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63" r:id="rId3"/>
    <p:sldId id="264" r:id="rId4"/>
    <p:sldId id="265" r:id="rId5"/>
    <p:sldId id="270" r:id="rId6"/>
    <p:sldId id="277" r:id="rId7"/>
    <p:sldId id="271" r:id="rId8"/>
    <p:sldId id="267" r:id="rId9"/>
    <p:sldId id="268" r:id="rId10"/>
    <p:sldId id="276" r:id="rId11"/>
    <p:sldId id="269" r:id="rId12"/>
    <p:sldId id="272" r:id="rId13"/>
    <p:sldId id="280" r:id="rId14"/>
    <p:sldId id="273" r:id="rId15"/>
    <p:sldId id="274" r:id="rId1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C0C0"/>
    <a:srgbClr val="0000FF"/>
    <a:srgbClr val="3333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076" autoAdjust="0"/>
    <p:restoredTop sz="94660"/>
  </p:normalViewPr>
  <p:slideViewPr>
    <p:cSldViewPr snapToGrid="0" showGuides="1">
      <p:cViewPr varScale="1">
        <p:scale>
          <a:sx n="84" d="100"/>
          <a:sy n="84" d="100"/>
        </p:scale>
        <p:origin x="835" y="72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B6D6F5-1191-4096-9D84-07DE425A6970}" type="datetimeFigureOut">
              <a:rPr lang="zh-CN" altLang="en-US" smtClean="0"/>
              <a:t>2019/9/25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B9F511-3979-4406-9174-E20EDE2DAA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3776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B9F511-3979-4406-9174-E20EDE2DAA2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67165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EER method is very close to the</a:t>
            </a:r>
            <a:r>
              <a:rPr lang="en-US" altLang="zh-CN" baseline="0" dirty="0" smtClean="0"/>
              <a:t> theoretical arrival time. ENR Seems better than </a:t>
            </a:r>
            <a:r>
              <a:rPr lang="en-US" altLang="zh-CN" baseline="0" dirty="0" err="1" smtClean="0"/>
              <a:t>than</a:t>
            </a:r>
            <a:r>
              <a:rPr lang="en-US" altLang="zh-CN" baseline="0" dirty="0" smtClean="0"/>
              <a:t> STA/LTA method.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B9F511-3979-4406-9174-E20EDE2DAA24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77639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Black square</a:t>
            </a:r>
            <a:r>
              <a:rPr lang="en-US" altLang="zh-CN" baseline="0" dirty="0" smtClean="0"/>
              <a:t> correspond to theoretical arrival time in M_0 </a:t>
            </a:r>
            <a:r>
              <a:rPr lang="zh-CN" altLang="en-US" baseline="0" dirty="0" smtClean="0"/>
              <a:t>，</a:t>
            </a:r>
            <a:r>
              <a:rPr lang="en-US" altLang="zh-CN" baseline="0" dirty="0" smtClean="0"/>
              <a:t>the </a:t>
            </a:r>
            <a:r>
              <a:rPr lang="en-US" altLang="zh-CN" baseline="0" dirty="0" smtClean="0">
                <a:solidFill>
                  <a:srgbClr val="FF0000"/>
                </a:solidFill>
              </a:rPr>
              <a:t>red circles</a:t>
            </a:r>
            <a:r>
              <a:rPr lang="en-US" altLang="zh-CN" baseline="0" dirty="0" smtClean="0"/>
              <a:t>--correspond to theoretical arrival time in M_1. The blue stars correspond to  arrival time in Combined method.</a:t>
            </a:r>
          </a:p>
          <a:p>
            <a:r>
              <a:rPr lang="en-US" altLang="zh-CN" baseline="0" dirty="0" smtClean="0"/>
              <a:t>This picture represents the errors for the Combined method.  </a:t>
            </a:r>
            <a:r>
              <a:rPr lang="en-US" altLang="zh-CN" baseline="0" dirty="0" smtClean="0"/>
              <a:t>We can notice that this method can obtain acceptable results.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B9F511-3979-4406-9174-E20EDE2DAA24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71451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Manual arrival picking: time-consuming</a:t>
            </a:r>
            <a:r>
              <a:rPr lang="en-US" altLang="zh-CN" baseline="0" dirty="0" smtClean="0"/>
              <a:t> and labor intensive, but it is still a reliable/stable method</a:t>
            </a:r>
            <a:r>
              <a:rPr lang="en-US" altLang="zh-CN" baseline="0" dirty="0" smtClean="0"/>
              <a:t>;  advanced method. We don’t introduce too much about the </a:t>
            </a:r>
            <a:r>
              <a:rPr lang="en-US" altLang="zh-CN" baseline="0" dirty="0" err="1" smtClean="0"/>
              <a:t>mechine</a:t>
            </a:r>
            <a:r>
              <a:rPr lang="en-US" altLang="zh-CN" baseline="0" dirty="0" smtClean="0"/>
              <a:t> learning method.</a:t>
            </a:r>
            <a:endParaRPr lang="en-US" altLang="zh-CN" dirty="0" smtClean="0"/>
          </a:p>
          <a:p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B9F511-3979-4406-9174-E20EDE2DAA2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71878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My following research focus</a:t>
            </a:r>
            <a:r>
              <a:rPr lang="en-US" altLang="zh-CN" baseline="0" dirty="0" smtClean="0"/>
              <a:t> on the </a:t>
            </a:r>
            <a:r>
              <a:rPr lang="en-US" altLang="zh-CN" baseline="0" dirty="0" err="1" smtClean="0"/>
              <a:t>PmP</a:t>
            </a:r>
            <a:r>
              <a:rPr lang="en-US" altLang="zh-CN" baseline="0" dirty="0" smtClean="0"/>
              <a:t> tomography for the whole California. The practical data is abundant. And the </a:t>
            </a:r>
            <a:r>
              <a:rPr lang="en-US" altLang="zh-CN" baseline="0" dirty="0" err="1" smtClean="0"/>
              <a:t>PmP</a:t>
            </a:r>
            <a:r>
              <a:rPr lang="en-US" altLang="zh-CN" baseline="0" dirty="0" smtClean="0"/>
              <a:t> phase is very emergent and difficult to pick.  So, we have to set some standard to select reliable data.  In this paper, they introduce </a:t>
            </a:r>
            <a:r>
              <a:rPr lang="en-US" altLang="zh-CN" baseline="0" dirty="0" smtClean="0"/>
              <a:t>several standards </a:t>
            </a:r>
            <a:r>
              <a:rPr lang="en-US" altLang="zh-CN" baseline="0" dirty="0" smtClean="0"/>
              <a:t>to pick the </a:t>
            </a:r>
            <a:r>
              <a:rPr lang="en-US" altLang="zh-CN" baseline="0" dirty="0" err="1" smtClean="0"/>
              <a:t>PmP</a:t>
            </a:r>
            <a:r>
              <a:rPr lang="en-US" altLang="zh-CN" baseline="0" dirty="0" smtClean="0"/>
              <a:t> arrival.</a:t>
            </a:r>
          </a:p>
          <a:p>
            <a:r>
              <a:rPr lang="en-US" altLang="zh-CN" baseline="0" dirty="0" smtClean="0"/>
              <a:t>1:improve the signal noise ratio (SNR).2: resample. 3: Short term 4: </a:t>
            </a:r>
            <a:r>
              <a:rPr lang="en-US" altLang="zh-CN" baseline="0" dirty="0" err="1" smtClean="0"/>
              <a:t>rms</a:t>
            </a:r>
            <a:r>
              <a:rPr lang="en-US" altLang="zh-CN" baseline="0" dirty="0" smtClean="0"/>
              <a:t> (root mean square) less than //  </a:t>
            </a:r>
            <a:r>
              <a:rPr lang="en-US" altLang="zh-CN" baseline="0" dirty="0" smtClean="0"/>
              <a:t>great</a:t>
            </a:r>
          </a:p>
          <a:p>
            <a:r>
              <a:rPr lang="en-US" altLang="zh-CN" baseline="0" dirty="0" err="1" smtClean="0"/>
              <a:t>er</a:t>
            </a:r>
            <a:r>
              <a:rPr lang="en-US" altLang="zh-CN" baseline="0" dirty="0" smtClean="0"/>
              <a:t> </a:t>
            </a:r>
            <a:r>
              <a:rPr lang="en-US" altLang="zh-CN" baseline="0" dirty="0" smtClean="0"/>
              <a:t>than</a:t>
            </a:r>
          </a:p>
          <a:p>
            <a:r>
              <a:rPr lang="en-US" altLang="zh-CN" baseline="0" dirty="0" smtClean="0"/>
              <a:t>;5: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B9F511-3979-4406-9174-E20EDE2DAA24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50496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Time range is from 2000.1 to 2019.1. </a:t>
            </a:r>
          </a:p>
          <a:p>
            <a:r>
              <a:rPr lang="en-US" altLang="zh-CN" dirty="0" smtClean="0"/>
              <a:t>1: error of the earthquake location is less than . greater than . 2 still resample. 3.</a:t>
            </a:r>
            <a:r>
              <a:rPr lang="en-US" altLang="zh-CN" baseline="0" dirty="0" smtClean="0"/>
              <a:t> we still use the 1D model to predict. 4. Discard. 5. STA divide LTA. 6. this can guarantee</a:t>
            </a:r>
            <a:r>
              <a:rPr lang="en-US" altLang="zh-CN" dirty="0" smtClean="0"/>
              <a:t> the epicenter distance from</a:t>
            </a:r>
            <a:r>
              <a:rPr lang="en-US" altLang="zh-CN" baseline="0" dirty="0" smtClean="0"/>
              <a:t> fifty to two </a:t>
            </a:r>
            <a:r>
              <a:rPr lang="en-US" altLang="zh-CN" baseline="0" dirty="0" err="1" smtClean="0"/>
              <a:t>hundard</a:t>
            </a:r>
            <a:r>
              <a:rPr lang="en-US" altLang="zh-CN" baseline="0" dirty="0" smtClean="0"/>
              <a:t> kilometer.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B9F511-3979-4406-9174-E20EDE2DAA24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72486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7:  means</a:t>
            </a:r>
            <a:r>
              <a:rPr lang="en-US" altLang="zh-CN" baseline="0" dirty="0" smtClean="0"/>
              <a:t> every time we increase 1 km as the Moho depth. 8: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B9F511-3979-4406-9174-E20EDE2DAA24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95110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 smtClean="0"/>
              <a:t>Sereval</a:t>
            </a:r>
            <a:r>
              <a:rPr lang="en-US" altLang="zh-CN" dirty="0" smtClean="0"/>
              <a:t> phases are picked</a:t>
            </a:r>
            <a:r>
              <a:rPr lang="en-US" altLang="zh-CN" baseline="0" dirty="0" smtClean="0"/>
              <a:t> by Li Tian </a:t>
            </a:r>
            <a:r>
              <a:rPr lang="en-US" altLang="zh-CN" baseline="0" dirty="0" err="1" smtClean="0"/>
              <a:t>Jue</a:t>
            </a:r>
            <a:r>
              <a:rPr lang="zh-CN" altLang="en-US" baseline="0" dirty="0" smtClean="0"/>
              <a:t>。 </a:t>
            </a:r>
            <a:r>
              <a:rPr lang="en-US" altLang="zh-CN" baseline="0" dirty="0" smtClean="0"/>
              <a:t>It is complex  and careful work.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B9F511-3979-4406-9174-E20EDE2DAA24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53731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STA: short term</a:t>
            </a:r>
            <a:r>
              <a:rPr lang="en-US" altLang="zh-CN" baseline="0" dirty="0" smtClean="0"/>
              <a:t> average;  LTA: long term average; known quantity, and unknown quantity. Onset time of the first arrive. Differential.  Expression.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B9F511-3979-4406-9174-E20EDE2DAA24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92278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Insert it at the time about 7.5 second. Short</a:t>
            </a:r>
            <a:r>
              <a:rPr lang="en-US" altLang="zh-CN" baseline="0" dirty="0" smtClean="0"/>
              <a:t> term average and long term average. And their </a:t>
            </a:r>
            <a:r>
              <a:rPr lang="en-US" altLang="zh-CN" baseline="0" dirty="0" smtClean="0"/>
              <a:t>ratio.. We notice that the time picked by this ratio method is very close to the actual arrival time.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B9F511-3979-4406-9174-E20EDE2DAA24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88581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Represent the Convolution . Forward or inverse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B9F511-3979-4406-9174-E20EDE2DAA24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32628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CE98C-1F0B-4867-9ABF-18F2CC94512A}" type="datetimeFigureOut">
              <a:rPr lang="zh-CN" altLang="en-US" smtClean="0"/>
              <a:t>2019/9/25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4A6C5-8C94-4ED8-B647-450916378D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1783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CE98C-1F0B-4867-9ABF-18F2CC94512A}" type="datetimeFigureOut">
              <a:rPr lang="zh-CN" altLang="en-US" smtClean="0"/>
              <a:t>2019/9/25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4A6C5-8C94-4ED8-B647-450916378D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0727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CE98C-1F0B-4867-9ABF-18F2CC94512A}" type="datetimeFigureOut">
              <a:rPr lang="zh-CN" altLang="en-US" smtClean="0"/>
              <a:t>2019/9/25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4A6C5-8C94-4ED8-B647-450916378D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156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CE98C-1F0B-4867-9ABF-18F2CC94512A}" type="datetimeFigureOut">
              <a:rPr lang="zh-CN" altLang="en-US" smtClean="0"/>
              <a:t>2019/9/25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4A6C5-8C94-4ED8-B647-450916378D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3379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CE98C-1F0B-4867-9ABF-18F2CC94512A}" type="datetimeFigureOut">
              <a:rPr lang="zh-CN" altLang="en-US" smtClean="0"/>
              <a:t>2019/9/25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4A6C5-8C94-4ED8-B647-450916378D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3924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CE98C-1F0B-4867-9ABF-18F2CC94512A}" type="datetimeFigureOut">
              <a:rPr lang="zh-CN" altLang="en-US" smtClean="0"/>
              <a:t>2019/9/25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4A6C5-8C94-4ED8-B647-450916378D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7235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CE98C-1F0B-4867-9ABF-18F2CC94512A}" type="datetimeFigureOut">
              <a:rPr lang="zh-CN" altLang="en-US" smtClean="0"/>
              <a:t>2019/9/25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4A6C5-8C94-4ED8-B647-450916378D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8411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CE98C-1F0B-4867-9ABF-18F2CC94512A}" type="datetimeFigureOut">
              <a:rPr lang="zh-CN" altLang="en-US" smtClean="0"/>
              <a:t>2019/9/25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4A6C5-8C94-4ED8-B647-450916378D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4607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CE98C-1F0B-4867-9ABF-18F2CC94512A}" type="datetimeFigureOut">
              <a:rPr lang="zh-CN" altLang="en-US" smtClean="0"/>
              <a:t>2019/9/25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4A6C5-8C94-4ED8-B647-450916378D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9425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CE98C-1F0B-4867-9ABF-18F2CC94512A}" type="datetimeFigureOut">
              <a:rPr lang="zh-CN" altLang="en-US" smtClean="0"/>
              <a:t>2019/9/25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4A6C5-8C94-4ED8-B647-450916378D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6302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CE98C-1F0B-4867-9ABF-18F2CC94512A}" type="datetimeFigureOut">
              <a:rPr lang="zh-CN" altLang="en-US" smtClean="0"/>
              <a:t>2019/9/25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4A6C5-8C94-4ED8-B647-450916378D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95021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BCE98C-1F0B-4867-9ABF-18F2CC94512A}" type="datetimeFigureOut">
              <a:rPr lang="zh-CN" altLang="en-US" smtClean="0"/>
              <a:t>2019/9/25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14A6C5-8C94-4ED8-B647-450916378D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5736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wmf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912629" cy="1042984"/>
          </a:xfrm>
          <a:prstGeom prst="rect">
            <a:avLst/>
          </a:prstGeom>
        </p:spPr>
      </p:pic>
      <p:cxnSp>
        <p:nvCxnSpPr>
          <p:cNvPr id="6" name="直接连接符 5"/>
          <p:cNvCxnSpPr/>
          <p:nvPr/>
        </p:nvCxnSpPr>
        <p:spPr>
          <a:xfrm flipV="1">
            <a:off x="0" y="1042984"/>
            <a:ext cx="12192000" cy="1429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2640190" y="4219393"/>
            <a:ext cx="836381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Reporter:         Wang </a:t>
            </a:r>
            <a:r>
              <a:rPr lang="en-US" altLang="zh-CN" sz="2400" dirty="0" err="1" smtClean="0"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Dongdong</a:t>
            </a:r>
            <a:endParaRPr lang="en-US" altLang="zh-CN" sz="2400" dirty="0" smtClean="0">
              <a:latin typeface="Microsoft YaHei UI" panose="020B0503020204020204" pitchFamily="34" charset="-122"/>
              <a:ea typeface="Microsoft YaHei UI" panose="020B0503020204020204" pitchFamily="34" charset="-122"/>
              <a:cs typeface="Times New Roman" panose="02020603050405020304" pitchFamily="18" charset="0"/>
            </a:endParaRPr>
          </a:p>
          <a:p>
            <a:endParaRPr lang="en-US" altLang="zh-CN" sz="2800" dirty="0">
              <a:latin typeface="Microsoft YaHei UI" panose="020B0503020204020204" pitchFamily="34" charset="-122"/>
              <a:ea typeface="Microsoft YaHei UI" panose="020B0503020204020204" pitchFamily="34" charset="-122"/>
              <a:cs typeface="Times New Roman" panose="02020603050405020304" pitchFamily="18" charset="0"/>
            </a:endParaRPr>
          </a:p>
          <a:p>
            <a:r>
              <a:rPr lang="en-US" altLang="zh-CN" dirty="0" smtClean="0"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Department of Mathematical Science, Nanyang Technological University </a:t>
            </a:r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164702" y="1627447"/>
            <a:ext cx="8753234" cy="1323439"/>
          </a:xfrm>
          <a:prstGeom prst="rect">
            <a:avLst/>
          </a:prstGeom>
          <a:solidFill>
            <a:srgbClr val="3333FD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38500" dist="508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altLang="zh-CN" sz="4000" dirty="0" smtClean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" panose="020B0604020202020204" pitchFamily="34" charset="0"/>
              </a:rPr>
              <a:t>Arrival Time Picking---</a:t>
            </a:r>
          </a:p>
          <a:p>
            <a:r>
              <a:rPr lang="en-US" altLang="zh-CN" sz="400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4000" dirty="0" smtClean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" panose="020B0604020202020204" pitchFamily="34" charset="0"/>
              </a:rPr>
              <a:t>           </a:t>
            </a:r>
            <a:r>
              <a:rPr lang="en-US" altLang="zh-CN" sz="2000" dirty="0" smtClean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" panose="020B0604020202020204" pitchFamily="34" charset="0"/>
              </a:rPr>
              <a:t>wave-equation based </a:t>
            </a:r>
            <a:r>
              <a:rPr lang="en-US" altLang="zh-CN" sz="2000" dirty="0" err="1" smtClean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" panose="020B0604020202020204" pitchFamily="34" charset="0"/>
              </a:rPr>
              <a:t>traveltime</a:t>
            </a:r>
            <a:r>
              <a:rPr lang="en-US" altLang="zh-CN" sz="2000" dirty="0" smtClean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" panose="020B0604020202020204" pitchFamily="34" charset="0"/>
              </a:rPr>
              <a:t> seismic tomography</a:t>
            </a:r>
          </a:p>
        </p:txBody>
      </p:sp>
    </p:spTree>
    <p:extLst>
      <p:ext uri="{BB962C8B-B14F-4D97-AF65-F5344CB8AC3E}">
        <p14:creationId xmlns:p14="http://schemas.microsoft.com/office/powerpoint/2010/main" val="348723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0"/>
            <a:ext cx="12192000" cy="988828"/>
          </a:xfrm>
          <a:prstGeom prst="rect">
            <a:avLst/>
          </a:prstGeom>
          <a:solidFill>
            <a:srgbClr val="0000FF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dirty="0" smtClean="0">
                <a:solidFill>
                  <a:srgbClr val="FFFF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The basic Arrival time picking methods</a:t>
            </a:r>
            <a:endParaRPr lang="zh-CN" altLang="en-US" sz="4000" dirty="0">
              <a:solidFill>
                <a:srgbClr val="FFFF0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481763" y="1804707"/>
            <a:ext cx="910045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ea"/>
              <a:buAutoNum type="circleNumDbPlain"/>
            </a:pPr>
            <a:r>
              <a:rPr lang="en-US" altLang="zh-CN" sz="2800" dirty="0" smtClean="0">
                <a:solidFill>
                  <a:srgbClr val="C0C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Manual arrival-picking</a:t>
            </a:r>
          </a:p>
          <a:p>
            <a:pPr marL="342900" indent="-342900">
              <a:buFont typeface="+mj-ea"/>
              <a:buAutoNum type="circleNumDbPlain"/>
            </a:pPr>
            <a:endParaRPr lang="en-US" altLang="zh-CN" sz="2800" dirty="0">
              <a:solidFill>
                <a:srgbClr val="0000FF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342900" indent="-342900">
              <a:buFont typeface="+mj-ea"/>
              <a:buAutoNum type="circleNumDbPlain"/>
            </a:pPr>
            <a:r>
              <a:rPr lang="en-US" altLang="zh-CN" sz="2800" dirty="0" smtClean="0">
                <a:solidFill>
                  <a:srgbClr val="C0C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STA/LTA method</a:t>
            </a:r>
          </a:p>
          <a:p>
            <a:pPr marL="342900" indent="-342900">
              <a:buFont typeface="+mj-ea"/>
              <a:buAutoNum type="circleNumDbPlain"/>
            </a:pPr>
            <a:endParaRPr lang="en-US" altLang="zh-CN" sz="2800" dirty="0">
              <a:solidFill>
                <a:srgbClr val="0000FF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342900" indent="-342900">
              <a:buFont typeface="+mj-ea"/>
              <a:buAutoNum type="circleNumDbPlain"/>
            </a:pPr>
            <a:r>
              <a:rPr lang="en-US" altLang="zh-CN" sz="28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Envelop </a:t>
            </a:r>
            <a:r>
              <a:rPr lang="en-US" altLang="zh-CN" sz="28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energy </a:t>
            </a:r>
            <a:r>
              <a:rPr lang="en-US" altLang="zh-CN" sz="28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ratio method</a:t>
            </a:r>
          </a:p>
          <a:p>
            <a:pPr marL="342900" indent="-342900">
              <a:buFont typeface="+mj-ea"/>
              <a:buAutoNum type="circleNumDbPlain"/>
            </a:pPr>
            <a:endParaRPr lang="en-US" altLang="zh-CN" sz="2800" dirty="0">
              <a:solidFill>
                <a:srgbClr val="C0C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342900" indent="-342900">
              <a:buFont typeface="+mj-ea"/>
              <a:buAutoNum type="circleNumDbPlain"/>
            </a:pPr>
            <a:r>
              <a:rPr lang="en-US" altLang="zh-CN" sz="2800" dirty="0" smtClean="0">
                <a:solidFill>
                  <a:srgbClr val="C0C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Combined </a:t>
            </a:r>
            <a:r>
              <a:rPr lang="en-US" altLang="zh-CN" sz="2800" dirty="0">
                <a:solidFill>
                  <a:srgbClr val="C0C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ray and cross-correlation </a:t>
            </a:r>
            <a:r>
              <a:rPr lang="en-US" altLang="zh-CN" sz="2800" dirty="0" smtClean="0">
                <a:solidFill>
                  <a:srgbClr val="C0C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method</a:t>
            </a:r>
          </a:p>
          <a:p>
            <a:pPr marL="342900" indent="-342900">
              <a:buFont typeface="+mj-ea"/>
              <a:buAutoNum type="circleNumDbPlain"/>
            </a:pPr>
            <a:endParaRPr lang="en-US" altLang="zh-CN" sz="2800" dirty="0" smtClean="0">
              <a:solidFill>
                <a:srgbClr val="C0C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342900" indent="-342900">
              <a:buFont typeface="+mj-ea"/>
              <a:buAutoNum type="circleNumDbPlain"/>
            </a:pPr>
            <a:r>
              <a:rPr lang="en-US" altLang="zh-CN" sz="2800" dirty="0" smtClean="0">
                <a:solidFill>
                  <a:srgbClr val="C0C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Machine </a:t>
            </a:r>
            <a:r>
              <a:rPr lang="en-US" altLang="zh-CN" sz="2800" dirty="0">
                <a:solidFill>
                  <a:srgbClr val="C0C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Learning</a:t>
            </a:r>
            <a:r>
              <a:rPr lang="en-US" altLang="zh-CN" sz="2800" dirty="0" smtClean="0">
                <a:solidFill>
                  <a:srgbClr val="C0C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……</a:t>
            </a:r>
            <a:endParaRPr lang="en-US" altLang="zh-CN" sz="2800" dirty="0">
              <a:solidFill>
                <a:srgbClr val="C0C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15932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706" y="1242316"/>
            <a:ext cx="6086207" cy="2270252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0207752" y="6409944"/>
            <a:ext cx="16794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(Tong et al., 2014)</a:t>
            </a:r>
            <a:endParaRPr lang="zh-CN" altLang="en-US" sz="14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707" y="3816787"/>
            <a:ext cx="5863590" cy="2900934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矩形 7"/>
          <p:cNvSpPr/>
          <p:nvPr/>
        </p:nvSpPr>
        <p:spPr>
          <a:xfrm>
            <a:off x="0" y="0"/>
            <a:ext cx="12192000" cy="740664"/>
          </a:xfrm>
          <a:prstGeom prst="rect">
            <a:avLst/>
          </a:prstGeom>
          <a:solidFill>
            <a:srgbClr val="0000FF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400" dirty="0" smtClean="0">
                <a:solidFill>
                  <a:srgbClr val="FFFF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Envelop energy ratio method </a:t>
            </a:r>
            <a:endParaRPr lang="zh-CN" altLang="en-US" dirty="0">
              <a:solidFill>
                <a:srgbClr val="FFFF0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cxnSp>
        <p:nvCxnSpPr>
          <p:cNvPr id="3" name="直接箭头连接符 2"/>
          <p:cNvCxnSpPr/>
          <p:nvPr/>
        </p:nvCxnSpPr>
        <p:spPr>
          <a:xfrm flipH="1" flipV="1">
            <a:off x="3566160" y="2011680"/>
            <a:ext cx="8626" cy="36576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2963986" y="1745377"/>
            <a:ext cx="17556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 smtClean="0">
                <a:solidFill>
                  <a:srgbClr val="FF0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Window function</a:t>
            </a:r>
            <a:endParaRPr lang="zh-CN" altLang="en-US" sz="1400" b="1" dirty="0">
              <a:solidFill>
                <a:srgbClr val="FF000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14583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44" y="1151422"/>
            <a:ext cx="7400798" cy="541241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0207752" y="6409944"/>
            <a:ext cx="16794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(Tong et al., 2014)</a:t>
            </a:r>
            <a:endParaRPr lang="zh-CN" altLang="en-US" sz="14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638" y="204637"/>
            <a:ext cx="3559556" cy="896112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9741" y="1151422"/>
            <a:ext cx="1924050" cy="490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517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0"/>
            <a:ext cx="12192000" cy="988828"/>
          </a:xfrm>
          <a:prstGeom prst="rect">
            <a:avLst/>
          </a:prstGeom>
          <a:solidFill>
            <a:srgbClr val="0000FF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dirty="0" smtClean="0">
                <a:solidFill>
                  <a:srgbClr val="FFFF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The basic Arrival time picking methods</a:t>
            </a:r>
            <a:endParaRPr lang="zh-CN" altLang="en-US" sz="4000" dirty="0">
              <a:solidFill>
                <a:srgbClr val="FFFF0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481763" y="1804707"/>
            <a:ext cx="910045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ea"/>
              <a:buAutoNum type="circleNumDbPlain"/>
            </a:pPr>
            <a:r>
              <a:rPr lang="en-US" altLang="zh-CN" sz="2800" dirty="0" smtClean="0">
                <a:solidFill>
                  <a:srgbClr val="C0C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Manual arrival-picking</a:t>
            </a:r>
          </a:p>
          <a:p>
            <a:pPr marL="342900" indent="-342900">
              <a:buFont typeface="+mj-ea"/>
              <a:buAutoNum type="circleNumDbPlain"/>
            </a:pPr>
            <a:endParaRPr lang="en-US" altLang="zh-CN" sz="2800" dirty="0">
              <a:solidFill>
                <a:srgbClr val="0000FF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342900" indent="-342900">
              <a:buFont typeface="+mj-ea"/>
              <a:buAutoNum type="circleNumDbPlain"/>
            </a:pPr>
            <a:r>
              <a:rPr lang="en-US" altLang="zh-CN" sz="2800" dirty="0" smtClean="0">
                <a:solidFill>
                  <a:srgbClr val="C0C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STA/LTA method</a:t>
            </a:r>
          </a:p>
          <a:p>
            <a:pPr marL="342900" indent="-342900">
              <a:buFont typeface="+mj-ea"/>
              <a:buAutoNum type="circleNumDbPlain"/>
            </a:pPr>
            <a:endParaRPr lang="en-US" altLang="zh-CN" sz="2800" dirty="0">
              <a:solidFill>
                <a:srgbClr val="0000FF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342900" indent="-342900">
              <a:buFont typeface="+mj-ea"/>
              <a:buAutoNum type="circleNumDbPlain"/>
            </a:pPr>
            <a:r>
              <a:rPr lang="en-US" altLang="zh-CN" sz="2800" dirty="0" smtClean="0">
                <a:solidFill>
                  <a:srgbClr val="C0C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Envelop </a:t>
            </a:r>
            <a:r>
              <a:rPr lang="en-US" altLang="zh-CN" sz="2800" dirty="0">
                <a:solidFill>
                  <a:srgbClr val="C0C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energy </a:t>
            </a:r>
            <a:r>
              <a:rPr lang="en-US" altLang="zh-CN" sz="2800" dirty="0" smtClean="0">
                <a:solidFill>
                  <a:srgbClr val="C0C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ratio method</a:t>
            </a:r>
          </a:p>
          <a:p>
            <a:pPr marL="342900" indent="-342900">
              <a:buFont typeface="+mj-ea"/>
              <a:buAutoNum type="circleNumDbPlain"/>
            </a:pPr>
            <a:endParaRPr lang="en-US" altLang="zh-CN" sz="2800" dirty="0">
              <a:solidFill>
                <a:srgbClr val="C0C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342900" indent="-342900">
              <a:buFont typeface="+mj-ea"/>
              <a:buAutoNum type="circleNumDbPlain"/>
            </a:pPr>
            <a:r>
              <a:rPr lang="en-US" altLang="zh-CN" sz="28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Combined </a:t>
            </a:r>
            <a:r>
              <a:rPr lang="en-US" altLang="zh-CN" sz="28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ray and cross-correlation </a:t>
            </a:r>
            <a:r>
              <a:rPr lang="en-US" altLang="zh-CN" sz="28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method</a:t>
            </a:r>
          </a:p>
          <a:p>
            <a:pPr marL="342900" indent="-342900">
              <a:buFont typeface="+mj-ea"/>
              <a:buAutoNum type="circleNumDbPlain"/>
            </a:pPr>
            <a:endParaRPr lang="en-US" altLang="zh-CN" sz="2800" dirty="0" smtClean="0">
              <a:solidFill>
                <a:srgbClr val="C0C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342900" indent="-342900">
              <a:buFont typeface="+mj-ea"/>
              <a:buAutoNum type="circleNumDbPlain"/>
            </a:pPr>
            <a:r>
              <a:rPr lang="en-US" altLang="zh-CN" sz="2800" dirty="0" smtClean="0">
                <a:solidFill>
                  <a:srgbClr val="C0C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Machine </a:t>
            </a:r>
            <a:r>
              <a:rPr lang="en-US" altLang="zh-CN" sz="2800" dirty="0">
                <a:solidFill>
                  <a:srgbClr val="C0C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Learning</a:t>
            </a:r>
            <a:r>
              <a:rPr lang="en-US" altLang="zh-CN" sz="2800" dirty="0" smtClean="0">
                <a:solidFill>
                  <a:srgbClr val="C0C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……</a:t>
            </a:r>
            <a:endParaRPr lang="en-US" altLang="zh-CN" sz="2800" dirty="0">
              <a:solidFill>
                <a:srgbClr val="C0C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0207752" y="6409944"/>
            <a:ext cx="16794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(Tong et al., 2014)</a:t>
            </a:r>
            <a:endParaRPr lang="zh-CN" altLang="en-US" sz="14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90471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740664"/>
          </a:xfrm>
          <a:prstGeom prst="rect">
            <a:avLst/>
          </a:prstGeom>
          <a:solidFill>
            <a:srgbClr val="0000FF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400" dirty="0" smtClean="0">
                <a:solidFill>
                  <a:srgbClr val="FFFF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Combined ray and cross-correlation method </a:t>
            </a:r>
            <a:endParaRPr lang="zh-CN" altLang="en-US" dirty="0">
              <a:solidFill>
                <a:srgbClr val="FFFF0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021" y="951590"/>
            <a:ext cx="7692209" cy="2605426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0207752" y="6409944"/>
            <a:ext cx="16794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(Tong et al., 2014)</a:t>
            </a:r>
            <a:endParaRPr lang="zh-CN" altLang="en-US" sz="14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cxnSp>
        <p:nvCxnSpPr>
          <p:cNvPr id="7" name="直接箭头连接符 6"/>
          <p:cNvCxnSpPr/>
          <p:nvPr/>
        </p:nvCxnSpPr>
        <p:spPr>
          <a:xfrm>
            <a:off x="1421874" y="3337560"/>
            <a:ext cx="22860" cy="89611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/>
        </p:nvSpPr>
        <p:spPr>
          <a:xfrm>
            <a:off x="937242" y="4242816"/>
            <a:ext cx="969264" cy="64633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Ray method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2253977" y="4306824"/>
            <a:ext cx="1271018" cy="92333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Cross-correlation method</a:t>
            </a:r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236" y="2254303"/>
            <a:ext cx="4646727" cy="4545711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1195773" y="2807208"/>
            <a:ext cx="557784" cy="5029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2472378" y="2807208"/>
            <a:ext cx="780794" cy="59436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9" name="直接箭头连接符 18"/>
          <p:cNvCxnSpPr/>
          <p:nvPr/>
        </p:nvCxnSpPr>
        <p:spPr>
          <a:xfrm>
            <a:off x="2839915" y="3401568"/>
            <a:ext cx="22860" cy="89611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图片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8051" y="2235508"/>
            <a:ext cx="3404316" cy="32282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1" name="右箭头 20"/>
          <p:cNvSpPr/>
          <p:nvPr/>
        </p:nvSpPr>
        <p:spPr>
          <a:xfrm rot="20206672">
            <a:off x="8139230" y="4233672"/>
            <a:ext cx="718821" cy="332309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5384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7" grpId="0" animBg="1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988828"/>
          </a:xfrm>
          <a:prstGeom prst="rect">
            <a:avLst/>
          </a:prstGeom>
          <a:solidFill>
            <a:srgbClr val="0000FF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dirty="0" smtClean="0">
                <a:solidFill>
                  <a:srgbClr val="FFFF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Thanks for your time and attention</a:t>
            </a:r>
            <a:r>
              <a:rPr lang="zh-CN" altLang="en-US" sz="4000" dirty="0" smtClean="0">
                <a:solidFill>
                  <a:srgbClr val="FFFF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！</a:t>
            </a:r>
            <a:endParaRPr lang="zh-CN" altLang="en-US" sz="4000" dirty="0">
              <a:solidFill>
                <a:srgbClr val="FFFF0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92506" y="1598416"/>
            <a:ext cx="11999494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References</a:t>
            </a:r>
          </a:p>
          <a:p>
            <a:endParaRPr lang="en-US" altLang="zh-CN" sz="2800" dirty="0" smtClean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r>
              <a:rPr lang="en-US" altLang="zh-CN" sz="20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[1] Munro</a:t>
            </a:r>
            <a:r>
              <a:rPr lang="en-US" altLang="zh-CN" sz="2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, K. . (2004). Automatic event detection and picking of p-wave arrivals. </a:t>
            </a:r>
            <a:r>
              <a:rPr lang="en-US" altLang="zh-CN" sz="2000" i="1" dirty="0" err="1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Crewes</a:t>
            </a:r>
            <a:r>
              <a:rPr lang="en-US" altLang="zh-CN" sz="2000" i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Report</a:t>
            </a:r>
            <a:r>
              <a:rPr lang="en-US" altLang="zh-CN" sz="2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.</a:t>
            </a:r>
          </a:p>
          <a:p>
            <a:endParaRPr lang="en-US" altLang="zh-CN" dirty="0" smtClean="0"/>
          </a:p>
          <a:p>
            <a:r>
              <a:rPr lang="en-US" altLang="zh-CN" sz="20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[</a:t>
            </a:r>
            <a:r>
              <a:rPr lang="en-US" altLang="zh-CN" sz="2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2] Wong, J., Han, L., Bancroft, J., and Stewart, </a:t>
            </a:r>
            <a:r>
              <a:rPr lang="en-US" altLang="zh-CN" sz="20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R., (2009). </a:t>
            </a:r>
            <a:r>
              <a:rPr lang="en-US" altLang="zh-CN" sz="2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Automatic </a:t>
            </a:r>
            <a:r>
              <a:rPr lang="en-US" altLang="zh-CN" sz="2000" dirty="0" err="1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timepicking</a:t>
            </a:r>
            <a:r>
              <a:rPr lang="en-US" altLang="zh-CN" sz="2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of first arrivals on </a:t>
            </a:r>
            <a:r>
              <a:rPr lang="en-US" altLang="zh-CN" sz="20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</a:t>
            </a:r>
          </a:p>
          <a:p>
            <a:r>
              <a:rPr lang="en-US" altLang="zh-CN" sz="2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CN" sz="20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 noisy </a:t>
            </a:r>
            <a:r>
              <a:rPr lang="en-US" altLang="zh-CN" sz="2000" dirty="0" err="1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microseismic</a:t>
            </a:r>
            <a:r>
              <a:rPr lang="en-US" altLang="zh-CN" sz="2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data, </a:t>
            </a:r>
            <a:r>
              <a:rPr lang="en-US" altLang="zh-CN" sz="20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CSEG</a:t>
            </a:r>
            <a:r>
              <a:rPr lang="en-US" altLang="zh-CN" dirty="0" smtClean="0"/>
              <a:t>.</a:t>
            </a:r>
          </a:p>
          <a:p>
            <a:endParaRPr lang="en-US" altLang="zh-CN" dirty="0"/>
          </a:p>
          <a:p>
            <a:r>
              <a:rPr lang="en-US" altLang="zh-CN" sz="2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[3] Tong, P., Zhao, D., Yang, D., Yang, X., Chen, J., &amp; Liu, Q. (2014). Wave-equation-based </a:t>
            </a:r>
            <a:r>
              <a:rPr lang="en-US" altLang="zh-CN" sz="20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travel-    </a:t>
            </a:r>
            <a:br>
              <a:rPr lang="en-US" altLang="zh-CN" sz="20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en-US" altLang="zh-CN" sz="20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   time </a:t>
            </a:r>
            <a:r>
              <a:rPr lang="en-US" altLang="zh-CN" sz="2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seismic tomography–Part 1: Method. Solid Earth, 5(2), 1151-1168.</a:t>
            </a:r>
          </a:p>
          <a:p>
            <a:endParaRPr lang="en-US" altLang="zh-CN" sz="20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r>
              <a:rPr lang="en-US" altLang="zh-CN" sz="2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[4] Richards‐Dinger, K. B., &amp; Shearer, P. M. (1997). Estimating crustal thickness in southern </a:t>
            </a:r>
            <a:r>
              <a:rPr lang="en-US" altLang="zh-CN" sz="20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/>
            </a:r>
            <a:br>
              <a:rPr lang="en-US" altLang="zh-CN" sz="20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en-US" altLang="zh-CN" sz="20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  California </a:t>
            </a:r>
            <a:r>
              <a:rPr lang="en-US" altLang="zh-CN" sz="2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by stacking </a:t>
            </a:r>
            <a:r>
              <a:rPr lang="en-US" altLang="zh-CN" sz="2000" dirty="0" err="1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PmP</a:t>
            </a:r>
            <a:r>
              <a:rPr lang="en-US" altLang="zh-CN" sz="2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arrivals. Journal of Geophysical Research: Solid Earth, 102(B7), </a:t>
            </a:r>
            <a:r>
              <a:rPr lang="en-US" altLang="zh-CN" sz="20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/>
            </a:r>
            <a:br>
              <a:rPr lang="en-US" altLang="zh-CN" sz="20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en-US" altLang="zh-CN" sz="20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  15211-15224.</a:t>
            </a:r>
            <a:endParaRPr lang="en-US" altLang="zh-CN" sz="20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45767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0"/>
            <a:ext cx="12192000" cy="988828"/>
          </a:xfrm>
          <a:prstGeom prst="rect">
            <a:avLst/>
          </a:prstGeom>
          <a:solidFill>
            <a:srgbClr val="0000FF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dirty="0" smtClean="0">
                <a:solidFill>
                  <a:srgbClr val="FFFF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The basic Arrival time picking methods</a:t>
            </a:r>
            <a:endParaRPr lang="zh-CN" altLang="en-US" sz="4000" dirty="0">
              <a:solidFill>
                <a:srgbClr val="FFFF0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481763" y="1804707"/>
            <a:ext cx="910045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ea"/>
              <a:buAutoNum type="circleNumDbPlain"/>
            </a:pPr>
            <a:r>
              <a:rPr lang="en-US" altLang="zh-CN" sz="28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Manual arrival-picking</a:t>
            </a:r>
          </a:p>
          <a:p>
            <a:pPr marL="342900" indent="-342900">
              <a:buFont typeface="+mj-ea"/>
              <a:buAutoNum type="circleNumDbPlain"/>
            </a:pPr>
            <a:endParaRPr lang="en-US" altLang="zh-CN" sz="2800" dirty="0">
              <a:solidFill>
                <a:srgbClr val="0000FF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342900" indent="-342900">
              <a:buFont typeface="+mj-ea"/>
              <a:buAutoNum type="circleNumDbPlain"/>
            </a:pPr>
            <a:r>
              <a:rPr lang="en-US" altLang="zh-CN" sz="2800" dirty="0" smtClean="0">
                <a:solidFill>
                  <a:srgbClr val="C0C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STA/LTA method</a:t>
            </a:r>
          </a:p>
          <a:p>
            <a:pPr marL="342900" indent="-342900">
              <a:buFont typeface="+mj-ea"/>
              <a:buAutoNum type="circleNumDbPlain"/>
            </a:pPr>
            <a:endParaRPr lang="en-US" altLang="zh-CN" sz="2800" dirty="0">
              <a:solidFill>
                <a:srgbClr val="0000FF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342900" indent="-342900">
              <a:buFont typeface="+mj-ea"/>
              <a:buAutoNum type="circleNumDbPlain"/>
            </a:pPr>
            <a:r>
              <a:rPr lang="en-US" altLang="zh-CN" sz="2800" dirty="0" smtClean="0">
                <a:solidFill>
                  <a:srgbClr val="C0C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Envelop </a:t>
            </a:r>
            <a:r>
              <a:rPr lang="en-US" altLang="zh-CN" sz="2800" dirty="0">
                <a:solidFill>
                  <a:srgbClr val="C0C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energy </a:t>
            </a:r>
            <a:r>
              <a:rPr lang="en-US" altLang="zh-CN" sz="2800" dirty="0" smtClean="0">
                <a:solidFill>
                  <a:srgbClr val="C0C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ratio method</a:t>
            </a:r>
          </a:p>
          <a:p>
            <a:pPr marL="342900" indent="-342900">
              <a:buFont typeface="+mj-ea"/>
              <a:buAutoNum type="circleNumDbPlain"/>
            </a:pPr>
            <a:endParaRPr lang="en-US" altLang="zh-CN" sz="2800" dirty="0">
              <a:solidFill>
                <a:srgbClr val="C0C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342900" indent="-342900">
              <a:buFont typeface="+mj-ea"/>
              <a:buAutoNum type="circleNumDbPlain"/>
            </a:pPr>
            <a:r>
              <a:rPr lang="en-US" altLang="zh-CN" sz="2800" dirty="0" smtClean="0">
                <a:solidFill>
                  <a:srgbClr val="C0C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Combined </a:t>
            </a:r>
            <a:r>
              <a:rPr lang="en-US" altLang="zh-CN" sz="2800" dirty="0">
                <a:solidFill>
                  <a:srgbClr val="C0C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ray and cross-correlation </a:t>
            </a:r>
            <a:r>
              <a:rPr lang="en-US" altLang="zh-CN" sz="2800" dirty="0" smtClean="0">
                <a:solidFill>
                  <a:srgbClr val="C0C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method</a:t>
            </a:r>
          </a:p>
          <a:p>
            <a:pPr marL="342900" indent="-342900">
              <a:buFont typeface="+mj-ea"/>
              <a:buAutoNum type="circleNumDbPlain"/>
            </a:pPr>
            <a:endParaRPr lang="en-US" altLang="zh-CN" sz="2800" dirty="0" smtClean="0">
              <a:solidFill>
                <a:srgbClr val="C0C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342900" indent="-342900">
              <a:buFont typeface="+mj-ea"/>
              <a:buAutoNum type="circleNumDbPlain"/>
            </a:pPr>
            <a:r>
              <a:rPr lang="en-US" altLang="zh-CN" sz="2800" dirty="0" smtClean="0">
                <a:solidFill>
                  <a:srgbClr val="C0C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Machine </a:t>
            </a:r>
            <a:r>
              <a:rPr lang="en-US" altLang="zh-CN" sz="2800" dirty="0">
                <a:solidFill>
                  <a:srgbClr val="C0C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Learning</a:t>
            </a:r>
            <a:r>
              <a:rPr lang="en-US" altLang="zh-CN" sz="2800" dirty="0" smtClean="0">
                <a:solidFill>
                  <a:srgbClr val="C0C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……</a:t>
            </a:r>
            <a:endParaRPr lang="en-US" altLang="zh-CN" sz="2800" dirty="0">
              <a:solidFill>
                <a:srgbClr val="C0C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43576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740664"/>
          </a:xfrm>
          <a:prstGeom prst="rect">
            <a:avLst/>
          </a:prstGeom>
          <a:solidFill>
            <a:srgbClr val="0000FF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400" dirty="0" smtClean="0">
                <a:solidFill>
                  <a:srgbClr val="FFFF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Manual Arrival Picking- </a:t>
            </a:r>
            <a:r>
              <a:rPr lang="en-US" altLang="zh-CN" dirty="0" smtClean="0">
                <a:solidFill>
                  <a:srgbClr val="FFFF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An example for the </a:t>
            </a:r>
            <a:r>
              <a:rPr lang="en-US" altLang="zh-CN" dirty="0" err="1" smtClean="0">
                <a:solidFill>
                  <a:srgbClr val="FFFF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PmP</a:t>
            </a:r>
            <a:r>
              <a:rPr lang="en-US" altLang="zh-CN" dirty="0" smtClean="0">
                <a:solidFill>
                  <a:srgbClr val="FFFF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Picking</a:t>
            </a:r>
            <a:endParaRPr lang="zh-CN" altLang="en-US" dirty="0">
              <a:solidFill>
                <a:srgbClr val="FFFF0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84988" y="1728216"/>
            <a:ext cx="117424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altLang="zh-CN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Low-pass filter the seismograms with a cutoff frequency </a:t>
            </a:r>
            <a:r>
              <a:rPr lang="en-US" altLang="zh-CN" dirty="0" smtClean="0">
                <a:solidFill>
                  <a:srgbClr val="FF0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10 Hz</a:t>
            </a:r>
            <a:r>
              <a:rPr lang="en-US" altLang="zh-CN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endParaRPr lang="en-US" altLang="zh-CN" dirty="0" smtClean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altLang="zh-CN" dirty="0" smtClean="0">
                <a:solidFill>
                  <a:srgbClr val="FF0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Resample</a:t>
            </a:r>
            <a:r>
              <a:rPr lang="en-US" altLang="zh-CN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the records to a uniform sample rate of 100 Hz.</a:t>
            </a:r>
          </a:p>
          <a:p>
            <a:pPr marL="342900" indent="-342900">
              <a:buFont typeface="+mj-lt"/>
              <a:buAutoNum type="arabicPeriod"/>
            </a:pPr>
            <a:endParaRPr lang="en-US" altLang="zh-CN" dirty="0" smtClean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altLang="zh-CN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Select the P wave arrival with the </a:t>
            </a:r>
            <a:r>
              <a:rPr lang="en-US" altLang="zh-CN" dirty="0" smtClean="0">
                <a:solidFill>
                  <a:srgbClr val="FF0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largest</a:t>
            </a:r>
            <a:r>
              <a:rPr lang="en-US" altLang="zh-CN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STA/LTA for the time within 0.75s of the first arrival time (</a:t>
            </a:r>
            <a:r>
              <a:rPr lang="en-US" altLang="zh-CN" dirty="0" smtClean="0">
                <a:solidFill>
                  <a:srgbClr val="FF0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1D</a:t>
            </a:r>
            <a:r>
              <a:rPr lang="en-US" altLang="zh-CN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).</a:t>
            </a:r>
          </a:p>
          <a:p>
            <a:pPr marL="342900" indent="-342900">
              <a:buFont typeface="+mj-lt"/>
              <a:buAutoNum type="arabicPeriod"/>
            </a:pPr>
            <a:endParaRPr lang="en-US" altLang="zh-CN" dirty="0" smtClean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altLang="zh-CN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S/N:</a:t>
            </a:r>
            <a:r>
              <a:rPr lang="en-US" altLang="zh-CN" dirty="0" smtClean="0">
                <a:solidFill>
                  <a:srgbClr val="FF0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(</a:t>
            </a:r>
            <a:r>
              <a:rPr lang="en-US" altLang="zh-CN" dirty="0" err="1" smtClean="0">
                <a:solidFill>
                  <a:srgbClr val="FF0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rms</a:t>
            </a:r>
            <a:r>
              <a:rPr lang="en-US" altLang="zh-CN" dirty="0">
                <a:solidFill>
                  <a:srgbClr val="FF0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)</a:t>
            </a:r>
            <a:r>
              <a:rPr lang="en-US" altLang="zh-CN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: 0.5s window following the P arrival time / 0.5s window ending 1.0s before the P arrival time.</a:t>
            </a:r>
            <a:br>
              <a:rPr lang="en-US" altLang="zh-CN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en-US" altLang="zh-CN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/>
            </a:r>
            <a:br>
              <a:rPr lang="en-US" altLang="zh-CN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en-US" altLang="zh-CN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if the ratio </a:t>
            </a:r>
            <a:r>
              <a:rPr lang="en-US" altLang="zh-CN" dirty="0">
                <a:solidFill>
                  <a:srgbClr val="FF0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&lt; 3.0</a:t>
            </a:r>
            <a:r>
              <a:rPr lang="en-US" altLang="zh-CN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, then we discard it.</a:t>
            </a:r>
          </a:p>
          <a:p>
            <a:pPr marL="342900" indent="-342900">
              <a:buFont typeface="+mj-lt"/>
              <a:buAutoNum type="arabicPeriod"/>
            </a:pPr>
            <a:endParaRPr lang="en-US" altLang="zh-CN" dirty="0" smtClean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altLang="zh-CN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Normalize:   / the largest value </a:t>
            </a:r>
            <a:r>
              <a:rPr lang="en-US" altLang="zh-CN" dirty="0" smtClean="0">
                <a:solidFill>
                  <a:srgbClr val="FF0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0.2 s</a:t>
            </a:r>
            <a:r>
              <a:rPr lang="en-US" altLang="zh-CN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CN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before and </a:t>
            </a:r>
            <a:r>
              <a:rPr lang="en-US" altLang="zh-CN" dirty="0" smtClean="0">
                <a:solidFill>
                  <a:srgbClr val="FF0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0.5 s</a:t>
            </a:r>
            <a:r>
              <a:rPr lang="en-US" altLang="zh-CN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CN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after the P arrival time</a:t>
            </a:r>
            <a:r>
              <a:rPr lang="en-US" altLang="zh-CN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endParaRPr lang="en-US" altLang="zh-CN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altLang="zh-CN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Adjust the start time of seismograms to be zero at the P arrival time</a:t>
            </a:r>
            <a:r>
              <a:rPr lang="en-US" altLang="zh-CN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endParaRPr lang="en-US" altLang="zh-CN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altLang="zh-CN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……</a:t>
            </a:r>
            <a:endParaRPr lang="en-US" altLang="zh-CN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448800" y="6364224"/>
            <a:ext cx="25786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(</a:t>
            </a:r>
            <a:r>
              <a:rPr lang="en-US" altLang="zh-CN" sz="1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Richards and Shearer, </a:t>
            </a:r>
            <a:r>
              <a:rPr lang="en-US" altLang="zh-CN" sz="14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1997)</a:t>
            </a:r>
            <a:endParaRPr lang="zh-CN" altLang="en-US" sz="14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1051560"/>
            <a:ext cx="3355848" cy="48463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 smtClean="0">
                <a:solidFill>
                  <a:srgbClr val="0000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Southern California (1981-1994</a:t>
            </a:r>
            <a:r>
              <a:rPr lang="en-US" altLang="zh-CN" sz="1600" dirty="0" smtClean="0">
                <a:solidFill>
                  <a:srgbClr val="0000FF"/>
                </a:solidFill>
              </a:rPr>
              <a:t>)</a:t>
            </a:r>
            <a:endParaRPr lang="zh-CN" altLang="en-US" sz="16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704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740664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400" dirty="0" smtClean="0">
                <a:solidFill>
                  <a:srgbClr val="FFFF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Manual Arrival Picking- </a:t>
            </a:r>
            <a:r>
              <a:rPr lang="en-US" altLang="zh-CN" dirty="0" smtClean="0">
                <a:solidFill>
                  <a:srgbClr val="FFFF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An example for the </a:t>
            </a:r>
            <a:r>
              <a:rPr lang="en-US" altLang="zh-CN" dirty="0" err="1" smtClean="0">
                <a:solidFill>
                  <a:srgbClr val="FFFF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PmP</a:t>
            </a:r>
            <a:r>
              <a:rPr lang="en-US" altLang="zh-CN" dirty="0" smtClean="0">
                <a:solidFill>
                  <a:srgbClr val="FFFF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Picking</a:t>
            </a:r>
            <a:endParaRPr lang="zh-CN" altLang="en-US" dirty="0">
              <a:solidFill>
                <a:srgbClr val="FFFF0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668256" y="6400800"/>
            <a:ext cx="22463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(From Li </a:t>
            </a:r>
            <a:r>
              <a:rPr lang="en-US" altLang="zh-CN" sz="1400" dirty="0" err="1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Tianjue’s</a:t>
            </a:r>
            <a:r>
              <a:rPr lang="en-US" altLang="zh-CN" sz="14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notes)  </a:t>
            </a:r>
            <a:endParaRPr lang="zh-CN" altLang="en-US" sz="14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1051560"/>
            <a:ext cx="3867912" cy="48463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 smtClean="0">
                <a:solidFill>
                  <a:srgbClr val="0000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The whole California (2000.1-2019.1</a:t>
            </a:r>
            <a:r>
              <a:rPr lang="en-US" altLang="zh-CN" sz="1600" dirty="0" smtClean="0">
                <a:solidFill>
                  <a:srgbClr val="0000FF"/>
                </a:solidFill>
              </a:rPr>
              <a:t>)</a:t>
            </a:r>
            <a:endParaRPr lang="zh-CN" altLang="en-US" sz="1600" dirty="0">
              <a:solidFill>
                <a:srgbClr val="0000FF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24790" y="1728216"/>
            <a:ext cx="117424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altLang="zh-CN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The Magnitude: M. </a:t>
            </a:r>
            <a:r>
              <a:rPr lang="en-US" altLang="zh-CN" dirty="0" smtClean="0">
                <a:solidFill>
                  <a:srgbClr val="FF0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3.0-5.0</a:t>
            </a:r>
            <a:r>
              <a:rPr lang="en-US" altLang="zh-CN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. </a:t>
            </a:r>
            <a:r>
              <a:rPr lang="en-US" altLang="zh-CN" dirty="0" smtClean="0">
                <a:solidFill>
                  <a:srgbClr val="FF0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A </a:t>
            </a:r>
            <a:r>
              <a:rPr lang="en-US" altLang="zh-CN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quality (&lt; 1km horizontal and &lt; 2km in depth).</a:t>
            </a:r>
          </a:p>
          <a:p>
            <a:pPr marL="342900" indent="-342900">
              <a:buFont typeface="+mj-lt"/>
              <a:buAutoNum type="arabicPeriod"/>
            </a:pPr>
            <a:endParaRPr lang="en-US" altLang="zh-CN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altLang="zh-CN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Low-pass filter the seismograms with a cutoff frequency </a:t>
            </a:r>
            <a:r>
              <a:rPr lang="en-US" altLang="zh-CN" dirty="0" smtClean="0">
                <a:solidFill>
                  <a:srgbClr val="FF0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10Hz</a:t>
            </a:r>
            <a:r>
              <a:rPr lang="en-US" altLang="zh-CN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and resample </a:t>
            </a:r>
            <a:r>
              <a:rPr lang="en-US" altLang="zh-CN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the records to a </a:t>
            </a:r>
            <a:r>
              <a:rPr lang="en-US" altLang="zh-CN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uniform</a:t>
            </a:r>
            <a:br>
              <a:rPr lang="en-US" altLang="zh-CN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en-US" altLang="zh-CN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/>
            </a:r>
            <a:br>
              <a:rPr lang="en-US" altLang="zh-CN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en-US" altLang="zh-CN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sample </a:t>
            </a:r>
            <a:r>
              <a:rPr lang="en-US" altLang="zh-CN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rate of </a:t>
            </a:r>
            <a:r>
              <a:rPr lang="en-US" altLang="zh-CN" dirty="0">
                <a:solidFill>
                  <a:srgbClr val="FF0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4</a:t>
            </a:r>
            <a:r>
              <a:rPr lang="en-US" altLang="zh-CN" dirty="0" smtClean="0">
                <a:solidFill>
                  <a:srgbClr val="FF0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0Hz</a:t>
            </a:r>
            <a:r>
              <a:rPr lang="en-US" altLang="zh-CN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.  A band-pass filter the records between </a:t>
            </a:r>
            <a:r>
              <a:rPr lang="en-US" altLang="zh-CN" dirty="0" smtClean="0">
                <a:solidFill>
                  <a:srgbClr val="FF0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1-7Hz</a:t>
            </a:r>
            <a:r>
              <a:rPr lang="en-US" altLang="zh-CN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endParaRPr lang="en-US" altLang="zh-CN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altLang="zh-CN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Using the </a:t>
            </a:r>
            <a:r>
              <a:rPr lang="en-US" altLang="zh-CN" dirty="0" smtClean="0">
                <a:solidFill>
                  <a:srgbClr val="FF0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1D model </a:t>
            </a:r>
            <a:r>
              <a:rPr lang="en-US" altLang="zh-CN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to predict the first P-wave arrivals.</a:t>
            </a:r>
          </a:p>
          <a:p>
            <a:pPr marL="342900" indent="-342900">
              <a:buFont typeface="+mj-lt"/>
              <a:buAutoNum type="arabicPeriod"/>
            </a:pPr>
            <a:endParaRPr lang="en-US" altLang="zh-CN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altLang="zh-CN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Discard the P-wave amplitude SNR &gt; 10. </a:t>
            </a:r>
            <a:r>
              <a:rPr lang="en-US" altLang="zh-CN" dirty="0" smtClean="0">
                <a:solidFill>
                  <a:srgbClr val="FF0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S: </a:t>
            </a:r>
            <a:r>
              <a:rPr lang="en-US" altLang="zh-CN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2s before and 3s after first P. </a:t>
            </a:r>
            <a:r>
              <a:rPr lang="en-US" altLang="zh-CN" dirty="0" smtClean="0">
                <a:solidFill>
                  <a:srgbClr val="FF0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N: </a:t>
            </a:r>
            <a:r>
              <a:rPr lang="en-US" altLang="zh-CN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7s and 2s before first P.</a:t>
            </a:r>
          </a:p>
          <a:p>
            <a:pPr marL="342900" indent="-342900">
              <a:buFont typeface="+mj-lt"/>
              <a:buAutoNum type="arabicPeriod"/>
            </a:pPr>
            <a:endParaRPr lang="en-US" altLang="zh-CN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altLang="zh-CN" dirty="0" err="1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Repick</a:t>
            </a:r>
            <a:r>
              <a:rPr lang="en-US" altLang="zh-CN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the first P-wave arrivals using the STA/LTA. </a:t>
            </a:r>
          </a:p>
          <a:p>
            <a:pPr marL="342900" indent="-342900">
              <a:buFont typeface="+mj-lt"/>
              <a:buAutoNum type="arabicPeriod"/>
            </a:pPr>
            <a:endParaRPr lang="en-US" altLang="zh-CN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altLang="zh-CN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Adjust the start time of seismograms to be zero at the P arrival time and remain </a:t>
            </a:r>
            <a:r>
              <a:rPr lang="en-US" altLang="zh-CN" dirty="0">
                <a:solidFill>
                  <a:srgbClr val="FF0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2s</a:t>
            </a:r>
            <a:r>
              <a:rPr lang="en-US" altLang="zh-CN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before first P </a:t>
            </a:r>
            <a:r>
              <a:rPr lang="en-US" altLang="zh-CN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and</a:t>
            </a:r>
            <a:br>
              <a:rPr lang="en-US" altLang="zh-CN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en-US" altLang="zh-CN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/>
            </a:r>
            <a:br>
              <a:rPr lang="en-US" altLang="zh-CN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en-US" altLang="zh-CN" dirty="0" smtClean="0">
                <a:solidFill>
                  <a:srgbClr val="FF0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5s</a:t>
            </a:r>
            <a:r>
              <a:rPr lang="en-US" altLang="zh-CN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after first P. </a:t>
            </a:r>
            <a:r>
              <a:rPr lang="en-US" altLang="zh-CN" dirty="0" err="1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Epicentral</a:t>
            </a:r>
            <a:r>
              <a:rPr lang="en-US" altLang="zh-CN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distance (50-200km).</a:t>
            </a:r>
            <a:endParaRPr lang="en-US" altLang="zh-CN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73212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740664"/>
          </a:xfrm>
          <a:prstGeom prst="rect">
            <a:avLst/>
          </a:prstGeom>
          <a:solidFill>
            <a:srgbClr val="0000FF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400" dirty="0" smtClean="0">
                <a:solidFill>
                  <a:srgbClr val="FFFF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Manual Arrival Picking- </a:t>
            </a:r>
            <a:r>
              <a:rPr lang="en-US" altLang="zh-CN" dirty="0" smtClean="0">
                <a:solidFill>
                  <a:srgbClr val="FFFF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An example for the </a:t>
            </a:r>
            <a:r>
              <a:rPr lang="en-US" altLang="zh-CN" dirty="0" err="1" smtClean="0">
                <a:solidFill>
                  <a:srgbClr val="FFFF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PmP</a:t>
            </a:r>
            <a:r>
              <a:rPr lang="en-US" altLang="zh-CN" dirty="0" smtClean="0">
                <a:solidFill>
                  <a:srgbClr val="FFFF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Picking</a:t>
            </a:r>
            <a:endParaRPr lang="zh-CN" altLang="en-US" dirty="0">
              <a:solidFill>
                <a:srgbClr val="FFFF0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668256" y="6400800"/>
            <a:ext cx="22463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(From Li </a:t>
            </a:r>
            <a:r>
              <a:rPr lang="en-US" altLang="zh-CN" sz="1400" dirty="0" err="1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Tianjue’s</a:t>
            </a:r>
            <a:r>
              <a:rPr lang="en-US" altLang="zh-CN" sz="14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notes)  </a:t>
            </a:r>
            <a:endParaRPr lang="zh-CN" altLang="en-US" sz="14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1051560"/>
            <a:ext cx="3867912" cy="48463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 smtClean="0">
                <a:solidFill>
                  <a:srgbClr val="0000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The whole California (2000.1-2019.1</a:t>
            </a:r>
            <a:r>
              <a:rPr lang="en-US" altLang="zh-CN" sz="1600" dirty="0" smtClean="0">
                <a:solidFill>
                  <a:srgbClr val="0000FF"/>
                </a:solidFill>
              </a:rPr>
              <a:t>)</a:t>
            </a:r>
            <a:endParaRPr lang="zh-CN" altLang="en-US" sz="1600" dirty="0">
              <a:solidFill>
                <a:srgbClr val="0000FF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72212" y="1636776"/>
            <a:ext cx="117424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342900" indent="-342900">
              <a:buAutoNum type="arabicPeriod" startAt="7"/>
            </a:pPr>
            <a:r>
              <a:rPr lang="en-US" altLang="zh-CN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Predict the </a:t>
            </a:r>
            <a:r>
              <a:rPr lang="en-US" altLang="zh-CN" dirty="0" err="1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PmP</a:t>
            </a:r>
            <a:r>
              <a:rPr lang="en-US" altLang="zh-CN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-phase arrivals using </a:t>
            </a:r>
            <a:r>
              <a:rPr lang="en-US" altLang="zh-CN" dirty="0" smtClean="0">
                <a:solidFill>
                  <a:srgbClr val="FF0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1D model </a:t>
            </a:r>
            <a:r>
              <a:rPr lang="en-US" altLang="zh-CN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while varying the Moho depth in it with a 1-km step</a:t>
            </a:r>
            <a:br>
              <a:rPr lang="en-US" altLang="zh-CN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en-US" altLang="zh-CN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/>
            </a:r>
            <a:br>
              <a:rPr lang="en-US" altLang="zh-CN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en-US" altLang="zh-CN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from 20 km to 36 km (hold all possible Moho depths).</a:t>
            </a:r>
          </a:p>
          <a:p>
            <a:pPr marL="342900" indent="-342900">
              <a:buAutoNum type="arabicPeriod" startAt="7"/>
            </a:pPr>
            <a:endParaRPr lang="en-US" altLang="zh-CN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342900" indent="-342900">
              <a:buAutoNum type="arabicPeriod" startAt="7"/>
            </a:pPr>
            <a:endParaRPr lang="en-US" altLang="zh-CN" dirty="0" smtClean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342900" indent="-342900">
              <a:buAutoNum type="arabicPeriod" startAt="7"/>
            </a:pPr>
            <a:r>
              <a:rPr lang="en-US" altLang="zh-CN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CN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Normalize:  </a:t>
            </a:r>
            <a:r>
              <a:rPr lang="en-US" altLang="zh-CN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amplitudes </a:t>
            </a:r>
            <a:r>
              <a:rPr lang="en-US" altLang="zh-CN" dirty="0" smtClean="0">
                <a:solidFill>
                  <a:srgbClr val="FF0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near </a:t>
            </a:r>
            <a:r>
              <a:rPr lang="en-US" altLang="zh-CN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the predicted </a:t>
            </a:r>
            <a:r>
              <a:rPr lang="en-US" altLang="zh-CN" dirty="0" err="1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PmP</a:t>
            </a:r>
            <a:r>
              <a:rPr lang="en-US" altLang="zh-CN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are </a:t>
            </a:r>
            <a:r>
              <a:rPr lang="en-US" altLang="zh-CN" dirty="0" smtClean="0">
                <a:solidFill>
                  <a:srgbClr val="FF0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bigger than 0.7 </a:t>
            </a:r>
            <a:r>
              <a:rPr lang="en-US" altLang="zh-CN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and whose amplitude ratios of </a:t>
            </a:r>
            <a:br>
              <a:rPr lang="en-US" altLang="zh-CN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en-US" altLang="zh-CN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/>
            </a:r>
            <a:br>
              <a:rPr lang="en-US" altLang="zh-CN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en-US" altLang="zh-CN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the predicted </a:t>
            </a:r>
            <a:r>
              <a:rPr lang="en-US" altLang="zh-CN" dirty="0" err="1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PmP</a:t>
            </a:r>
            <a:r>
              <a:rPr lang="en-US" altLang="zh-CN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to first P are bigger than </a:t>
            </a:r>
            <a:r>
              <a:rPr lang="en-US" altLang="zh-CN" dirty="0" smtClean="0">
                <a:solidFill>
                  <a:srgbClr val="FF0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</a:t>
            </a:r>
            <a:r>
              <a:rPr lang="en-US" altLang="zh-CN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and less than </a:t>
            </a:r>
            <a:r>
              <a:rPr lang="en-US" altLang="zh-CN" dirty="0" smtClean="0">
                <a:solidFill>
                  <a:srgbClr val="FF0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7</a:t>
            </a:r>
            <a:r>
              <a:rPr lang="en-US" altLang="zh-CN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. The amplitude ratios of the separation</a:t>
            </a:r>
            <a:br>
              <a:rPr lang="en-US" altLang="zh-CN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en-US" altLang="zh-CN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/>
            </a:r>
            <a:br>
              <a:rPr lang="en-US" altLang="zh-CN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en-US" altLang="zh-CN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between first P and the predicted </a:t>
            </a:r>
            <a:r>
              <a:rPr lang="en-US" altLang="zh-CN" dirty="0" err="1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PmP</a:t>
            </a:r>
            <a:r>
              <a:rPr lang="en-US" altLang="zh-CN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to first P are required to be </a:t>
            </a:r>
            <a:r>
              <a:rPr lang="en-US" altLang="zh-CN" dirty="0" smtClean="0">
                <a:solidFill>
                  <a:srgbClr val="FF0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less than 1</a:t>
            </a:r>
            <a:r>
              <a:rPr lang="en-US" altLang="zh-CN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. </a:t>
            </a:r>
          </a:p>
          <a:p>
            <a:pPr marL="342900" indent="-342900">
              <a:buAutoNum type="arabicPeriod" startAt="7"/>
            </a:pPr>
            <a:endParaRPr lang="en-US" altLang="zh-CN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342900" indent="-342900">
              <a:buAutoNum type="arabicPeriod" startAt="7"/>
            </a:pPr>
            <a:endParaRPr lang="en-US" altLang="zh-CN" dirty="0" smtClean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342900" indent="-342900">
              <a:buAutoNum type="arabicPeriod" startAt="7"/>
            </a:pPr>
            <a:r>
              <a:rPr lang="en-US" altLang="zh-CN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The first P-wave windows (</a:t>
            </a:r>
            <a:r>
              <a:rPr lang="en-US" altLang="zh-CN" dirty="0" smtClean="0">
                <a:solidFill>
                  <a:srgbClr val="FF0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0.1s before and 0.3s after the first P</a:t>
            </a:r>
            <a:r>
              <a:rPr lang="en-US" altLang="zh-CN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); separation window (</a:t>
            </a:r>
            <a:r>
              <a:rPr lang="en-US" altLang="zh-CN" dirty="0" smtClean="0">
                <a:solidFill>
                  <a:srgbClr val="FF0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0.05 s after first P</a:t>
            </a:r>
            <a:br>
              <a:rPr lang="en-US" altLang="zh-CN" dirty="0" smtClean="0">
                <a:solidFill>
                  <a:srgbClr val="FF0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en-US" altLang="zh-CN" dirty="0" smtClean="0">
                <a:solidFill>
                  <a:srgbClr val="FF0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/>
            </a:r>
            <a:br>
              <a:rPr lang="en-US" altLang="zh-CN" dirty="0" smtClean="0">
                <a:solidFill>
                  <a:srgbClr val="FF0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en-US" altLang="zh-CN" dirty="0" smtClean="0">
                <a:solidFill>
                  <a:srgbClr val="FF0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and 0.05s before the predicted </a:t>
            </a:r>
            <a:r>
              <a:rPr lang="en-US" altLang="zh-CN" dirty="0" err="1" smtClean="0">
                <a:solidFill>
                  <a:srgbClr val="FF0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PmP</a:t>
            </a:r>
            <a:r>
              <a:rPr lang="en-US" altLang="zh-CN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); </a:t>
            </a:r>
            <a:r>
              <a:rPr lang="en-US" altLang="zh-CN" dirty="0" err="1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PmP</a:t>
            </a:r>
            <a:r>
              <a:rPr lang="en-US" altLang="zh-CN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window (</a:t>
            </a:r>
            <a:r>
              <a:rPr lang="en-US" altLang="zh-CN" dirty="0" smtClean="0">
                <a:solidFill>
                  <a:srgbClr val="FF0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0.1s before and 0.3s after the predicted </a:t>
            </a:r>
            <a:r>
              <a:rPr lang="en-US" altLang="zh-CN" dirty="0" err="1" smtClean="0">
                <a:solidFill>
                  <a:srgbClr val="FF0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PmP</a:t>
            </a:r>
            <a:r>
              <a:rPr lang="en-US" altLang="zh-CN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105556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109"/>
            <a:ext cx="12192000" cy="5833454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2566" y="-310515"/>
            <a:ext cx="7962900" cy="180975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9668256" y="6400800"/>
            <a:ext cx="22463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(From Li </a:t>
            </a:r>
            <a:r>
              <a:rPr lang="en-US" altLang="zh-CN" sz="1400" dirty="0" err="1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Tianjue’s</a:t>
            </a:r>
            <a:r>
              <a:rPr lang="en-US" altLang="zh-CN" sz="14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notes)  </a:t>
            </a:r>
            <a:endParaRPr lang="zh-CN" altLang="en-US" sz="14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13356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0"/>
            <a:ext cx="12192000" cy="988828"/>
          </a:xfrm>
          <a:prstGeom prst="rect">
            <a:avLst/>
          </a:prstGeom>
          <a:solidFill>
            <a:srgbClr val="0000FF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dirty="0" smtClean="0">
                <a:solidFill>
                  <a:srgbClr val="FFFF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The basic Arrival time picking methods</a:t>
            </a:r>
            <a:endParaRPr lang="zh-CN" altLang="en-US" sz="4000" dirty="0">
              <a:solidFill>
                <a:srgbClr val="FFFF0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481763" y="1804707"/>
            <a:ext cx="910045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ea"/>
              <a:buAutoNum type="circleNumDbPlain"/>
            </a:pPr>
            <a:r>
              <a:rPr lang="en-US" altLang="zh-CN" sz="2800" dirty="0" smtClean="0">
                <a:solidFill>
                  <a:srgbClr val="C0C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Manual arrival-picking</a:t>
            </a:r>
          </a:p>
          <a:p>
            <a:pPr marL="342900" indent="-342900">
              <a:buFont typeface="+mj-ea"/>
              <a:buAutoNum type="circleNumDbPlain"/>
            </a:pPr>
            <a:endParaRPr lang="en-US" altLang="zh-CN" sz="2800" dirty="0">
              <a:solidFill>
                <a:srgbClr val="0000FF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342900" indent="-342900">
              <a:buFont typeface="+mj-ea"/>
              <a:buAutoNum type="circleNumDbPlain"/>
            </a:pPr>
            <a:r>
              <a:rPr lang="en-US" altLang="zh-CN" sz="28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STA/LTA method</a:t>
            </a:r>
          </a:p>
          <a:p>
            <a:pPr marL="342900" indent="-342900">
              <a:buFont typeface="+mj-ea"/>
              <a:buAutoNum type="circleNumDbPlain"/>
            </a:pPr>
            <a:endParaRPr lang="en-US" altLang="zh-CN" sz="2800" dirty="0">
              <a:solidFill>
                <a:srgbClr val="0000FF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342900" indent="-342900">
              <a:buFont typeface="+mj-ea"/>
              <a:buAutoNum type="circleNumDbPlain"/>
            </a:pPr>
            <a:r>
              <a:rPr lang="en-US" altLang="zh-CN" sz="2800" dirty="0" smtClean="0">
                <a:solidFill>
                  <a:srgbClr val="C0C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Envelop </a:t>
            </a:r>
            <a:r>
              <a:rPr lang="en-US" altLang="zh-CN" sz="2800" dirty="0">
                <a:solidFill>
                  <a:srgbClr val="C0C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energy </a:t>
            </a:r>
            <a:r>
              <a:rPr lang="en-US" altLang="zh-CN" sz="2800" dirty="0" smtClean="0">
                <a:solidFill>
                  <a:srgbClr val="C0C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ratio method</a:t>
            </a:r>
          </a:p>
          <a:p>
            <a:pPr marL="342900" indent="-342900">
              <a:buFont typeface="+mj-ea"/>
              <a:buAutoNum type="circleNumDbPlain"/>
            </a:pPr>
            <a:endParaRPr lang="en-US" altLang="zh-CN" sz="2800" dirty="0">
              <a:solidFill>
                <a:srgbClr val="C0C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342900" indent="-342900">
              <a:buFont typeface="+mj-ea"/>
              <a:buAutoNum type="circleNumDbPlain"/>
            </a:pPr>
            <a:r>
              <a:rPr lang="en-US" altLang="zh-CN" sz="2800" dirty="0" smtClean="0">
                <a:solidFill>
                  <a:srgbClr val="C0C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Combined </a:t>
            </a:r>
            <a:r>
              <a:rPr lang="en-US" altLang="zh-CN" sz="2800" dirty="0">
                <a:solidFill>
                  <a:srgbClr val="C0C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ray and cross-correlation </a:t>
            </a:r>
            <a:r>
              <a:rPr lang="en-US" altLang="zh-CN" sz="2800" dirty="0" smtClean="0">
                <a:solidFill>
                  <a:srgbClr val="C0C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method</a:t>
            </a:r>
          </a:p>
          <a:p>
            <a:pPr marL="342900" indent="-342900">
              <a:buFont typeface="+mj-ea"/>
              <a:buAutoNum type="circleNumDbPlain"/>
            </a:pPr>
            <a:endParaRPr lang="en-US" altLang="zh-CN" sz="2800" dirty="0" smtClean="0">
              <a:solidFill>
                <a:srgbClr val="C0C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342900" indent="-342900">
              <a:buFont typeface="+mj-ea"/>
              <a:buAutoNum type="circleNumDbPlain"/>
            </a:pPr>
            <a:r>
              <a:rPr lang="en-US" altLang="zh-CN" sz="2800" dirty="0" smtClean="0">
                <a:solidFill>
                  <a:srgbClr val="C0C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Machine </a:t>
            </a:r>
            <a:r>
              <a:rPr lang="en-US" altLang="zh-CN" sz="2800" dirty="0">
                <a:solidFill>
                  <a:srgbClr val="C0C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Learning</a:t>
            </a:r>
            <a:r>
              <a:rPr lang="en-US" altLang="zh-CN" sz="2800" dirty="0" smtClean="0">
                <a:solidFill>
                  <a:srgbClr val="C0C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……</a:t>
            </a:r>
            <a:endParaRPr lang="en-US" altLang="zh-CN" sz="2800" dirty="0">
              <a:solidFill>
                <a:srgbClr val="C0C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78271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740664"/>
          </a:xfrm>
          <a:prstGeom prst="rect">
            <a:avLst/>
          </a:prstGeom>
          <a:solidFill>
            <a:srgbClr val="0000FF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400" dirty="0" smtClean="0">
                <a:solidFill>
                  <a:srgbClr val="FFFF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STA/LTA-method </a:t>
            </a:r>
            <a:endParaRPr lang="zh-CN" altLang="en-US" dirty="0">
              <a:solidFill>
                <a:srgbClr val="FFFF0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611123" y="3635316"/>
            <a:ext cx="1795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(Munro, 2004)</a:t>
            </a:r>
            <a:endParaRPr lang="zh-CN" altLang="en-US" dirty="0">
              <a:solidFill>
                <a:srgbClr val="FF000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537" y="999744"/>
            <a:ext cx="4147566" cy="2250948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929384" y="1234440"/>
            <a:ext cx="786384" cy="403780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solidFill>
                  <a:srgbClr val="FFFF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STA:</a:t>
            </a:r>
          </a:p>
        </p:txBody>
      </p:sp>
      <p:sp>
        <p:nvSpPr>
          <p:cNvPr id="11" name="矩形 10"/>
          <p:cNvSpPr/>
          <p:nvPr/>
        </p:nvSpPr>
        <p:spPr>
          <a:xfrm>
            <a:off x="1929384" y="2304069"/>
            <a:ext cx="786384" cy="403780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rgbClr val="FFFF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L</a:t>
            </a:r>
            <a:r>
              <a:rPr lang="en-US" altLang="zh-CN" sz="2400" dirty="0" smtClean="0">
                <a:solidFill>
                  <a:srgbClr val="FFFF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TA: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594" y="4272320"/>
            <a:ext cx="3268802" cy="93826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9384" y="3337215"/>
            <a:ext cx="5588394" cy="965534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7611123" y="4556788"/>
            <a:ext cx="2225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(Wong et al., 2009)</a:t>
            </a:r>
            <a:endParaRPr lang="zh-CN" altLang="en-US" dirty="0">
              <a:solidFill>
                <a:srgbClr val="FF000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758429" y="5186136"/>
            <a:ext cx="970178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Time window:</a:t>
            </a:r>
          </a:p>
          <a:p>
            <a:endParaRPr lang="en-US" altLang="zh-CN" sz="2000" dirty="0" smtClean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r>
              <a:rPr lang="en-US" altLang="zh-CN" sz="20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STA: &gt; a few periods of the typically expected seismic signals.</a:t>
            </a:r>
          </a:p>
          <a:p>
            <a:endParaRPr lang="en-US" altLang="zh-CN" sz="20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r>
              <a:rPr lang="en-US" altLang="zh-CN" sz="20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LTA: &gt; a  few periods of the typically irregular seismic noise fluctuations. </a:t>
            </a:r>
            <a:endParaRPr lang="zh-CN" altLang="en-US" sz="20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5020056" y="1790851"/>
            <a:ext cx="704088" cy="317466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9" name="直接箭头连接符 18"/>
          <p:cNvCxnSpPr/>
          <p:nvPr/>
        </p:nvCxnSpPr>
        <p:spPr>
          <a:xfrm>
            <a:off x="5733288" y="1931296"/>
            <a:ext cx="1877835" cy="17187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矩形 19"/>
          <p:cNvSpPr/>
          <p:nvPr/>
        </p:nvSpPr>
        <p:spPr>
          <a:xfrm>
            <a:off x="5102352" y="1027176"/>
            <a:ext cx="621792" cy="23469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1" name="直接箭头连接符 20"/>
          <p:cNvCxnSpPr/>
          <p:nvPr/>
        </p:nvCxnSpPr>
        <p:spPr>
          <a:xfrm>
            <a:off x="5733288" y="1138166"/>
            <a:ext cx="1877835" cy="1718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21"/>
          <p:cNvSpPr txBox="1"/>
          <p:nvPr/>
        </p:nvSpPr>
        <p:spPr>
          <a:xfrm>
            <a:off x="7620267" y="923020"/>
            <a:ext cx="1248918" cy="383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Upper limit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7620267" y="1742195"/>
            <a:ext cx="1248918" cy="383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FF00"/>
                </a:solidFill>
              </a:rPr>
              <a:t>L</a:t>
            </a:r>
            <a:r>
              <a:rPr lang="en-US" altLang="zh-CN" dirty="0" smtClean="0">
                <a:solidFill>
                  <a:srgbClr val="FFFF00"/>
                </a:solidFill>
              </a:rPr>
              <a:t>ower limit</a:t>
            </a:r>
            <a:endParaRPr lang="zh-CN" altLang="en-US" dirty="0">
              <a:solidFill>
                <a:srgbClr val="FFFF00"/>
              </a:solidFill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5102352" y="2175136"/>
            <a:ext cx="621792" cy="23469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5" name="直接箭头连接符 24"/>
          <p:cNvCxnSpPr/>
          <p:nvPr/>
        </p:nvCxnSpPr>
        <p:spPr>
          <a:xfrm>
            <a:off x="5733288" y="2286126"/>
            <a:ext cx="1877835" cy="1718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文本框 25"/>
          <p:cNvSpPr txBox="1"/>
          <p:nvPr/>
        </p:nvSpPr>
        <p:spPr>
          <a:xfrm>
            <a:off x="7620267" y="2098412"/>
            <a:ext cx="1248918" cy="383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Upper limit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5056137" y="2902922"/>
            <a:ext cx="704088" cy="317466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8" name="直接箭头连接符 27"/>
          <p:cNvCxnSpPr/>
          <p:nvPr/>
        </p:nvCxnSpPr>
        <p:spPr>
          <a:xfrm>
            <a:off x="5769369" y="3043367"/>
            <a:ext cx="1877835" cy="17187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文本框 28"/>
          <p:cNvSpPr txBox="1"/>
          <p:nvPr/>
        </p:nvSpPr>
        <p:spPr>
          <a:xfrm>
            <a:off x="7656348" y="2854266"/>
            <a:ext cx="1248918" cy="383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FF00"/>
                </a:solidFill>
              </a:rPr>
              <a:t>L</a:t>
            </a:r>
            <a:r>
              <a:rPr lang="en-US" altLang="zh-CN" dirty="0" smtClean="0">
                <a:solidFill>
                  <a:srgbClr val="FFFF00"/>
                </a:solidFill>
              </a:rPr>
              <a:t>ower limit</a:t>
            </a:r>
            <a:endParaRPr lang="zh-CN" altLang="en-US" dirty="0">
              <a:solidFill>
                <a:srgbClr val="FFFF00"/>
              </a:solidFill>
            </a:endParaRPr>
          </a:p>
        </p:txBody>
      </p:sp>
      <p:graphicFrame>
        <p:nvGraphicFramePr>
          <p:cNvPr id="30" name="对象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0787287"/>
              </p:ext>
            </p:extLst>
          </p:nvPr>
        </p:nvGraphicFramePr>
        <p:xfrm>
          <a:off x="9070305" y="1580134"/>
          <a:ext cx="3032125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" name="Equation" r:id="rId7" imgW="2641320" imgH="469800" progId="Equation.DSMT4">
                  <p:embed/>
                </p:oleObj>
              </mc:Choice>
              <mc:Fallback>
                <p:oleObj name="Equation" r:id="rId7" imgW="264132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070305" y="1580134"/>
                        <a:ext cx="3032125" cy="539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2" name="直接箭头连接符 31"/>
          <p:cNvCxnSpPr/>
          <p:nvPr/>
        </p:nvCxnSpPr>
        <p:spPr>
          <a:xfrm>
            <a:off x="9824238" y="2175136"/>
            <a:ext cx="0" cy="67913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箭头连接符 32"/>
          <p:cNvCxnSpPr/>
          <p:nvPr/>
        </p:nvCxnSpPr>
        <p:spPr>
          <a:xfrm>
            <a:off x="11268723" y="2175136"/>
            <a:ext cx="0" cy="67913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文本框 33"/>
          <p:cNvSpPr txBox="1"/>
          <p:nvPr/>
        </p:nvSpPr>
        <p:spPr>
          <a:xfrm>
            <a:off x="9203703" y="2849619"/>
            <a:ext cx="1458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Energy Signal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10661904" y="2849619"/>
            <a:ext cx="1487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Power Signal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688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0" grpId="0" animBg="1"/>
      <p:bldP spid="22" grpId="0"/>
      <p:bldP spid="23" grpId="0"/>
      <p:bldP spid="24" grpId="0" animBg="1"/>
      <p:bldP spid="26" grpId="0"/>
      <p:bldP spid="27" grpId="0" animBg="1"/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17" y="515639"/>
            <a:ext cx="6035120" cy="489761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6871" y="100584"/>
            <a:ext cx="7319449" cy="61722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0302240" y="6415016"/>
            <a:ext cx="1795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(Munro, 2004)</a:t>
            </a:r>
            <a:endParaRPr lang="zh-CN" altLang="en-US" dirty="0">
              <a:solidFill>
                <a:srgbClr val="FF000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50152" y="5491686"/>
            <a:ext cx="365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Time window---</a:t>
            </a:r>
          </a:p>
          <a:p>
            <a:r>
              <a:rPr lang="en-US" altLang="zh-CN" dirty="0" smtClean="0"/>
              <a:t>STA:  0.3s</a:t>
            </a:r>
          </a:p>
          <a:p>
            <a:r>
              <a:rPr lang="en-US" altLang="zh-CN" dirty="0" smtClean="0"/>
              <a:t>LTA:  0.8s</a:t>
            </a:r>
          </a:p>
          <a:p>
            <a:r>
              <a:rPr lang="en-US" altLang="zh-CN" dirty="0" smtClean="0"/>
              <a:t>Threshold trigger value: 0.8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83934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2905</TotalTime>
  <Words>847</Words>
  <Application>Microsoft Office PowerPoint</Application>
  <PresentationFormat>宽屏</PresentationFormat>
  <Paragraphs>156</Paragraphs>
  <Slides>15</Slides>
  <Notes>11</Notes>
  <HiddenSlides>0</HiddenSlides>
  <MMClips>0</MMClips>
  <ScaleCrop>false</ScaleCrop>
  <HeadingPairs>
    <vt:vector size="8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3" baseType="lpstr">
      <vt:lpstr>Microsoft YaHei UI</vt:lpstr>
      <vt:lpstr>宋体</vt:lpstr>
      <vt:lpstr>Arial</vt:lpstr>
      <vt:lpstr>Calibri</vt:lpstr>
      <vt:lpstr>Calibri Light</vt:lpstr>
      <vt:lpstr>Times New Roman</vt:lpstr>
      <vt:lpstr>Office 主题</vt:lpstr>
      <vt:lpstr>Equation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user</dc:creator>
  <cp:lastModifiedBy>#WANG DONGDONG#</cp:lastModifiedBy>
  <cp:revision>101</cp:revision>
  <dcterms:created xsi:type="dcterms:W3CDTF">2019-09-13T10:05:37Z</dcterms:created>
  <dcterms:modified xsi:type="dcterms:W3CDTF">2019-09-25T01:44:33Z</dcterms:modified>
</cp:coreProperties>
</file>