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7" r:id="rId3"/>
    <p:sldId id="288" r:id="rId4"/>
    <p:sldId id="258" r:id="rId5"/>
    <p:sldId id="268" r:id="rId6"/>
    <p:sldId id="263" r:id="rId7"/>
    <p:sldId id="269" r:id="rId8"/>
    <p:sldId id="270" r:id="rId9"/>
    <p:sldId id="271" r:id="rId10"/>
    <p:sldId id="272" r:id="rId11"/>
    <p:sldId id="273" r:id="rId12"/>
    <p:sldId id="274" r:id="rId13"/>
    <p:sldId id="264" r:id="rId14"/>
    <p:sldId id="265" r:id="rId15"/>
    <p:sldId id="309" r:id="rId16"/>
    <p:sldId id="276" r:id="rId17"/>
    <p:sldId id="275" r:id="rId18"/>
    <p:sldId id="322" r:id="rId19"/>
    <p:sldId id="310" r:id="rId20"/>
    <p:sldId id="287" r:id="rId21"/>
    <p:sldId id="266" r:id="rId22"/>
    <p:sldId id="285" r:id="rId23"/>
    <p:sldId id="286" r:id="rId24"/>
    <p:sldId id="302" r:id="rId25"/>
    <p:sldId id="289" r:id="rId26"/>
    <p:sldId id="303" r:id="rId27"/>
    <p:sldId id="293" r:id="rId28"/>
    <p:sldId id="295" r:id="rId29"/>
    <p:sldId id="304" r:id="rId30"/>
    <p:sldId id="292" r:id="rId31"/>
    <p:sldId id="305" r:id="rId32"/>
    <p:sldId id="297" r:id="rId33"/>
    <p:sldId id="298" r:id="rId34"/>
    <p:sldId id="299" r:id="rId35"/>
    <p:sldId id="306" r:id="rId36"/>
    <p:sldId id="307" r:id="rId37"/>
    <p:sldId id="308" r:id="rId38"/>
    <p:sldId id="300" r:id="rId39"/>
    <p:sldId id="278" r:id="rId40"/>
    <p:sldId id="313" r:id="rId41"/>
    <p:sldId id="311" r:id="rId42"/>
    <p:sldId id="279" r:id="rId43"/>
    <p:sldId id="280" r:id="rId44"/>
    <p:sldId id="319" r:id="rId45"/>
    <p:sldId id="321" r:id="rId46"/>
    <p:sldId id="314" r:id="rId47"/>
    <p:sldId id="318" r:id="rId48"/>
    <p:sldId id="259" r:id="rId49"/>
    <p:sldId id="317" r:id="rId50"/>
    <p:sldId id="320" r:id="rId51"/>
    <p:sldId id="267" r:id="rId52"/>
    <p:sldId id="315" r:id="rId53"/>
    <p:sldId id="316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90"/>
    <p:restoredTop sz="92248"/>
  </p:normalViewPr>
  <p:slideViewPr>
    <p:cSldViewPr snapToGrid="0" snapToObjects="1">
      <p:cViewPr varScale="1">
        <p:scale>
          <a:sx n="95" d="100"/>
          <a:sy n="95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82007-966C-454F-8128-50F1E470E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B7425-D0D6-024B-902C-ADC5E297E3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245D8-BBF6-0046-8933-AA0ED4833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F14C-9505-DA4E-A0B1-3A0C7F3042D3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C2137-A6D9-674D-843D-FBF4E6C68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6197D-7A0F-F94B-9989-DADB72360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9AA9-9A45-7246-96FD-D3D6486F0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84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11983-0826-F341-B225-2AFBB6EBF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D1DE01-A432-7F41-92C5-4EC977A421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9B00A-E855-FA45-84D4-C909B65C4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F14C-9505-DA4E-A0B1-3A0C7F3042D3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C8B23-9709-D24E-99FC-96099BB5F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CEB98-FAAC-134C-8E13-C18861003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9AA9-9A45-7246-96FD-D3D6486F0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99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CB07FB-2CEC-F34F-BB59-A89421D5CE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2CEE6C-93A8-ED4E-A45C-E1FD2FF60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70FEE-9531-B542-B23A-3FFF1F94E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F14C-9505-DA4E-A0B1-3A0C7F3042D3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43E84-824D-714D-9B32-EDB06CE08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DA040-F9B2-334C-9C04-F3CAAD625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9AA9-9A45-7246-96FD-D3D6486F0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867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5815B-4C55-5C48-9AD3-B55F2B7CB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62393-142A-A044-961B-5B069A20E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91A60-E533-9C41-BD0F-84C00B630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F14C-9505-DA4E-A0B1-3A0C7F3042D3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9BE06-8F46-4645-8F61-AE31BF7EA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312CE-50E1-D34D-9599-1465EA8A7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9AA9-9A45-7246-96FD-D3D6486F0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9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FE125-A009-A742-A85C-E9B1246CD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3678E5-CB29-B044-B5B9-3CAEB945D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B8B87-38BB-C94E-AA83-EBF004F54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F14C-9505-DA4E-A0B1-3A0C7F3042D3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A00A0-33B2-F547-B062-985EE3EF7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E060C-D5A6-7E45-B9F9-F966BDF1F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9AA9-9A45-7246-96FD-D3D6486F0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71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E3633-D657-594E-AB23-97C7AC18F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1BABC-2366-3B45-B165-49D3BB3F2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F828C-F9D3-3D4B-A17E-CCAF28092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B4E611-E3DB-2C43-BF86-3AC3BB14B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F14C-9505-DA4E-A0B1-3A0C7F3042D3}" type="datetimeFigureOut">
              <a:rPr lang="en-US" smtClean="0"/>
              <a:t>4/17/20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9A07B5-9230-1C4A-8E86-DB962C8C7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2A8514-EEE7-3A4A-8BC1-A1D925EA1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9AA9-9A45-7246-96FD-D3D6486F0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75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02755-FB57-CF4C-87AB-AC28288A4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7F261-27AD-1843-B432-044EB56C0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E7D841-08B2-484B-9043-AC3CE8685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314C2B-2D44-4747-BEF2-C8ED6A7697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48D904-59D2-0349-8F0D-B16F1BB37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193346-F221-4645-AA47-F4253700E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F14C-9505-DA4E-A0B1-3A0C7F3042D3}" type="datetimeFigureOut">
              <a:rPr lang="en-US" smtClean="0"/>
              <a:t>4/17/20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5ECDA7-2062-F248-A43A-3BFADA383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90DE88-DE34-7547-8114-E54DD020C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9AA9-9A45-7246-96FD-D3D6486F0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27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AC285-0F1A-3F40-806D-CC1051BB7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F0C86-7E13-834F-93B5-F1DA0836E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F14C-9505-DA4E-A0B1-3A0C7F3042D3}" type="datetimeFigureOut">
              <a:rPr lang="en-US" smtClean="0"/>
              <a:t>4/17/20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33FB9D-B01C-8845-BB11-8314B7577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61AD89-3A2F-8644-8F51-9C9B3205A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9AA9-9A45-7246-96FD-D3D6486F0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64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C1D67D-C7A7-C846-8E36-190215920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F14C-9505-DA4E-A0B1-3A0C7F3042D3}" type="datetimeFigureOut">
              <a:rPr lang="en-US" smtClean="0"/>
              <a:t>4/17/20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2E60AC-C54F-DA48-925D-D43A4612F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2F9CB5-2EC2-B745-9239-88342BBDD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9AA9-9A45-7246-96FD-D3D6486F0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73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B5D57-AF32-B749-9BCC-0BD677393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8570C-575C-614C-BFEB-3D6851259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DDBAB8-4D48-3745-B410-DE69424A9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D95654-74F5-2C4E-9283-77030E0BA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F14C-9505-DA4E-A0B1-3A0C7F3042D3}" type="datetimeFigureOut">
              <a:rPr lang="en-US" smtClean="0"/>
              <a:t>4/17/20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46FCDC-2DC7-A64E-B4DF-E608873EE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8F03A6-8F65-C54B-9749-A1BCA8BB9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9AA9-9A45-7246-96FD-D3D6486F0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29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5D115-36C3-544C-B31E-8F1911F00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7002D3-4632-084B-9C52-B47D259191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3C9F73-A42E-7B43-9B64-3F534F3A7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329CDC-F8B3-7444-9CAA-2D643B327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F14C-9505-DA4E-A0B1-3A0C7F3042D3}" type="datetimeFigureOut">
              <a:rPr lang="en-US" smtClean="0"/>
              <a:t>4/17/20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700C3B-5B5A-9C44-8BF1-3C50F5838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A30B3A-606E-924B-9B7E-E02308261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9AA9-9A45-7246-96FD-D3D6486F0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99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B778BF-6F60-2242-91EB-4738A6921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C932EC-1CAC-7C4C-97D5-4BE481AE1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B5980-1F9A-2743-8C27-2D1AFEE2B4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2F14C-9505-DA4E-A0B1-3A0C7F3042D3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E978F-B79C-A94F-8126-46F633BC09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722C0-1347-E141-A70E-41AA05E29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59AA9-9A45-7246-96FD-D3D6486F0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83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8.png"/><Relationship Id="rId7" Type="http://schemas.openxmlformats.org/officeDocument/2006/relationships/image" Target="../media/image4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71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71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17" Type="http://schemas.openxmlformats.org/officeDocument/2006/relationships/image" Target="../media/image100.png"/><Relationship Id="rId2" Type="http://schemas.openxmlformats.org/officeDocument/2006/relationships/image" Target="../media/image85.png"/><Relationship Id="rId16" Type="http://schemas.openxmlformats.org/officeDocument/2006/relationships/image" Target="../media/image9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5" Type="http://schemas.openxmlformats.org/officeDocument/2006/relationships/image" Target="../media/image9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71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71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62.png"/><Relationship Id="rId7" Type="http://schemas.openxmlformats.org/officeDocument/2006/relationships/image" Target="../media/image71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0.png"/><Relationship Id="rId4" Type="http://schemas.openxmlformats.org/officeDocument/2006/relationships/image" Target="../media/image14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AFB6C1-AC2B-AE41-A4BF-7B4FE3C3CC61}"/>
              </a:ext>
            </a:extLst>
          </p:cNvPr>
          <p:cNvSpPr txBox="1"/>
          <p:nvPr/>
        </p:nvSpPr>
        <p:spPr>
          <a:xfrm>
            <a:off x="395341" y="1693176"/>
            <a:ext cx="113448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Joint</a:t>
            </a:r>
            <a:r>
              <a:rPr lang="zh-CN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inversion</a:t>
            </a:r>
            <a:r>
              <a:rPr lang="zh-CN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</a:t>
            </a:r>
            <a:r>
              <a:rPr lang="zh-CN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</a:t>
            </a:r>
            <a:r>
              <a:rPr lang="zh-CN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dispersion</a:t>
            </a:r>
            <a:r>
              <a:rPr lang="zh-CN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CN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receiver</a:t>
            </a:r>
            <a:r>
              <a:rPr lang="zh-CN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648692-A0E6-CD47-B001-C156CA1346A2}"/>
              </a:ext>
            </a:extLst>
          </p:cNvPr>
          <p:cNvSpPr txBox="1"/>
          <p:nvPr/>
        </p:nvSpPr>
        <p:spPr>
          <a:xfrm>
            <a:off x="4428438" y="4703159"/>
            <a:ext cx="3621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Jiayuan</a:t>
            </a:r>
            <a:r>
              <a:rPr lang="zh-CN" altLang="en-US" sz="2400" dirty="0"/>
              <a:t> </a:t>
            </a:r>
            <a:r>
              <a:rPr lang="en-US" altLang="zh-CN" sz="2400" dirty="0"/>
              <a:t>Yao,</a:t>
            </a:r>
            <a:r>
              <a:rPr lang="zh-CN" altLang="en-US" sz="2400" dirty="0"/>
              <a:t> </a:t>
            </a:r>
            <a:r>
              <a:rPr lang="en-US" altLang="zh-CN" sz="2400" dirty="0"/>
              <a:t>2020/04/17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43669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9E676C-A364-644A-A2A5-B09AA3B95AF9}"/>
              </a:ext>
            </a:extLst>
          </p:cNvPr>
          <p:cNvSpPr/>
          <p:nvPr/>
        </p:nvSpPr>
        <p:spPr>
          <a:xfrm>
            <a:off x="501145" y="314683"/>
            <a:ext cx="44888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/>
              <a:t>Bayesian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inversion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B46C66D-DB5D-2949-8AF7-65D1F4C01C53}"/>
              </a:ext>
            </a:extLst>
          </p:cNvPr>
          <p:cNvSpPr/>
          <p:nvPr/>
        </p:nvSpPr>
        <p:spPr>
          <a:xfrm>
            <a:off x="10508541" y="6440666"/>
            <a:ext cx="1633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Tarantola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2005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6D4B4A-5393-8E44-BBDE-38CC3567CB1E}"/>
              </a:ext>
            </a:extLst>
          </p:cNvPr>
          <p:cNvSpPr/>
          <p:nvPr/>
        </p:nvSpPr>
        <p:spPr>
          <a:xfrm>
            <a:off x="943084" y="1387621"/>
            <a:ext cx="45855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altLang="zh-CN" sz="2000" dirty="0"/>
              <a:t>Negligible observational uncertainties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3B71F9A-55FF-2343-AAAB-B1CA234CBF8A}"/>
                  </a:ext>
                </a:extLst>
              </p:cNvPr>
              <p:cNvSpPr/>
              <p:nvPr/>
            </p:nvSpPr>
            <p:spPr>
              <a:xfrm>
                <a:off x="1248598" y="2337449"/>
                <a:ext cx="847344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where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𝐝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𝐠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𝐦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  <a:r>
                  <a:rPr lang="en-US" sz="2000" i="1" dirty="0"/>
                  <a:t>denotes the (exact) resolution of the forward problem</a:t>
                </a:r>
                <a:r>
                  <a:rPr lang="en-US" sz="2000" dirty="0"/>
                  <a:t>.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3B71F9A-55FF-2343-AAAB-B1CA234CBF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598" y="2337449"/>
                <a:ext cx="8473440" cy="400110"/>
              </a:xfrm>
              <a:prstGeom prst="rect">
                <a:avLst/>
              </a:prstGeom>
              <a:blipFill>
                <a:blip r:embed="rId2"/>
                <a:stretch>
                  <a:fillRect l="-598" t="-6061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8F82BE3-7A37-CB47-AD76-5A396FCAE028}"/>
                  </a:ext>
                </a:extLst>
              </p:cNvPr>
              <p:cNvSpPr/>
              <p:nvPr/>
            </p:nvSpPr>
            <p:spPr>
              <a:xfrm>
                <a:off x="3071679" y="3076543"/>
                <a:ext cx="4827275" cy="26955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zh-CN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m:rPr>
                          <m:sty m:val="p"/>
                        </m:rPr>
                        <a:rPr lang="en-US" altLang="zh-CN" b="0" i="0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zh-CN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b="0" i="0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𝐝</m:t>
                                  </m:r>
                                </m:e>
                              </m:d>
                              <m:r>
                                <a:rPr lang="zh-CN" alt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d>
                                <m:dPr>
                                  <m:endChr m:val="|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𝐝</m:t>
                                  </m:r>
                                  <m:r>
                                    <a:rPr lang="zh-CN" alt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zh-CN" alt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𝐦</m:t>
                              </m:r>
                              <m:r>
                                <a:rPr lang="en-US" altLang="zh-CN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b="0" i="0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𝒅</m:t>
                                  </m:r>
                                </m:e>
                              </m:d>
                            </m:den>
                          </m:f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</m:t>
                          </m:r>
                        </m:e>
                      </m:nary>
                    </m:oMath>
                  </m:oMathPara>
                </a14:m>
                <a:endParaRPr lang="en-US" altLang="zh-CN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zh-CN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m:rPr>
                          <m:sty m:val="p"/>
                        </m:rPr>
                        <a:rPr lang="en-US" altLang="zh-CN" b="0" i="0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zh-CN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𝐝</m:t>
                              </m:r>
                              <m:r>
                                <a:rPr lang="en-US" altLang="zh-CN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𝐝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b="0" i="0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obs</m:t>
                              </m:r>
                              <m:r>
                                <a:rPr lang="en-US" altLang="zh-CN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d>
                                <m:dPr>
                                  <m:endChr m:val="|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𝐝</m:t>
                                  </m:r>
                                  <m:r>
                                    <a:rPr lang="zh-CN" alt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zh-CN" alt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𝐦</m:t>
                              </m:r>
                              <m:r>
                                <a:rPr lang="en-US" altLang="zh-CN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b="0" i="0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𝐝</m:t>
                                  </m:r>
                                </m:e>
                              </m:d>
                            </m:den>
                          </m:f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</m:t>
                          </m:r>
                        </m:e>
                      </m:nary>
                    </m:oMath>
                  </m:oMathPara>
                </a14:m>
                <a:endParaRPr lang="en-US" altLang="zh-CN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zh-CN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m:rPr>
                          <m:sty m:val="p"/>
                        </m:rPr>
                        <a:rPr lang="en-US" altLang="zh-CN" b="0" i="0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d>
                            <m:dPr>
                              <m:endChr m:val="|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𝐝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b="0" i="0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obs</m:t>
                              </m:r>
                            </m:e>
                          </m:d>
                          <m:r>
                            <a:rPr lang="zh-CN" alt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  <m: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m:rPr>
                              <m:sty m:val="p"/>
                            </m:rPr>
                            <a:rPr lang="en-US" altLang="zh-CN" b="0" i="0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𝐝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b="0" i="0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obs</m:t>
                              </m:r>
                            </m:e>
                          </m:d>
                        </m:den>
                      </m:f>
                      <m:r>
                        <a:rPr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</m:t>
                      </m:r>
                    </m:oMath>
                  </m:oMathPara>
                </a14:m>
                <a:endParaRPr lang="en-US" altLang="zh-CN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m:rPr>
                              <m:sty m:val="p"/>
                            </m:rPr>
                            <a:rPr lang="en-US" altLang="zh-CN" b="0" i="0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𝐝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b="0" i="0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obs</m:t>
                              </m:r>
                            </m:e>
                          </m:d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m:rPr>
                          <m:sty m:val="p"/>
                        </m:rPr>
                        <a:rPr lang="en-US" altLang="zh-CN" b="0" i="0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endChr m:val="|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</m:t>
                          </m:r>
                          <m:r>
                            <m:rPr>
                              <m:sty m:val="p"/>
                            </m:rPr>
                            <a:rPr lang="en-US" altLang="zh-CN" b="0" i="0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obs</m:t>
                          </m:r>
                        </m:e>
                      </m:d>
                      <m:r>
                        <a:rPr lang="zh-CN" alt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𝐦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8F82BE3-7A37-CB47-AD76-5A396FCAE0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679" y="3076543"/>
                <a:ext cx="4827275" cy="2695546"/>
              </a:xfrm>
              <a:prstGeom prst="rect">
                <a:avLst/>
              </a:prstGeom>
              <a:blipFill>
                <a:blip r:embed="rId3"/>
                <a:stretch>
                  <a:fillRect t="-39906" b="-15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DDC2FDD-0871-DA43-9CFF-9D937F7F6077}"/>
                  </a:ext>
                </a:extLst>
              </p:cNvPr>
              <p:cNvSpPr/>
              <p:nvPr/>
            </p:nvSpPr>
            <p:spPr>
              <a:xfrm>
                <a:off x="4375751" y="1900922"/>
                <a:ext cx="22191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m:rPr>
                          <m:sty m:val="p"/>
                        </m:rPr>
                        <a:rPr lang="en-US" altLang="zh-CN" b="0" i="0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d>
                        <m:d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</m:t>
                          </m:r>
                        </m:e>
                      </m:d>
                      <m:r>
                        <a:rPr lang="en-US" altLang="zh-CN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𝐝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𝐝</m:t>
                      </m:r>
                      <m:r>
                        <m:rPr>
                          <m:sty m:val="p"/>
                        </m:rPr>
                        <a:rPr lang="en-US" altLang="zh-CN" b="0" i="0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obs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DDC2FDD-0871-DA43-9CFF-9D937F7F60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751" y="1900922"/>
                <a:ext cx="2219133" cy="369332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6382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9E676C-A364-644A-A2A5-B09AA3B95AF9}"/>
              </a:ext>
            </a:extLst>
          </p:cNvPr>
          <p:cNvSpPr/>
          <p:nvPr/>
        </p:nvSpPr>
        <p:spPr>
          <a:xfrm>
            <a:off x="501145" y="314683"/>
            <a:ext cx="44888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/>
              <a:t>Bayesian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inversion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B46C66D-DB5D-2949-8AF7-65D1F4C01C53}"/>
              </a:ext>
            </a:extLst>
          </p:cNvPr>
          <p:cNvSpPr/>
          <p:nvPr/>
        </p:nvSpPr>
        <p:spPr>
          <a:xfrm>
            <a:off x="10508541" y="6440666"/>
            <a:ext cx="1633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Tarantola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2005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6D4B4A-5393-8E44-BBDE-38CC3567CB1E}"/>
              </a:ext>
            </a:extLst>
          </p:cNvPr>
          <p:cNvSpPr/>
          <p:nvPr/>
        </p:nvSpPr>
        <p:spPr>
          <a:xfrm>
            <a:off x="943084" y="1387621"/>
            <a:ext cx="546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altLang="zh-CN" dirty="0"/>
              <a:t>Gaussian</a:t>
            </a:r>
            <a:r>
              <a:rPr lang="zh-CN" altLang="en-US" dirty="0"/>
              <a:t> </a:t>
            </a:r>
            <a:r>
              <a:rPr lang="en-US" altLang="zh-CN" dirty="0"/>
              <a:t>theoretical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observational</a:t>
            </a:r>
            <a:r>
              <a:rPr lang="zh-CN" altLang="en-US" dirty="0"/>
              <a:t> </a:t>
            </a:r>
            <a:r>
              <a:rPr lang="en-US" altLang="zh-CN" dirty="0"/>
              <a:t>uncertainties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8F82BE3-7A37-CB47-AD76-5A396FCAE028}"/>
                  </a:ext>
                </a:extLst>
              </p:cNvPr>
              <p:cNvSpPr/>
              <p:nvPr/>
            </p:nvSpPr>
            <p:spPr>
              <a:xfrm>
                <a:off x="2417943" y="3411617"/>
                <a:ext cx="701475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𝐦</m:t>
                        </m:r>
                      </m:e>
                    </m:d>
                  </m:oMath>
                </a14:m>
                <a:r>
                  <a:rPr lang="en-US" altLang="zh-CN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zh-CN" alt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m:rPr>
                        <m:sty m:val="p"/>
                      </m:rPr>
                      <a:rPr lang="en-US" altLang="zh-CN" sz="2000" b="0" i="0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d>
                      <m:d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𝐦</m:t>
                        </m:r>
                      </m:e>
                    </m:d>
                  </m:oMath>
                </a14:m>
                <a:endParaRPr lang="en-US" altLang="zh-CN" sz="20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8F82BE3-7A37-CB47-AD76-5A396FCAE0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943" y="3411617"/>
                <a:ext cx="7014755" cy="400110"/>
              </a:xfrm>
              <a:prstGeom prst="rect">
                <a:avLst/>
              </a:prstGeom>
              <a:blipFill>
                <a:blip r:embed="rId2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DDC2FDD-0871-DA43-9CFF-9D937F7F6077}"/>
                  </a:ext>
                </a:extLst>
              </p:cNvPr>
              <p:cNvSpPr/>
              <p:nvPr/>
            </p:nvSpPr>
            <p:spPr>
              <a:xfrm>
                <a:off x="6096000" y="1853934"/>
                <a:ext cx="5462136" cy="610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m:rPr>
                          <m:sty m:val="p"/>
                        </m:rPr>
                        <a:rPr lang="en-US" altLang="zh-CN" b="0" i="0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d>
                        <m:d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</m:t>
                          </m:r>
                        </m:e>
                      </m:d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</m:t>
                          </m:r>
                          <m: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</m:t>
                          </m:r>
                          <m:r>
                            <m:rPr>
                              <m:sty m:val="p"/>
                            </m:rPr>
                            <a:rPr lang="en-US" altLang="zh-CN" b="0" i="0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obs</m:t>
                          </m:r>
                        </m:e>
                      </m:d>
                      <m:r>
                        <a:rPr lang="en-US" altLang="zh-CN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𝐂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</m:sub>
                        <m:sup>
                          <m: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zh-CN" alt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</m:t>
                          </m:r>
                          <m: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</m:t>
                          </m:r>
                          <m:r>
                            <m:rPr>
                              <m:sty m:val="p"/>
                            </m:rPr>
                            <a:rPr lang="en-US" altLang="zh-CN" b="0" i="0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obs</m:t>
                          </m:r>
                        </m:e>
                      </m:d>
                      <m:r>
                        <a:rPr lang="zh-CN" alt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DDC2FDD-0871-DA43-9CFF-9D937F7F60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853934"/>
                <a:ext cx="5462136" cy="610936"/>
              </a:xfrm>
              <a:prstGeom prst="rect">
                <a:avLst/>
              </a:prstGeom>
              <a:blipFill>
                <a:blip r:embed="rId3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23F176D-0992-054C-8D19-AD5C928C2081}"/>
                  </a:ext>
                </a:extLst>
              </p:cNvPr>
              <p:cNvSpPr/>
              <p:nvPr/>
            </p:nvSpPr>
            <p:spPr>
              <a:xfrm>
                <a:off x="1028845" y="1901995"/>
                <a:ext cx="5290614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endChr m:val="|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</m:t>
                          </m:r>
                          <m:r>
                            <a:rPr lang="zh-CN" alt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zh-CN" alt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𝐦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𝐝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𝐠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altLang="zh-CN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𝐂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sub>
                        <m:sup>
                          <m: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𝐝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𝐠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23F176D-0992-054C-8D19-AD5C928C20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845" y="1901995"/>
                <a:ext cx="5290614" cy="610936"/>
              </a:xfrm>
              <a:prstGeom prst="rect">
                <a:avLst/>
              </a:prstGeom>
              <a:blipFill>
                <a:blip r:embed="rId4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6A2192B-BC79-BD49-9986-A7FCE1C5AAE5}"/>
                  </a:ext>
                </a:extLst>
              </p:cNvPr>
              <p:cNvSpPr/>
              <p:nvPr/>
            </p:nvSpPr>
            <p:spPr>
              <a:xfrm>
                <a:off x="9133102" y="2869486"/>
                <a:ext cx="1605824" cy="4121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𝐂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</m:sub>
                      <m:sup/>
                    </m:sSubSup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𝐂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</m:sub>
                      <m:sup/>
                    </m:sSubSup>
                  </m:oMath>
                </a14:m>
                <a:r>
                  <a:rPr lang="en-US" altLang="zh-CN" dirty="0"/>
                  <a:t>+</a:t>
                </a:r>
                <a:r>
                  <a:rPr lang="en-US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𝐂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sub>
                      <m:sup/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6A2192B-BC79-BD49-9986-A7FCE1C5AA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3102" y="2869486"/>
                <a:ext cx="1605824" cy="412164"/>
              </a:xfrm>
              <a:prstGeom prst="rect">
                <a:avLst/>
              </a:prstGeom>
              <a:blipFill>
                <a:blip r:embed="rId5"/>
                <a:stretch>
                  <a:fillRect l="-781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A339A907-A438-D34D-AE7E-E600D00352C2}"/>
              </a:ext>
            </a:extLst>
          </p:cNvPr>
          <p:cNvSpPr/>
          <p:nvPr/>
        </p:nvSpPr>
        <p:spPr>
          <a:xfrm>
            <a:off x="1332852" y="4230968"/>
            <a:ext cx="8099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Further</a:t>
            </a:r>
            <a:r>
              <a:rPr lang="zh-CN" altLang="en-US" dirty="0"/>
              <a:t> </a:t>
            </a:r>
            <a:r>
              <a:rPr lang="en-US" altLang="zh-CN" dirty="0"/>
              <a:t>assuming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i="1" dirty="0"/>
              <a:t>a priori </a:t>
            </a:r>
            <a:r>
              <a:rPr lang="en-US" altLang="zh-CN" dirty="0"/>
              <a:t>information on the model parameters is also Gaussian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73D1594-33E5-434F-85AB-58B315DF7617}"/>
                  </a:ext>
                </a:extLst>
              </p:cNvPr>
              <p:cNvSpPr/>
              <p:nvPr/>
            </p:nvSpPr>
            <p:spPr>
              <a:xfrm>
                <a:off x="1473718" y="5445210"/>
                <a:ext cx="10230602" cy="668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r>
                        <a:rPr lang="en-US" altLang="zh-CN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r>
                        <a:rPr lang="zh-CN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zh-CN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𝐠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)−</m:t>
                          </m:r>
                          <m:r>
                            <a:rPr lang="en-US" altLang="zh-CN" sz="2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</m:t>
                          </m:r>
                          <m:r>
                            <m:rPr>
                              <m:sty m:val="p"/>
                            </m:rPr>
                            <a:rPr lang="en-US" altLang="zh-CN" sz="2000" b="0" i="0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obs</m:t>
                          </m:r>
                        </m:e>
                      </m:d>
                      <m:r>
                        <a:rPr lang="en-US" altLang="zh-CN" sz="2000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sSubSup>
                        <m:sSub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𝐂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</m:sub>
                        <m:sup>
                          <m:r>
                            <a:rPr lang="en-US" altLang="zh-CN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𝐠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𝐝</m:t>
                      </m:r>
                      <m:r>
                        <m:rPr>
                          <m:sty m:val="p"/>
                        </m:rPr>
                        <a:rPr lang="en-US" altLang="zh-CN" sz="2000" b="0" i="0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obs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)+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  <m:r>
                            <a:rPr lang="en-US" altLang="zh-CN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  <m:r>
                            <m:rPr>
                              <m:sty m:val="p"/>
                            </m:rPr>
                            <a:rPr lang="en-US" altLang="zh-CN" sz="2000" b="0" i="0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prior</m:t>
                          </m:r>
                        </m:e>
                      </m:d>
                      <m:r>
                        <a:rPr lang="en-US" altLang="zh-CN" sz="2000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sSubSup>
                        <m:sSub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𝐂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sub>
                        <m:sup>
                          <m:r>
                            <a:rPr lang="en-US" altLang="zh-CN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zh-CN" altLang="en-US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  <m:r>
                            <a:rPr lang="en-US" altLang="zh-CN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  <m:r>
                            <m:rPr>
                              <m:sty m:val="p"/>
                            </m:rPr>
                            <a:rPr lang="en-US" altLang="zh-CN" sz="2000" b="0" i="0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prior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zh-CN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0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73D1594-33E5-434F-85AB-58B315DF76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718" y="5445210"/>
                <a:ext cx="10230602" cy="668516"/>
              </a:xfrm>
              <a:prstGeom prst="rect">
                <a:avLst/>
              </a:prstGeom>
              <a:blipFill>
                <a:blip r:embed="rId6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A33BABE-4D1C-844A-BB51-816ADD90A470}"/>
                  </a:ext>
                </a:extLst>
              </p:cNvPr>
              <p:cNvSpPr/>
              <p:nvPr/>
            </p:nvSpPr>
            <p:spPr>
              <a:xfrm>
                <a:off x="1559479" y="4532621"/>
                <a:ext cx="5462136" cy="610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m:rPr>
                          <m:sty m:val="p"/>
                        </m:rPr>
                        <a:rPr lang="en-US" altLang="zh-CN" b="0" i="0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d>
                        <m:d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  <m:r>
                            <a:rPr lang="en-US" altLang="zh-CN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  <m:r>
                            <m:rPr>
                              <m:sty m:val="p"/>
                            </m:rPr>
                            <a:rPr lang="en-US" altLang="zh-CN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prior</m:t>
                          </m:r>
                        </m:e>
                      </m:d>
                      <m:r>
                        <a:rPr lang="en-US" altLang="zh-CN" i="1" baseline="30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𝐂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sub>
                        <m:sup>
                          <m:r>
                            <a:rPr lang="en-US" altLang="zh-CN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zh-CN" altLang="en-US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  <m:r>
                            <a:rPr lang="en-US" altLang="zh-CN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  <m:r>
                            <m:rPr>
                              <m:sty m:val="p"/>
                            </m:rPr>
                            <a:rPr lang="en-US" altLang="zh-CN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prior</m:t>
                          </m:r>
                        </m:e>
                      </m:d>
                      <m:r>
                        <a:rPr lang="zh-CN" alt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A33BABE-4D1C-844A-BB51-816ADD90A4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479" y="4532621"/>
                <a:ext cx="5462136" cy="610936"/>
              </a:xfrm>
              <a:prstGeom prst="rect">
                <a:avLst/>
              </a:prstGeom>
              <a:blipFill>
                <a:blip r:embed="rId7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4F9BA80F-AE68-414A-8FDE-97F2E9570964}"/>
              </a:ext>
            </a:extLst>
          </p:cNvPr>
          <p:cNvSpPr/>
          <p:nvPr/>
        </p:nvSpPr>
        <p:spPr>
          <a:xfrm>
            <a:off x="1332852" y="5185275"/>
            <a:ext cx="655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Then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185CEAF-D328-594F-A9F8-956E6EE4ECD2}"/>
                  </a:ext>
                </a:extLst>
              </p:cNvPr>
              <p:cNvSpPr/>
              <p:nvPr/>
            </p:nvSpPr>
            <p:spPr>
              <a:xfrm>
                <a:off x="2417943" y="2845348"/>
                <a:ext cx="7014755" cy="5269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𝐦</m:t>
                        </m:r>
                      </m:e>
                    </m:d>
                  </m:oMath>
                </a14:m>
                <a:r>
                  <a:rPr lang="en-US" altLang="zh-CN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exp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r>
                      <a:rPr lang="zh-CN" alt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𝐠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𝐦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)−</m:t>
                        </m:r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𝐝</m:t>
                        </m:r>
                        <m:r>
                          <m:rPr>
                            <m:sty m:val="p"/>
                          </m:rPr>
                          <a:rPr lang="en-US" altLang="zh-CN" sz="2000" b="0" i="0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obs</m:t>
                        </m:r>
                      </m:e>
                    </m:d>
                    <m:r>
                      <a:rPr lang="en-US" altLang="zh-CN" sz="2000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𝐂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</m:sub>
                      <m:sup>
                        <m:r>
                          <a:rPr lang="en-US" altLang="zh-CN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𝐠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𝐦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𝐝</m:t>
                    </m:r>
                    <m:r>
                      <m:rPr>
                        <m:sty m:val="p"/>
                      </m:rPr>
                      <a:rPr lang="en-US" altLang="zh-CN" sz="2000" b="0" i="0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obs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zh-CN" alt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185CEAF-D328-594F-A9F8-956E6EE4EC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943" y="2845348"/>
                <a:ext cx="7014755" cy="52693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8472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9E676C-A364-644A-A2A5-B09AA3B95AF9}"/>
              </a:ext>
            </a:extLst>
          </p:cNvPr>
          <p:cNvSpPr/>
          <p:nvPr/>
        </p:nvSpPr>
        <p:spPr>
          <a:xfrm>
            <a:off x="501145" y="314683"/>
            <a:ext cx="44888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/>
              <a:t>Bayesian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inversion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B46C66D-DB5D-2949-8AF7-65D1F4C01C53}"/>
              </a:ext>
            </a:extLst>
          </p:cNvPr>
          <p:cNvSpPr/>
          <p:nvPr/>
        </p:nvSpPr>
        <p:spPr>
          <a:xfrm>
            <a:off x="10508541" y="6440666"/>
            <a:ext cx="1633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Tarantola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2005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6D4B4A-5393-8E44-BBDE-38CC3567CB1E}"/>
              </a:ext>
            </a:extLst>
          </p:cNvPr>
          <p:cNvSpPr/>
          <p:nvPr/>
        </p:nvSpPr>
        <p:spPr>
          <a:xfrm>
            <a:off x="943084" y="1387621"/>
            <a:ext cx="41830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2000" dirty="0"/>
              <a:t>Negligible theoretical</a:t>
            </a:r>
            <a:r>
              <a:rPr lang="zh-CN" altLang="en-US" sz="2000" dirty="0"/>
              <a:t> </a:t>
            </a:r>
            <a:r>
              <a:rPr lang="en-US" altLang="zh-CN" sz="2000" dirty="0"/>
              <a:t>uncertainties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01194AD-4AED-5342-8703-E1DCDA4BF697}"/>
                  </a:ext>
                </a:extLst>
              </p:cNvPr>
              <p:cNvSpPr/>
              <p:nvPr/>
            </p:nvSpPr>
            <p:spPr>
              <a:xfrm>
                <a:off x="4100420" y="1968117"/>
                <a:ext cx="27697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endChr m:val="|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</m:t>
                          </m:r>
                          <m:r>
                            <a:rPr lang="zh-CN" alt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zh-CN" alt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𝐦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𝐝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𝐠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01194AD-4AED-5342-8703-E1DCDA4BF6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420" y="1968117"/>
                <a:ext cx="2769797" cy="369332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3B71F9A-55FF-2343-AAAB-B1CA234CBF8A}"/>
                  </a:ext>
                </a:extLst>
              </p:cNvPr>
              <p:cNvSpPr/>
              <p:nvPr/>
            </p:nvSpPr>
            <p:spPr>
              <a:xfrm>
                <a:off x="1248598" y="2337449"/>
                <a:ext cx="847344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where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𝐝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𝐠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𝐦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  <a:r>
                  <a:rPr lang="en-US" sz="2000" i="1" dirty="0"/>
                  <a:t>denotes the (exact) resolution of the forward problem</a:t>
                </a:r>
                <a:r>
                  <a:rPr lang="en-US" sz="2000" dirty="0"/>
                  <a:t>.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3B71F9A-55FF-2343-AAAB-B1CA234CBF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598" y="2337449"/>
                <a:ext cx="8473440" cy="400110"/>
              </a:xfrm>
              <a:prstGeom prst="rect">
                <a:avLst/>
              </a:prstGeom>
              <a:blipFill>
                <a:blip r:embed="rId3"/>
                <a:stretch>
                  <a:fillRect l="-598" t="-6061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0EE1863-73F0-FE45-B21F-A8450F9565F6}"/>
                  </a:ext>
                </a:extLst>
              </p:cNvPr>
              <p:cNvSpPr/>
              <p:nvPr/>
            </p:nvSpPr>
            <p:spPr>
              <a:xfrm>
                <a:off x="4466160" y="2756722"/>
                <a:ext cx="2038315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r>
                        <a:rPr lang="en-US" altLang="zh-CN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m:rPr>
                          <m:sty m:val="p"/>
                        </m:rPr>
                        <a:rPr lang="en-US" altLang="zh-CN" b="0" i="0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𝐠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𝐦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0EE1863-73F0-FE45-B21F-A8450F9565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160" y="2756722"/>
                <a:ext cx="2038315" cy="404983"/>
              </a:xfrm>
              <a:prstGeom prst="rect">
                <a:avLst/>
              </a:prstGeom>
              <a:blipFill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0E992F1D-1957-A547-A7BA-413B65A7E311}"/>
              </a:ext>
            </a:extLst>
          </p:cNvPr>
          <p:cNvSpPr/>
          <p:nvPr/>
        </p:nvSpPr>
        <p:spPr>
          <a:xfrm>
            <a:off x="1248598" y="3717367"/>
            <a:ext cx="8974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Assuming</a:t>
            </a:r>
            <a:r>
              <a:rPr lang="zh-CN" altLang="en-US" dirty="0"/>
              <a:t> </a:t>
            </a:r>
            <a:r>
              <a:rPr lang="en-US" altLang="zh-CN" dirty="0"/>
              <a:t>Gaussian</a:t>
            </a:r>
            <a:r>
              <a:rPr lang="zh-CN" altLang="en-US" dirty="0"/>
              <a:t> </a:t>
            </a:r>
            <a:r>
              <a:rPr lang="en-US" altLang="zh-CN" dirty="0"/>
              <a:t>observational</a:t>
            </a:r>
            <a:r>
              <a:rPr lang="zh-CN" altLang="en-US" dirty="0"/>
              <a:t> </a:t>
            </a:r>
            <a:r>
              <a:rPr lang="en-US" altLang="zh-CN" dirty="0"/>
              <a:t>uncertainties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Gaussian</a:t>
            </a:r>
            <a:r>
              <a:rPr lang="zh-CN" altLang="en-US" dirty="0"/>
              <a:t> </a:t>
            </a:r>
            <a:r>
              <a:rPr lang="en-US" altLang="zh-CN" dirty="0"/>
              <a:t>prior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parameters,</a:t>
            </a:r>
            <a:r>
              <a:rPr lang="zh-CN" altLang="en-US" dirty="0"/>
              <a:t> </a:t>
            </a:r>
            <a:r>
              <a:rPr lang="en-US" altLang="zh-CN" dirty="0"/>
              <a:t>then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40825E6-B856-104C-A2D1-F000AFAA9E89}"/>
                  </a:ext>
                </a:extLst>
              </p:cNvPr>
              <p:cNvSpPr/>
              <p:nvPr/>
            </p:nvSpPr>
            <p:spPr>
              <a:xfrm>
                <a:off x="752368" y="4051238"/>
                <a:ext cx="5462136" cy="610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m:rPr>
                          <m:sty m:val="p"/>
                        </m:rPr>
                        <a:rPr lang="en-US" altLang="zh-CN" b="0" i="0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d>
                        <m:d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</m:t>
                          </m:r>
                        </m:e>
                      </m:d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</m:t>
                          </m:r>
                          <m: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</m:t>
                          </m:r>
                          <m:r>
                            <m:rPr>
                              <m:sty m:val="p"/>
                            </m:rPr>
                            <a:rPr lang="en-US" altLang="zh-CN" b="0" i="0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obs</m:t>
                          </m:r>
                        </m:e>
                      </m:d>
                      <m:r>
                        <a:rPr lang="en-US" altLang="zh-CN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𝐂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</m:sub>
                        <m:sup>
                          <m: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zh-CN" alt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</m:t>
                          </m:r>
                          <m: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</m:t>
                          </m:r>
                          <m:r>
                            <m:rPr>
                              <m:sty m:val="p"/>
                            </m:rPr>
                            <a:rPr lang="en-US" altLang="zh-CN" b="0" i="0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obs</m:t>
                          </m:r>
                        </m:e>
                      </m:d>
                      <m:r>
                        <a:rPr lang="zh-CN" alt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40825E6-B856-104C-A2D1-F000AFAA9E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368" y="4051238"/>
                <a:ext cx="5462136" cy="610936"/>
              </a:xfrm>
              <a:prstGeom prst="rect">
                <a:avLst/>
              </a:prstGeom>
              <a:blipFill>
                <a:blip r:embed="rId5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C0897B7-B524-A940-965C-FF33E5D935A8}"/>
                  </a:ext>
                </a:extLst>
              </p:cNvPr>
              <p:cNvSpPr/>
              <p:nvPr/>
            </p:nvSpPr>
            <p:spPr>
              <a:xfrm>
                <a:off x="1102636" y="5078459"/>
                <a:ext cx="5390002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𝐠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𝐦</m:t>
                              </m:r>
                            </m:e>
                          </m:d>
                          <m: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</m:t>
                          </m:r>
                          <m:r>
                            <m:rPr>
                              <m:sty m:val="p"/>
                            </m:rPr>
                            <a:rPr lang="en-US" altLang="zh-CN" b="0" i="0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obs</m:t>
                          </m:r>
                        </m:e>
                      </m:d>
                      <m:r>
                        <a:rPr lang="en-US" altLang="zh-CN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𝐂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</m:sub>
                        <m:sup>
                          <m: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zh-CN" alt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𝐠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𝐦</m:t>
                              </m:r>
                            </m:e>
                          </m:d>
                          <m: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</m:t>
                          </m:r>
                          <m:r>
                            <m:rPr>
                              <m:sty m:val="p"/>
                            </m:rPr>
                            <a:rPr lang="en-US" altLang="zh-CN" b="0" i="0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obs</m:t>
                          </m:r>
                        </m:e>
                      </m:d>
                      <m:r>
                        <a:rPr lang="zh-CN" alt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C0897B7-B524-A940-965C-FF33E5D935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636" y="5078459"/>
                <a:ext cx="5390002" cy="610936"/>
              </a:xfrm>
              <a:prstGeom prst="rect">
                <a:avLst/>
              </a:prstGeom>
              <a:blipFill>
                <a:blip r:embed="rId6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FD75C4A-8F58-2144-A5A8-C9F4D42FE1EB}"/>
                  </a:ext>
                </a:extLst>
              </p:cNvPr>
              <p:cNvSpPr/>
              <p:nvPr/>
            </p:nvSpPr>
            <p:spPr>
              <a:xfrm>
                <a:off x="6096000" y="4022404"/>
                <a:ext cx="5462136" cy="610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m:rPr>
                          <m:sty m:val="p"/>
                        </m:rPr>
                        <a:rPr lang="en-US" altLang="zh-CN" b="0" i="0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d>
                        <m:d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  <m:r>
                            <a:rPr lang="en-US" altLang="zh-CN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  <m:r>
                            <m:rPr>
                              <m:sty m:val="p"/>
                            </m:rPr>
                            <a:rPr lang="en-US" altLang="zh-CN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prior</m:t>
                          </m:r>
                        </m:e>
                      </m:d>
                      <m:r>
                        <a:rPr lang="en-US" altLang="zh-CN" i="1" baseline="30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𝐂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sub>
                        <m:sup>
                          <m:r>
                            <a:rPr lang="en-US" altLang="zh-CN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zh-CN" altLang="en-US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  <m:r>
                            <a:rPr lang="en-US" altLang="zh-CN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  <m:r>
                            <m:rPr>
                              <m:sty m:val="p"/>
                            </m:rPr>
                            <a:rPr lang="en-US" altLang="zh-CN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prior</m:t>
                          </m:r>
                        </m:e>
                      </m:d>
                      <m:r>
                        <a:rPr lang="zh-CN" alt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FD75C4A-8F58-2144-A5A8-C9F4D42FE1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022404"/>
                <a:ext cx="5462136" cy="610936"/>
              </a:xfrm>
              <a:prstGeom prst="rect">
                <a:avLst/>
              </a:prstGeom>
              <a:blipFill>
                <a:blip r:embed="rId7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4F8218F-967C-7746-B63F-B97F4D4144E1}"/>
                  </a:ext>
                </a:extLst>
              </p:cNvPr>
              <p:cNvSpPr/>
              <p:nvPr/>
            </p:nvSpPr>
            <p:spPr>
              <a:xfrm>
                <a:off x="501145" y="5773280"/>
                <a:ext cx="11542809" cy="5269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𝐦</m:t>
                        </m:r>
                      </m:e>
                    </m:d>
                  </m:oMath>
                </a14:m>
                <a:r>
                  <a:rPr lang="zh-CN" altLang="en-US" sz="20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zh-CN" alt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m:rPr>
                        <m:sty m:val="p"/>
                      </m:rPr>
                      <a:rPr lang="en-US" altLang="zh-CN" sz="2000" b="0" i="0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𝐦</m:t>
                        </m:r>
                      </m:e>
                    </m:d>
                    <m:r>
                      <a:rPr lang="zh-CN" alt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𝐦</m:t>
                        </m:r>
                      </m:e>
                    </m:d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exp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r>
                      <a:rPr lang="zh-CN" alt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zh-CN" alt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𝐠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𝐦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)−</m:t>
                        </m:r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𝐝</m:t>
                        </m:r>
                        <m:r>
                          <m:rPr>
                            <m:sty m:val="p"/>
                          </m:rPr>
                          <a:rPr lang="en-US" altLang="zh-CN" sz="2000" b="0" i="0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obs</m:t>
                        </m:r>
                      </m:e>
                    </m:d>
                    <m:r>
                      <a:rPr lang="en-US" altLang="zh-CN" sz="2000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𝐂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</m:sub>
                      <m:sup>
                        <m:r>
                          <a:rPr lang="en-US" altLang="zh-CN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𝐠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𝐦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𝐝</m:t>
                    </m:r>
                    <m:r>
                      <m:rPr>
                        <m:sty m:val="p"/>
                      </m:rPr>
                      <a:rPr lang="en-US" altLang="zh-CN" sz="2000" b="0" i="0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obs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)+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𝐦</m:t>
                        </m:r>
                        <m:r>
                          <a:rPr lang="en-US" altLang="zh-CN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𝐦</m:t>
                        </m:r>
                        <m:r>
                          <m:rPr>
                            <m:sty m:val="p"/>
                          </m:rPr>
                          <a:rPr lang="en-US" altLang="zh-CN" sz="2000" b="0" i="0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prior</m:t>
                        </m:r>
                      </m:e>
                    </m:d>
                    <m:r>
                      <a:rPr lang="en-US" altLang="zh-CN" sz="2000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𝐂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sub>
                      <m:sup>
                        <m:r>
                          <a:rPr lang="en-US" altLang="zh-CN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zh-CN" altLang="en-US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𝐦</m:t>
                        </m:r>
                        <m:r>
                          <a:rPr lang="en-US" altLang="zh-CN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𝐦</m:t>
                        </m:r>
                        <m:r>
                          <m:rPr>
                            <m:sty m:val="p"/>
                          </m:rPr>
                          <a:rPr lang="en-US" altLang="zh-CN" sz="2000" b="0" i="0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prior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zh-CN" alt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4F8218F-967C-7746-B63F-B97F4D4144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45" y="5773280"/>
                <a:ext cx="11542809" cy="52693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0099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EBBC774-3DEB-FE4A-BC7B-0BD5E671EE09}"/>
              </a:ext>
            </a:extLst>
          </p:cNvPr>
          <p:cNvSpPr/>
          <p:nvPr/>
        </p:nvSpPr>
        <p:spPr>
          <a:xfrm>
            <a:off x="1111259" y="1283005"/>
            <a:ext cx="8643264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2000" dirty="0"/>
              <a:t>Negligible theoretical</a:t>
            </a:r>
            <a:r>
              <a:rPr lang="zh-CN" altLang="en-US" sz="2000" dirty="0"/>
              <a:t> </a:t>
            </a:r>
            <a:r>
              <a:rPr lang="en-US" altLang="zh-CN" sz="2000" dirty="0"/>
              <a:t>uncertainties</a:t>
            </a:r>
          </a:p>
          <a:p>
            <a:pPr marL="342900" indent="-342900">
              <a:buAutoNum type="arabicPeriod"/>
            </a:pPr>
            <a:endParaRPr lang="en-US" altLang="zh-CN" sz="2000" dirty="0"/>
          </a:p>
          <a:p>
            <a:pPr marL="342900" indent="-342900">
              <a:buAutoNum type="arabicPeriod"/>
            </a:pPr>
            <a:endParaRPr lang="en-US" altLang="zh-CN" sz="2000" dirty="0"/>
          </a:p>
          <a:p>
            <a:pPr marL="342900" indent="-342900">
              <a:buAutoNum type="arabicPeriod"/>
            </a:pPr>
            <a:endParaRPr lang="en-US" altLang="zh-CN" sz="2000" dirty="0"/>
          </a:p>
          <a:p>
            <a:pPr marL="342900" indent="-342900">
              <a:buAutoNum type="arabicPeriod"/>
            </a:pPr>
            <a:r>
              <a:rPr lang="en-US" altLang="zh-CN" sz="2000" dirty="0"/>
              <a:t>Gaussian</a:t>
            </a:r>
            <a:r>
              <a:rPr lang="zh-CN" altLang="en-US" sz="2000" dirty="0"/>
              <a:t> </a:t>
            </a:r>
            <a:r>
              <a:rPr lang="en-US" altLang="zh-CN" sz="2000" dirty="0"/>
              <a:t>observational</a:t>
            </a:r>
            <a:r>
              <a:rPr lang="zh-CN" altLang="en-US" sz="2000" dirty="0"/>
              <a:t> </a:t>
            </a:r>
            <a:r>
              <a:rPr lang="en-US" altLang="zh-CN" sz="2000" dirty="0"/>
              <a:t>uncertainties</a:t>
            </a:r>
          </a:p>
          <a:p>
            <a:pPr marL="342900" indent="-342900">
              <a:buAutoNum type="arabicPeriod"/>
            </a:pPr>
            <a:endParaRPr lang="en-US" altLang="zh-CN" sz="2000" dirty="0"/>
          </a:p>
          <a:p>
            <a:pPr marL="342900" indent="-342900">
              <a:buAutoNum type="arabicPeriod"/>
            </a:pPr>
            <a:endParaRPr lang="en-US" altLang="zh-CN" sz="2000" dirty="0"/>
          </a:p>
          <a:p>
            <a:pPr marL="342900" indent="-342900">
              <a:buAutoNum type="arabicPeriod"/>
            </a:pPr>
            <a:endParaRPr lang="en-US" altLang="zh-CN" sz="2000" dirty="0"/>
          </a:p>
          <a:p>
            <a:pPr marL="342900" indent="-342900">
              <a:buAutoNum type="arabicPeriod"/>
            </a:pPr>
            <a:r>
              <a:rPr lang="en-US" altLang="zh-CN" sz="2000" dirty="0"/>
              <a:t>Uniform</a:t>
            </a:r>
            <a:r>
              <a:rPr lang="zh-CN" altLang="en-US" sz="2000" dirty="0"/>
              <a:t> </a:t>
            </a:r>
            <a:r>
              <a:rPr lang="en-US" altLang="zh-CN" sz="2000" dirty="0"/>
              <a:t>distribution</a:t>
            </a:r>
            <a:r>
              <a:rPr lang="zh-CN" altLang="en-US" sz="2000" dirty="0"/>
              <a:t> </a:t>
            </a:r>
            <a:r>
              <a:rPr lang="en-US" altLang="zh-CN" sz="2000" dirty="0"/>
              <a:t>for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prior</a:t>
            </a:r>
            <a:r>
              <a:rPr lang="zh-CN" altLang="en-US" sz="2000" dirty="0"/>
              <a:t> </a:t>
            </a:r>
            <a:r>
              <a:rPr lang="en-US" altLang="zh-CN" sz="2000" dirty="0"/>
              <a:t>of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model</a:t>
            </a:r>
            <a:r>
              <a:rPr lang="zh-CN" altLang="en-US" sz="2000" dirty="0"/>
              <a:t> </a:t>
            </a:r>
            <a:r>
              <a:rPr lang="en-US" altLang="zh-CN" sz="2000" dirty="0"/>
              <a:t>space</a:t>
            </a:r>
            <a:r>
              <a:rPr lang="zh-CN" altLang="en-US" sz="2000" dirty="0"/>
              <a:t> </a:t>
            </a:r>
            <a:r>
              <a:rPr lang="en-US" altLang="zh-CN" sz="2000" dirty="0"/>
              <a:t>or</a:t>
            </a:r>
            <a:r>
              <a:rPr lang="zh-CN" altLang="en-US" sz="2000" dirty="0"/>
              <a:t> </a:t>
            </a:r>
            <a:r>
              <a:rPr lang="en-US" altLang="zh-CN" sz="2000" dirty="0"/>
              <a:t>some</a:t>
            </a:r>
            <a:r>
              <a:rPr lang="zh-CN" altLang="en-US" sz="2000" dirty="0"/>
              <a:t> </a:t>
            </a:r>
            <a:r>
              <a:rPr lang="en-US" altLang="zh-CN" sz="2000" dirty="0"/>
              <a:t>other</a:t>
            </a:r>
            <a:r>
              <a:rPr lang="zh-CN" altLang="en-US" sz="2000" dirty="0"/>
              <a:t> </a:t>
            </a:r>
            <a:r>
              <a:rPr lang="en-US" altLang="zh-CN" sz="2000" dirty="0"/>
              <a:t>constrains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5600BB8-7363-6346-BFFA-F81CEF11BBA4}"/>
                  </a:ext>
                </a:extLst>
              </p:cNvPr>
              <p:cNvSpPr/>
              <p:nvPr/>
            </p:nvSpPr>
            <p:spPr>
              <a:xfrm>
                <a:off x="2566623" y="1725558"/>
                <a:ext cx="2038315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r>
                        <a:rPr lang="en-US" altLang="zh-CN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m:rPr>
                          <m:sty m:val="p"/>
                        </m:rPr>
                        <a:rPr lang="en-US" altLang="zh-CN" b="0" i="0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𝐠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𝐦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5600BB8-7363-6346-BFFA-F81CEF11BB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623" y="1725558"/>
                <a:ext cx="2038315" cy="404983"/>
              </a:xfrm>
              <a:prstGeom prst="rect">
                <a:avLst/>
              </a:prstGeom>
              <a:blipFill>
                <a:blip r:embed="rId2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6651110-D483-4440-A6DA-265A5E3E5B0A}"/>
                  </a:ext>
                </a:extLst>
              </p:cNvPr>
              <p:cNvSpPr/>
              <p:nvPr/>
            </p:nvSpPr>
            <p:spPr>
              <a:xfrm>
                <a:off x="2349708" y="2777798"/>
                <a:ext cx="6393014" cy="957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m:rPr>
                          <m:sty m:val="p"/>
                        </m:rPr>
                        <a:rPr lang="en-US" altLang="zh-CN" b="0" i="0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d>
                        <m:d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  <m:r>
                                <a:rPr lang="en-US" altLang="zh-CN" b="0" i="1" baseline="30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𝐂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d</m:t>
                                  </m:r>
                                </m:sub>
                                <m:sup/>
                              </m:sSub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</m:e>
                          </m:rad>
                        </m:den>
                      </m:f>
                      <m:r>
                        <a:rPr lang="zh-CN" alt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</m:t>
                          </m:r>
                          <m: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</m:t>
                          </m:r>
                          <m:r>
                            <m:rPr>
                              <m:sty m:val="p"/>
                            </m:rPr>
                            <a:rPr lang="en-US" altLang="zh-CN" b="0" i="0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obs</m:t>
                          </m:r>
                        </m:e>
                      </m:d>
                      <m:r>
                        <a:rPr lang="en-US" altLang="zh-CN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𝐂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</m:sub>
                        <m:sup>
                          <m: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zh-CN" alt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</m:t>
                          </m:r>
                          <m: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</m:t>
                          </m:r>
                          <m:r>
                            <m:rPr>
                              <m:sty m:val="p"/>
                            </m:rPr>
                            <a:rPr lang="en-US" altLang="zh-CN" b="0" i="0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obs</m:t>
                          </m:r>
                        </m:e>
                      </m:d>
                      <m:r>
                        <a:rPr lang="zh-CN" alt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6651110-D483-4440-A6DA-265A5E3E5B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708" y="2777798"/>
                <a:ext cx="6393014" cy="9573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36A4E28-76B0-DE45-B91F-A8403C4A5BFD}"/>
                  </a:ext>
                </a:extLst>
              </p:cNvPr>
              <p:cNvSpPr/>
              <p:nvPr/>
            </p:nvSpPr>
            <p:spPr>
              <a:xfrm>
                <a:off x="1820709" y="5544736"/>
                <a:ext cx="4141475" cy="957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  <m:r>
                                <a:rPr lang="en-US" altLang="zh-CN" b="0" i="1" baseline="30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𝐂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d</m:t>
                                  </m:r>
                                </m:sub>
                                <m:sup/>
                              </m:sSub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</m:e>
                          </m:rad>
                        </m:den>
                      </m:f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36A4E28-76B0-DE45-B91F-A8403C4A5B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709" y="5544736"/>
                <a:ext cx="4141475" cy="9573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58FE79C-BDEA-4D4B-8BDA-9D27BF27575A}"/>
                  </a:ext>
                </a:extLst>
              </p:cNvPr>
              <p:cNvSpPr/>
              <p:nvPr/>
            </p:nvSpPr>
            <p:spPr>
              <a:xfrm>
                <a:off x="2566623" y="4124228"/>
                <a:ext cx="8924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m:rPr>
                          <m:sty m:val="p"/>
                        </m:rPr>
                        <a:rPr lang="en-US" altLang="zh-CN" b="0" i="0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d>
                        <m:d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58FE79C-BDEA-4D4B-8BDA-9D27BF2757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623" y="4124228"/>
                <a:ext cx="892424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D80DCD9B-1137-2E4E-AC93-FC3BC43E1E8F}"/>
              </a:ext>
            </a:extLst>
          </p:cNvPr>
          <p:cNvSpPr/>
          <p:nvPr/>
        </p:nvSpPr>
        <p:spPr>
          <a:xfrm>
            <a:off x="1237203" y="4792584"/>
            <a:ext cx="688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Thus,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63A3E34-A8AE-D147-AB60-ACDA0162B678}"/>
                  </a:ext>
                </a:extLst>
              </p:cNvPr>
              <p:cNvSpPr/>
              <p:nvPr/>
            </p:nvSpPr>
            <p:spPr>
              <a:xfrm>
                <a:off x="6513120" y="5641332"/>
                <a:ext cx="4522520" cy="387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𝐠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𝐦</m:t>
                              </m:r>
                            </m:e>
                          </m:d>
                          <m: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</m:t>
                          </m:r>
                          <m:r>
                            <m:rPr>
                              <m:sty m:val="p"/>
                            </m:rPr>
                            <a:rPr lang="en-US" altLang="zh-CN" b="0" i="0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obs</m:t>
                          </m:r>
                        </m:e>
                      </m:d>
                      <m:r>
                        <a:rPr lang="en-US" altLang="zh-CN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𝐂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</m:sub>
                        <m:sup>
                          <m: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zh-CN" alt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𝐠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𝐦</m:t>
                              </m:r>
                            </m:e>
                          </m:d>
                          <m: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</m:t>
                          </m:r>
                          <m:r>
                            <m:rPr>
                              <m:sty m:val="p"/>
                            </m:rPr>
                            <a:rPr lang="en-US" altLang="zh-CN" b="0" i="0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obs</m:t>
                          </m:r>
                        </m:e>
                      </m:d>
                      <m:r>
                        <a:rPr lang="zh-CN" alt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63A3E34-A8AE-D147-AB60-ACDA0162B6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120" y="5641332"/>
                <a:ext cx="4522520" cy="387094"/>
              </a:xfrm>
              <a:prstGeom prst="rect">
                <a:avLst/>
              </a:prstGeom>
              <a:blipFill>
                <a:blip r:embed="rId6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004C936-F333-1C45-82CD-2627A6480901}"/>
                  </a:ext>
                </a:extLst>
              </p:cNvPr>
              <p:cNvSpPr/>
              <p:nvPr/>
            </p:nvSpPr>
            <p:spPr>
              <a:xfrm>
                <a:off x="1820709" y="5076327"/>
                <a:ext cx="294669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m:rPr>
                          <m:sty m:val="p"/>
                        </m:rPr>
                        <a:rPr lang="en-US" altLang="zh-CN" b="0" i="0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r>
                        <a:rPr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</m:oMath>
                  </m:oMathPara>
                </a14:m>
                <a:endParaRPr lang="en-US" altLang="zh-CN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004C936-F333-1C45-82CD-2627A64809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709" y="5076327"/>
                <a:ext cx="2946692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4B634379-D74C-394B-AADE-B369FF9F143D}"/>
              </a:ext>
            </a:extLst>
          </p:cNvPr>
          <p:cNvSpPr/>
          <p:nvPr/>
        </p:nvSpPr>
        <p:spPr>
          <a:xfrm>
            <a:off x="501145" y="314683"/>
            <a:ext cx="44888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/>
              <a:t>Bayesian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inversion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BB1508-2D00-5E40-8441-ED87D8F180C9}"/>
              </a:ext>
            </a:extLst>
          </p:cNvPr>
          <p:cNvSpPr/>
          <p:nvPr/>
        </p:nvSpPr>
        <p:spPr>
          <a:xfrm>
            <a:off x="10508541" y="6440666"/>
            <a:ext cx="1633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Tarantola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2005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432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2067D22-EC25-FB4C-AD36-8CA84D503478}"/>
                  </a:ext>
                </a:extLst>
              </p:cNvPr>
              <p:cNvSpPr/>
              <p:nvPr/>
            </p:nvSpPr>
            <p:spPr>
              <a:xfrm>
                <a:off x="567050" y="1470294"/>
                <a:ext cx="4522520" cy="387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𝐠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𝐦</m:t>
                              </m:r>
                            </m:e>
                          </m:d>
                          <m: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</m:t>
                          </m:r>
                          <m:r>
                            <m:rPr>
                              <m:sty m:val="p"/>
                            </m:rPr>
                            <a:rPr lang="en-US" altLang="zh-CN" b="0" i="0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obs</m:t>
                          </m:r>
                        </m:e>
                      </m:d>
                      <m:r>
                        <a:rPr lang="en-US" altLang="zh-CN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𝐂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</m:sub>
                        <m:sup>
                          <m: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zh-CN" alt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𝐠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𝐦</m:t>
                              </m:r>
                            </m:e>
                          </m:d>
                          <m: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</m:t>
                          </m:r>
                          <m:r>
                            <m:rPr>
                              <m:sty m:val="p"/>
                            </m:rPr>
                            <a:rPr lang="en-US" altLang="zh-CN" b="0" i="0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obs</m:t>
                          </m:r>
                        </m:e>
                      </m:d>
                      <m:r>
                        <a:rPr lang="zh-CN" alt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2067D22-EC25-FB4C-AD36-8CA84D5034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50" y="1470294"/>
                <a:ext cx="4522520" cy="387094"/>
              </a:xfrm>
              <a:prstGeom prst="rect">
                <a:avLst/>
              </a:prstGeom>
              <a:blipFill>
                <a:blip r:embed="rId2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8871D77-A37D-D441-B8DE-30D0F72918FB}"/>
                  </a:ext>
                </a:extLst>
              </p:cNvPr>
              <p:cNvSpPr/>
              <p:nvPr/>
            </p:nvSpPr>
            <p:spPr>
              <a:xfrm>
                <a:off x="1381282" y="5457814"/>
                <a:ext cx="294669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m:rPr>
                          <m:sty m:val="p"/>
                        </m:rPr>
                        <a:rPr lang="en-US" altLang="zh-CN" b="0" i="0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r>
                        <a:rPr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</m:oMath>
                  </m:oMathPara>
                </a14:m>
                <a:endParaRPr lang="en-US" altLang="zh-CN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8871D77-A37D-D441-B8DE-30D0F72918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282" y="5457814"/>
                <a:ext cx="2946692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494BDB1-3259-524E-A3DC-00F0ADDA47CD}"/>
                  </a:ext>
                </a:extLst>
              </p:cNvPr>
              <p:cNvSpPr/>
              <p:nvPr/>
            </p:nvSpPr>
            <p:spPr>
              <a:xfrm>
                <a:off x="216968" y="4378897"/>
                <a:ext cx="2287229" cy="7925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nary>
                            <m:naryPr>
                              <m:ctrlPr>
                                <a:rPr lang="zh-CN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23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</m:sub>
                            <m:sup/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b="0" i="0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𝐦</m:t>
                                  </m:r>
                                </m:e>
                              </m:d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𝐦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494BDB1-3259-524E-A3DC-00F0ADDA47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68" y="4378897"/>
                <a:ext cx="2287229" cy="792589"/>
              </a:xfrm>
              <a:prstGeom prst="rect">
                <a:avLst/>
              </a:prstGeom>
              <a:blipFill>
                <a:blip r:embed="rId4"/>
                <a:stretch>
                  <a:fillRect t="-19048" b="-93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E8AEADB-97D9-6049-ADAE-497B9A9A0F74}"/>
                  </a:ext>
                </a:extLst>
              </p:cNvPr>
              <p:cNvSpPr/>
              <p:nvPr/>
            </p:nvSpPr>
            <p:spPr>
              <a:xfrm>
                <a:off x="433460" y="3043908"/>
                <a:ext cx="4141475" cy="957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  <m:r>
                                <a:rPr lang="en-US" altLang="zh-CN" b="0" i="1" baseline="30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𝐂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d</m:t>
                                  </m:r>
                                </m:sub>
                                <m:sup/>
                              </m:sSub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</m:e>
                          </m:rad>
                        </m:den>
                      </m:f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E8AEADB-97D9-6049-ADAE-497B9A9A0F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460" y="3043908"/>
                <a:ext cx="4141475" cy="9573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56BF5EB8-416C-5041-8DE7-1B00FCEF6EE5}"/>
              </a:ext>
            </a:extLst>
          </p:cNvPr>
          <p:cNvSpPr/>
          <p:nvPr/>
        </p:nvSpPr>
        <p:spPr>
          <a:xfrm>
            <a:off x="524585" y="1433703"/>
            <a:ext cx="4522520" cy="4891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CA7A10-86E8-3642-9221-6C0D24067026}"/>
              </a:ext>
            </a:extLst>
          </p:cNvPr>
          <p:cNvSpPr/>
          <p:nvPr/>
        </p:nvSpPr>
        <p:spPr>
          <a:xfrm>
            <a:off x="524585" y="3031301"/>
            <a:ext cx="4570605" cy="9699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0E9D80-89B5-5C45-A4DF-1C573A9BA69B}"/>
              </a:ext>
            </a:extLst>
          </p:cNvPr>
          <p:cNvSpPr/>
          <p:nvPr/>
        </p:nvSpPr>
        <p:spPr>
          <a:xfrm>
            <a:off x="1622609" y="5400000"/>
            <a:ext cx="2426880" cy="4849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FDAD9CF-D4BA-1D40-969E-47DB988AD856}"/>
              </a:ext>
            </a:extLst>
          </p:cNvPr>
          <p:cNvCxnSpPr/>
          <p:nvPr/>
        </p:nvCxnSpPr>
        <p:spPr>
          <a:xfrm>
            <a:off x="2651760" y="1968136"/>
            <a:ext cx="0" cy="9971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8469B0B-0F22-6741-B601-F7A22B65E478}"/>
              </a:ext>
            </a:extLst>
          </p:cNvPr>
          <p:cNvCxnSpPr/>
          <p:nvPr/>
        </p:nvCxnSpPr>
        <p:spPr>
          <a:xfrm>
            <a:off x="2673531" y="4220584"/>
            <a:ext cx="0" cy="9971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9EE1128-13FD-0145-B400-E83CC59D4C8D}"/>
              </a:ext>
            </a:extLst>
          </p:cNvPr>
          <p:cNvSpPr/>
          <p:nvPr/>
        </p:nvSpPr>
        <p:spPr>
          <a:xfrm>
            <a:off x="2712720" y="4575136"/>
            <a:ext cx="25804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432FF"/>
                </a:solidFill>
              </a:rPr>
              <a:t>High</a:t>
            </a:r>
            <a:r>
              <a:rPr lang="zh-CN" altLang="en-US" sz="2000" b="1" dirty="0">
                <a:solidFill>
                  <a:srgbClr val="0432FF"/>
                </a:solidFill>
              </a:rPr>
              <a:t> </a:t>
            </a:r>
            <a:r>
              <a:rPr lang="en-US" altLang="zh-CN" sz="2000" b="1" dirty="0">
                <a:solidFill>
                  <a:srgbClr val="0432FF"/>
                </a:solidFill>
              </a:rPr>
              <a:t>computation</a:t>
            </a:r>
            <a:r>
              <a:rPr lang="zh-CN" altLang="en-US" sz="2000" b="1" dirty="0">
                <a:solidFill>
                  <a:srgbClr val="0432FF"/>
                </a:solidFill>
              </a:rPr>
              <a:t> </a:t>
            </a:r>
            <a:r>
              <a:rPr lang="en-US" altLang="zh-CN" sz="2000" b="1" dirty="0">
                <a:solidFill>
                  <a:srgbClr val="0432FF"/>
                </a:solidFill>
              </a:rPr>
              <a:t>cost</a:t>
            </a:r>
            <a:endParaRPr lang="en-US" sz="2000" b="1" dirty="0">
              <a:solidFill>
                <a:srgbClr val="0432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54BF165-6A35-4544-B3B1-FCD4DBDA0051}"/>
              </a:ext>
            </a:extLst>
          </p:cNvPr>
          <p:cNvSpPr/>
          <p:nvPr/>
        </p:nvSpPr>
        <p:spPr>
          <a:xfrm>
            <a:off x="501145" y="314683"/>
            <a:ext cx="44888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/>
              <a:t>Bayesian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inversion</a:t>
            </a:r>
          </a:p>
        </p:txBody>
      </p:sp>
    </p:spTree>
    <p:extLst>
      <p:ext uri="{BB962C8B-B14F-4D97-AF65-F5344CB8AC3E}">
        <p14:creationId xmlns:p14="http://schemas.microsoft.com/office/powerpoint/2010/main" val="2274994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A7D271-2DFB-9444-BB7E-D330731C7618}"/>
              </a:ext>
            </a:extLst>
          </p:cNvPr>
          <p:cNvSpPr/>
          <p:nvPr/>
        </p:nvSpPr>
        <p:spPr>
          <a:xfrm>
            <a:off x="524583" y="257617"/>
            <a:ext cx="98865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/>
              <a:t>Markov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Chain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Monte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Carlo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(MCMC)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2067D22-EC25-FB4C-AD36-8CA84D503478}"/>
                  </a:ext>
                </a:extLst>
              </p:cNvPr>
              <p:cNvSpPr/>
              <p:nvPr/>
            </p:nvSpPr>
            <p:spPr>
              <a:xfrm>
                <a:off x="567050" y="1470294"/>
                <a:ext cx="4522520" cy="387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𝐠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𝐦</m:t>
                              </m:r>
                            </m:e>
                          </m:d>
                          <m: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</m:t>
                          </m:r>
                          <m:r>
                            <m:rPr>
                              <m:sty m:val="p"/>
                            </m:rPr>
                            <a:rPr lang="en-US" altLang="zh-CN" b="0" i="0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obs</m:t>
                          </m:r>
                        </m:e>
                      </m:d>
                      <m:r>
                        <a:rPr lang="en-US" altLang="zh-CN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𝐂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</m:sub>
                        <m:sup>
                          <m: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zh-CN" alt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𝐠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𝐦</m:t>
                              </m:r>
                            </m:e>
                          </m:d>
                          <m: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</m:t>
                          </m:r>
                          <m:r>
                            <m:rPr>
                              <m:sty m:val="p"/>
                            </m:rPr>
                            <a:rPr lang="en-US" altLang="zh-CN" b="0" i="0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obs</m:t>
                          </m:r>
                        </m:e>
                      </m:d>
                      <m:r>
                        <a:rPr lang="zh-CN" alt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2067D22-EC25-FB4C-AD36-8CA84D5034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50" y="1470294"/>
                <a:ext cx="4522520" cy="387094"/>
              </a:xfrm>
              <a:prstGeom prst="rect">
                <a:avLst/>
              </a:prstGeom>
              <a:blipFill>
                <a:blip r:embed="rId2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8871D77-A37D-D441-B8DE-30D0F72918FB}"/>
                  </a:ext>
                </a:extLst>
              </p:cNvPr>
              <p:cNvSpPr/>
              <p:nvPr/>
            </p:nvSpPr>
            <p:spPr>
              <a:xfrm>
                <a:off x="1381282" y="5457814"/>
                <a:ext cx="294669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m:rPr>
                          <m:sty m:val="p"/>
                        </m:rPr>
                        <a:rPr lang="en-US" altLang="zh-CN" b="0" i="0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r>
                        <a:rPr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</m:oMath>
                  </m:oMathPara>
                </a14:m>
                <a:endParaRPr lang="en-US" altLang="zh-CN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8871D77-A37D-D441-B8DE-30D0F72918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282" y="5457814"/>
                <a:ext cx="2946692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494BDB1-3259-524E-A3DC-00F0ADDA47CD}"/>
                  </a:ext>
                </a:extLst>
              </p:cNvPr>
              <p:cNvSpPr/>
              <p:nvPr/>
            </p:nvSpPr>
            <p:spPr>
              <a:xfrm>
                <a:off x="216968" y="4378897"/>
                <a:ext cx="2287229" cy="7925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nary>
                            <m:naryPr>
                              <m:ctrlPr>
                                <a:rPr lang="zh-CN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23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</m:sub>
                            <m:sup/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b="0" i="0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𝐦</m:t>
                                  </m:r>
                                </m:e>
                              </m:d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𝐦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494BDB1-3259-524E-A3DC-00F0ADDA47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68" y="4378897"/>
                <a:ext cx="2287229" cy="792589"/>
              </a:xfrm>
              <a:prstGeom prst="rect">
                <a:avLst/>
              </a:prstGeom>
              <a:blipFill>
                <a:blip r:embed="rId4"/>
                <a:stretch>
                  <a:fillRect t="-19048" b="-93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E8AEADB-97D9-6049-ADAE-497B9A9A0F74}"/>
                  </a:ext>
                </a:extLst>
              </p:cNvPr>
              <p:cNvSpPr/>
              <p:nvPr/>
            </p:nvSpPr>
            <p:spPr>
              <a:xfrm>
                <a:off x="433460" y="3043908"/>
                <a:ext cx="4141475" cy="957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  <m:r>
                                <a:rPr lang="en-US" altLang="zh-CN" b="0" i="1" baseline="30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𝐂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d</m:t>
                                  </m:r>
                                </m:sub>
                                <m:sup/>
                              </m:sSub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</m:e>
                          </m:rad>
                        </m:den>
                      </m:f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E8AEADB-97D9-6049-ADAE-497B9A9A0F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460" y="3043908"/>
                <a:ext cx="4141475" cy="9573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56BF5EB8-416C-5041-8DE7-1B00FCEF6EE5}"/>
              </a:ext>
            </a:extLst>
          </p:cNvPr>
          <p:cNvSpPr/>
          <p:nvPr/>
        </p:nvSpPr>
        <p:spPr>
          <a:xfrm>
            <a:off x="524585" y="1433703"/>
            <a:ext cx="4522520" cy="4891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CA7A10-86E8-3642-9221-6C0D24067026}"/>
              </a:ext>
            </a:extLst>
          </p:cNvPr>
          <p:cNvSpPr/>
          <p:nvPr/>
        </p:nvSpPr>
        <p:spPr>
          <a:xfrm>
            <a:off x="524585" y="3031301"/>
            <a:ext cx="4570605" cy="9699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0E9D80-89B5-5C45-A4DF-1C573A9BA69B}"/>
              </a:ext>
            </a:extLst>
          </p:cNvPr>
          <p:cNvSpPr/>
          <p:nvPr/>
        </p:nvSpPr>
        <p:spPr>
          <a:xfrm>
            <a:off x="1622609" y="5400000"/>
            <a:ext cx="2426880" cy="4849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FDAD9CF-D4BA-1D40-969E-47DB988AD856}"/>
              </a:ext>
            </a:extLst>
          </p:cNvPr>
          <p:cNvCxnSpPr/>
          <p:nvPr/>
        </p:nvCxnSpPr>
        <p:spPr>
          <a:xfrm>
            <a:off x="2651760" y="1968136"/>
            <a:ext cx="0" cy="9971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8469B0B-0F22-6741-B601-F7A22B65E478}"/>
              </a:ext>
            </a:extLst>
          </p:cNvPr>
          <p:cNvCxnSpPr/>
          <p:nvPr/>
        </p:nvCxnSpPr>
        <p:spPr>
          <a:xfrm>
            <a:off x="2673531" y="4220584"/>
            <a:ext cx="0" cy="9971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9EE1128-13FD-0145-B400-E83CC59D4C8D}"/>
              </a:ext>
            </a:extLst>
          </p:cNvPr>
          <p:cNvSpPr/>
          <p:nvPr/>
        </p:nvSpPr>
        <p:spPr>
          <a:xfrm>
            <a:off x="2712720" y="4575136"/>
            <a:ext cx="25804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432FF"/>
                </a:solidFill>
              </a:rPr>
              <a:t>High</a:t>
            </a:r>
            <a:r>
              <a:rPr lang="zh-CN" altLang="en-US" sz="2000" b="1" dirty="0">
                <a:solidFill>
                  <a:srgbClr val="0432FF"/>
                </a:solidFill>
              </a:rPr>
              <a:t> </a:t>
            </a:r>
            <a:r>
              <a:rPr lang="en-US" altLang="zh-CN" sz="2000" b="1" dirty="0">
                <a:solidFill>
                  <a:srgbClr val="0432FF"/>
                </a:solidFill>
              </a:rPr>
              <a:t>computation</a:t>
            </a:r>
            <a:r>
              <a:rPr lang="zh-CN" altLang="en-US" sz="2000" b="1" dirty="0">
                <a:solidFill>
                  <a:srgbClr val="0432FF"/>
                </a:solidFill>
              </a:rPr>
              <a:t> </a:t>
            </a:r>
            <a:r>
              <a:rPr lang="en-US" altLang="zh-CN" sz="2000" b="1" dirty="0">
                <a:solidFill>
                  <a:srgbClr val="0432FF"/>
                </a:solidFill>
              </a:rPr>
              <a:t>cost</a:t>
            </a:r>
            <a:endParaRPr lang="en-US" sz="2000" b="1" dirty="0">
              <a:solidFill>
                <a:srgbClr val="0432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818C61-5707-6D45-B937-6C6979BFAB76}"/>
              </a:ext>
            </a:extLst>
          </p:cNvPr>
          <p:cNvSpPr/>
          <p:nvPr/>
        </p:nvSpPr>
        <p:spPr>
          <a:xfrm>
            <a:off x="10636125" y="6480433"/>
            <a:ext cx="1555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Hastings,</a:t>
            </a:r>
            <a:r>
              <a:rPr lang="zh-CN" altLang="en-US" dirty="0"/>
              <a:t> </a:t>
            </a:r>
            <a:r>
              <a:rPr lang="en-US" altLang="zh-CN" dirty="0"/>
              <a:t>1970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7A577B6-1643-6B41-837D-48A0E75B1254}"/>
                  </a:ext>
                </a:extLst>
              </p:cNvPr>
              <p:cNvSpPr txBox="1"/>
              <p:nvPr/>
            </p:nvSpPr>
            <p:spPr>
              <a:xfrm>
                <a:off x="6001735" y="3219842"/>
                <a:ext cx="5982781" cy="3425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altLang="zh-CN" dirty="0"/>
                  <a:t>Initialize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choosing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starting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model</a:t>
                </a:r>
                <a:r>
                  <a:rPr lang="zh-CN" altLang="en-US" dirty="0"/>
                  <a:t> </a:t>
                </a:r>
                <a:r>
                  <a:rPr lang="en-US" altLang="zh-CN" b="1" dirty="0"/>
                  <a:t>m</a:t>
                </a:r>
                <a:r>
                  <a:rPr lang="en-US" altLang="zh-CN" baseline="-25000" dirty="0"/>
                  <a:t>0</a:t>
                </a:r>
                <a:endParaRPr lang="en-US" dirty="0"/>
              </a:p>
              <a:p>
                <a:pPr marL="342900" indent="-342900">
                  <a:buAutoNum type="arabicPeriod"/>
                </a:pPr>
                <a:r>
                  <a:rPr lang="en-US" altLang="zh-CN" dirty="0"/>
                  <a:t>Choose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new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candidate</a:t>
                </a:r>
                <a:r>
                  <a:rPr lang="zh-CN" altLang="en-US" dirty="0"/>
                  <a:t> </a:t>
                </a:r>
                <a:r>
                  <a:rPr lang="en-US" altLang="zh-CN" b="1" dirty="0" err="1"/>
                  <a:t>m</a:t>
                </a:r>
                <a:r>
                  <a:rPr lang="en-US" altLang="zh-CN" baseline="-25000" dirty="0" err="1"/>
                  <a:t>new</a:t>
                </a:r>
                <a:r>
                  <a:rPr lang="zh-CN" altLang="en-US" baseline="-25000" dirty="0"/>
                  <a:t> </a:t>
                </a:r>
                <a:r>
                  <a:rPr lang="en-US" altLang="zh-CN" dirty="0"/>
                  <a:t>from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suitable</a:t>
                </a:r>
                <a:r>
                  <a:rPr lang="zh-CN" altLang="en-US" dirty="0"/>
                  <a:t> </a:t>
                </a:r>
                <a:r>
                  <a:rPr lang="en-US" altLang="zh-CN" i="1" dirty="0"/>
                  <a:t>proposal</a:t>
                </a:r>
                <a:r>
                  <a:rPr lang="zh-CN" altLang="en-US" i="1" dirty="0"/>
                  <a:t> </a:t>
                </a:r>
                <a:r>
                  <a:rPr lang="en-US" altLang="zh-CN" i="1" dirty="0"/>
                  <a:t>distribution</a:t>
                </a:r>
                <a:r>
                  <a:rPr lang="zh-CN" altLang="en-US" dirty="0"/>
                  <a:t> </a:t>
                </a:r>
                <a:r>
                  <a:rPr lang="en-US" altLang="zh-CN" i="1" dirty="0"/>
                  <a:t>q</a:t>
                </a:r>
                <a:r>
                  <a:rPr lang="en-US" altLang="zh-CN" dirty="0"/>
                  <a:t>(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.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|</a:t>
                </a:r>
                <a:r>
                  <a:rPr lang="en-US" altLang="zh-CN" b="1" dirty="0"/>
                  <a:t> m</a:t>
                </a:r>
                <a:r>
                  <a:rPr lang="en-US" altLang="zh-CN" baseline="-25000" dirty="0"/>
                  <a:t>old</a:t>
                </a:r>
                <a:r>
                  <a:rPr lang="en-US" altLang="zh-CN" dirty="0"/>
                  <a:t>),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that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may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depend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previous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model</a:t>
                </a:r>
                <a:r>
                  <a:rPr lang="zh-CN" altLang="en-US" dirty="0"/>
                  <a:t> </a:t>
                </a:r>
                <a:r>
                  <a:rPr lang="en-US" altLang="zh-CN" b="1" dirty="0"/>
                  <a:t>m</a:t>
                </a:r>
                <a:r>
                  <a:rPr lang="en-US" altLang="zh-CN" baseline="-25000" dirty="0"/>
                  <a:t>old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chain</a:t>
                </a:r>
              </a:p>
              <a:p>
                <a:pPr marL="342900" indent="-342900">
                  <a:buAutoNum type="arabicPeriod"/>
                </a:pPr>
                <a:r>
                  <a:rPr lang="en-US" altLang="zh-CN" i="1" dirty="0"/>
                  <a:t>Accept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candidate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with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probability</a:t>
                </a:r>
              </a:p>
              <a:p>
                <a:r>
                  <a:rPr lang="zh-CN" altLang="en-US" sz="1600" dirty="0"/>
                  <a:t>             </a:t>
                </a:r>
                <a14:m>
                  <m:oMath xmlns:m="http://schemas.openxmlformats.org/officeDocument/2006/math">
                    <m:r>
                      <a:rPr lang="zh-CN" altLang="en-US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160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zh-CN" sz="1600" b="1" dirty="0"/>
                          <m:t>m</m:t>
                        </m:r>
                        <m:r>
                          <m:rPr>
                            <m:nor/>
                          </m:rPr>
                          <a:rPr lang="en-US" altLang="zh-CN" sz="1600" baseline="-25000" dirty="0"/>
                          <m:t>new</m:t>
                        </m:r>
                        <m:r>
                          <m:rPr>
                            <m:nor/>
                          </m:rPr>
                          <a:rPr lang="zh-CN" altLang="en-US" sz="1600" b="0" i="0" baseline="-2500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altLang="zh-CN" sz="1600" b="0" i="0" dirty="0" smtClean="0"/>
                          <m:t>|</m:t>
                        </m:r>
                        <m:r>
                          <m:rPr>
                            <m:nor/>
                          </m:rPr>
                          <a:rPr lang="en-US" altLang="zh-CN" sz="1600" b="1" dirty="0"/>
                          <m:t>m</m:t>
                        </m:r>
                        <m:r>
                          <m:rPr>
                            <m:nor/>
                          </m:rPr>
                          <a:rPr lang="en-US" altLang="zh-CN" sz="1600" baseline="-25000" dirty="0"/>
                          <m:t>old</m:t>
                        </m:r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zh-CN" altLang="en-US" sz="1600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f>
                              <m:f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zh-CN" sz="1600" b="1" dirty="0"/>
                                      <m:t>m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1600" b="0" i="0" baseline="-25000" dirty="0" smtClean="0"/>
                                      <m:t>new</m:t>
                                    </m:r>
                                  </m:e>
                                </m:d>
                                <m:r>
                                  <a:rPr lang="zh-CN" altLang="en-US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zh-CN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i="1" dirty="0"/>
                                  <m:t>q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dirty="0"/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b="1" dirty="0"/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baseline="-25000" dirty="0"/>
                                  <m:t>old</m:t>
                                </m:r>
                                <m:r>
                                  <m:rPr>
                                    <m:nor/>
                                  </m:rPr>
                                  <a:rPr lang="zh-CN" altLang="en-US" sz="1600" b="0" i="0" baseline="-25000" dirty="0" smtClean="0"/>
                                  <m:t> 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dirty="0"/>
                                  <m:t>|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b="1" dirty="0"/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baseline="-25000" dirty="0"/>
                                  <m:t>n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b="0" i="0" baseline="-25000" dirty="0" smtClean="0"/>
                                  <m:t>ew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dirty="0"/>
                                  <m:t>)</m:t>
                                </m:r>
                              </m:num>
                              <m:den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zh-CN" sz="1600" b="1" dirty="0"/>
                                      <m:t>m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1600" baseline="-25000" dirty="0"/>
                                      <m:t>old</m:t>
                                    </m:r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zh-CN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i="1" dirty="0"/>
                                  <m:t>q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dirty="0"/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b="1" dirty="0"/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b="0" i="0" baseline="-25000" dirty="0" smtClean="0"/>
                                  <m:t>new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dirty="0"/>
                                  <m:t>|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b="1" dirty="0"/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b="0" i="0" baseline="-25000" dirty="0" smtClean="0"/>
                                  <m:t>old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dirty="0"/>
                                  <m:t>)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altLang="zh-CN" sz="1600" b="0" i="1" dirty="0">
                  <a:latin typeface="Cambria Math" panose="02040503050406030204" pitchFamily="18" charset="0"/>
                </a:endParaRPr>
              </a:p>
              <a:p>
                <a:endParaRPr lang="en-US" altLang="zh-CN" sz="1600" b="0" i="1" dirty="0">
                  <a:latin typeface="Cambria Math" panose="02040503050406030204" pitchFamily="18" charset="0"/>
                </a:endParaRPr>
              </a:p>
              <a:p>
                <a:r>
                  <a:rPr lang="zh-CN" altLang="en-US" sz="1600" b="0" dirty="0"/>
                  <a:t>                                       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zh-CN" altLang="en-US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zh-CN" altLang="en-US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600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</m:t>
                                </m:r>
                                <m:d>
                                  <m:d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zh-CN" sz="1600" b="1" dirty="0"/>
                                      <m:t>m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1600" b="0" i="0" baseline="-25000" dirty="0" smtClean="0"/>
                                      <m:t>new</m:t>
                                    </m:r>
                                  </m:e>
                                </m:d>
                                <m:r>
                                  <a:rPr lang="zh-CN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  <m:d>
                                  <m:d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zh-CN" sz="1600" b="1" dirty="0"/>
                                      <m:t>m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1600" b="0" i="0" baseline="-25000" dirty="0" smtClean="0"/>
                                      <m:t>new</m:t>
                                    </m:r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zh-CN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i="1" dirty="0"/>
                                  <m:t>q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dirty="0"/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b="1" dirty="0"/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baseline="-25000" dirty="0"/>
                                  <m:t>old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dirty="0"/>
                                  <m:t>|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b="1" dirty="0"/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baseline="-25000" dirty="0"/>
                                  <m:t>new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dirty="0"/>
                                  <m:t>)</m:t>
                                </m:r>
                              </m:num>
                              <m:den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600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</m:t>
                                </m:r>
                                <m:d>
                                  <m:d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zh-CN" sz="1600" b="1" dirty="0"/>
                                      <m:t>m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1600" baseline="-25000" dirty="0"/>
                                      <m:t>old</m:t>
                                    </m:r>
                                  </m:e>
                                </m:d>
                                <m:r>
                                  <a:rPr lang="zh-CN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zh-CN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  <m:d>
                                  <m:d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zh-CN" sz="1600" b="1" dirty="0"/>
                                      <m:t>m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1600" baseline="-25000" dirty="0"/>
                                      <m:t>old</m:t>
                                    </m:r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zh-CN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i="1" dirty="0"/>
                                  <m:t>q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dirty="0"/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b="1" dirty="0"/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baseline="-25000" dirty="0"/>
                                  <m:t>new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dirty="0"/>
                                  <m:t>|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b="1" dirty="0"/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baseline="-25000" dirty="0"/>
                                  <m:t>old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dirty="0"/>
                                  <m:t>)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altLang="zh-CN" sz="1600" dirty="0"/>
              </a:p>
              <a:p>
                <a:endParaRPr lang="en-US" altLang="zh-CN" dirty="0"/>
              </a:p>
              <a:p>
                <a:r>
                  <a:rPr lang="zh-CN" altLang="en-US" dirty="0"/>
                  <a:t>       </a:t>
                </a:r>
                <a:r>
                  <a:rPr lang="en-US" altLang="zh-CN" dirty="0"/>
                  <a:t>If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rejected,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repeat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previous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model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chain.</a:t>
                </a:r>
              </a:p>
              <a:p>
                <a:r>
                  <a:rPr lang="zh-CN" altLang="en-US" dirty="0"/>
                  <a:t>       </a:t>
                </a:r>
                <a:r>
                  <a:rPr lang="en-US" altLang="zh-CN" dirty="0"/>
                  <a:t>Go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back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step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2.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7A577B6-1643-6B41-837D-48A0E75B12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1735" y="3219842"/>
                <a:ext cx="5982781" cy="3425810"/>
              </a:xfrm>
              <a:prstGeom prst="rect">
                <a:avLst/>
              </a:prstGeom>
              <a:blipFill>
                <a:blip r:embed="rId6"/>
                <a:stretch>
                  <a:fillRect l="-847" t="-741" b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404EC4D2-9719-634D-9FB8-ABE153ECFCCB}"/>
              </a:ext>
            </a:extLst>
          </p:cNvPr>
          <p:cNvSpPr/>
          <p:nvPr/>
        </p:nvSpPr>
        <p:spPr>
          <a:xfrm>
            <a:off x="6001735" y="2831063"/>
            <a:ext cx="3035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Metropolis-Hastings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5C1698-5666-3647-9C1D-0146945BE041}"/>
              </a:ext>
            </a:extLst>
          </p:cNvPr>
          <p:cNvSpPr/>
          <p:nvPr/>
        </p:nvSpPr>
        <p:spPr>
          <a:xfrm>
            <a:off x="5669225" y="1980619"/>
            <a:ext cx="550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i="1" dirty="0">
                <a:solidFill>
                  <a:srgbClr val="FF0000"/>
                </a:solidFill>
              </a:rPr>
              <a:t>Markov Chain</a:t>
            </a:r>
            <a:r>
              <a:rPr lang="en-US" altLang="zh-CN" dirty="0"/>
              <a:t> is a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chain</a:t>
            </a:r>
            <a:r>
              <a:rPr lang="zh-CN" altLang="en-US" dirty="0"/>
              <a:t> </a:t>
            </a:r>
            <a:r>
              <a:rPr lang="en-US" altLang="zh-CN" dirty="0"/>
              <a:t>in which the probability of each model depends only on the</a:t>
            </a:r>
            <a:r>
              <a:rPr lang="zh-CN" altLang="en-US" dirty="0"/>
              <a:t> </a:t>
            </a:r>
            <a:r>
              <a:rPr lang="en-US" altLang="zh-CN" dirty="0"/>
              <a:t>previous model.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2D061F-F43C-AC4E-B315-4489727939EA}"/>
              </a:ext>
            </a:extLst>
          </p:cNvPr>
          <p:cNvSpPr/>
          <p:nvPr/>
        </p:nvSpPr>
        <p:spPr>
          <a:xfrm>
            <a:off x="5669225" y="1028007"/>
            <a:ext cx="63897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i="1" dirty="0">
                <a:solidFill>
                  <a:srgbClr val="FF0000"/>
                </a:solidFill>
              </a:rPr>
              <a:t>Monte</a:t>
            </a:r>
            <a:r>
              <a:rPr lang="zh-CN" altLang="en-US" i="1" dirty="0">
                <a:solidFill>
                  <a:srgbClr val="FF0000"/>
                </a:solidFill>
              </a:rPr>
              <a:t> </a:t>
            </a:r>
            <a:r>
              <a:rPr lang="en-US" altLang="zh-CN" i="1" dirty="0">
                <a:solidFill>
                  <a:srgbClr val="FF0000"/>
                </a:solidFill>
              </a:rPr>
              <a:t>Carlo</a:t>
            </a:r>
            <a:r>
              <a:rPr lang="zh-CN" altLang="en-US" i="1" dirty="0">
                <a:solidFill>
                  <a:srgbClr val="FF0000"/>
                </a:solidFill>
              </a:rPr>
              <a:t> </a:t>
            </a:r>
            <a:r>
              <a:rPr lang="en-US" altLang="zh-CN" dirty="0"/>
              <a:t>(i.e.,</a:t>
            </a:r>
            <a:r>
              <a:rPr lang="zh-CN" altLang="en-US" dirty="0"/>
              <a:t> </a:t>
            </a:r>
            <a:r>
              <a:rPr lang="en-US" altLang="zh-CN" dirty="0"/>
              <a:t>random)</a:t>
            </a:r>
            <a:r>
              <a:rPr lang="zh-CN" altLang="en-US" dirty="0"/>
              <a:t> </a:t>
            </a:r>
            <a:r>
              <a:rPr lang="en-US" altLang="zh-CN" dirty="0"/>
              <a:t>method</a:t>
            </a:r>
            <a:r>
              <a:rPr lang="zh-CN" altLang="en-US" dirty="0"/>
              <a:t> </a:t>
            </a:r>
            <a:r>
              <a:rPr lang="en-US" altLang="zh-CN" dirty="0"/>
              <a:t>means</a:t>
            </a:r>
            <a:r>
              <a:rPr lang="zh-CN" altLang="en-US" dirty="0"/>
              <a:t> </a:t>
            </a:r>
            <a:r>
              <a:rPr lang="en-US" altLang="zh-CN" dirty="0"/>
              <a:t>random</a:t>
            </a:r>
            <a:r>
              <a:rPr lang="zh-CN" altLang="en-US" dirty="0"/>
              <a:t> </a:t>
            </a:r>
            <a:r>
              <a:rPr lang="en-US" altLang="zh-CN" dirty="0"/>
              <a:t>method.</a:t>
            </a:r>
            <a:r>
              <a:rPr lang="zh-CN" altLang="en-US" dirty="0"/>
              <a:t> </a:t>
            </a:r>
            <a:r>
              <a:rPr lang="en-US" altLang="zh-CN" dirty="0"/>
              <a:t>E.g.,</a:t>
            </a:r>
          </a:p>
          <a:p>
            <a:r>
              <a:rPr lang="zh-CN" altLang="en-US" dirty="0"/>
              <a:t>         </a:t>
            </a:r>
            <a:r>
              <a:rPr lang="en-US" altLang="zh-CN" dirty="0"/>
              <a:t>MCMC,</a:t>
            </a:r>
            <a:r>
              <a:rPr lang="zh-CN" altLang="en-US" dirty="0"/>
              <a:t> </a:t>
            </a:r>
            <a:r>
              <a:rPr lang="en-US" altLang="zh-CN" dirty="0"/>
              <a:t>simulated</a:t>
            </a:r>
            <a:r>
              <a:rPr lang="zh-CN" altLang="en-US" dirty="0"/>
              <a:t> </a:t>
            </a:r>
            <a:r>
              <a:rPr lang="en-US" altLang="zh-CN" dirty="0"/>
              <a:t>annealing,</a:t>
            </a:r>
            <a:r>
              <a:rPr lang="zh-CN" altLang="en-US" dirty="0"/>
              <a:t> </a:t>
            </a:r>
            <a:r>
              <a:rPr lang="en-US" altLang="zh-CN" dirty="0"/>
              <a:t>very</a:t>
            </a:r>
            <a:r>
              <a:rPr lang="zh-CN" altLang="en-US" dirty="0"/>
              <a:t> </a:t>
            </a:r>
            <a:r>
              <a:rPr lang="en-US" altLang="zh-CN" dirty="0"/>
              <a:t>fast</a:t>
            </a:r>
            <a:r>
              <a:rPr lang="zh-CN" altLang="en-US" dirty="0"/>
              <a:t> </a:t>
            </a:r>
            <a:r>
              <a:rPr lang="en-US" altLang="zh-CN" dirty="0"/>
              <a:t>simulated</a:t>
            </a:r>
            <a:r>
              <a:rPr lang="zh-CN" altLang="en-US" dirty="0"/>
              <a:t> </a:t>
            </a:r>
            <a:r>
              <a:rPr lang="en-US" altLang="zh-CN" dirty="0"/>
              <a:t>annealing,</a:t>
            </a:r>
          </a:p>
          <a:p>
            <a:r>
              <a:rPr lang="zh-CN" altLang="en-US" dirty="0"/>
              <a:t>         </a:t>
            </a:r>
            <a:r>
              <a:rPr lang="en-US" altLang="zh-CN" dirty="0"/>
              <a:t>genetic</a:t>
            </a:r>
            <a:r>
              <a:rPr lang="zh-CN" altLang="en-US" dirty="0"/>
              <a:t> </a:t>
            </a:r>
            <a:r>
              <a:rPr lang="en-US" altLang="zh-CN" dirty="0"/>
              <a:t>algorithms,</a:t>
            </a:r>
            <a:r>
              <a:rPr lang="zh-CN" altLang="en-US" dirty="0"/>
              <a:t> </a:t>
            </a:r>
            <a:r>
              <a:rPr lang="en-US" altLang="zh-CN" dirty="0"/>
              <a:t>neighborhood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  <a:r>
              <a:rPr lang="zh-CN" altLang="en-US" dirty="0"/>
              <a:t> </a:t>
            </a:r>
            <a:r>
              <a:rPr lang="en-US" altLang="zh-CN" dirty="0"/>
              <a:t>etc.</a:t>
            </a:r>
            <a:r>
              <a:rPr lang="zh-CN" alt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160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4FF58B4-6D4B-F34C-82BC-D058E71CD42F}"/>
                  </a:ext>
                </a:extLst>
              </p:cNvPr>
              <p:cNvSpPr txBox="1"/>
              <p:nvPr/>
            </p:nvSpPr>
            <p:spPr>
              <a:xfrm>
                <a:off x="122793" y="1648383"/>
                <a:ext cx="5460590" cy="3979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altLang="zh-CN" dirty="0"/>
                  <a:t>Initialize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choosing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starting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model</a:t>
                </a:r>
                <a:r>
                  <a:rPr lang="zh-CN" altLang="en-US" dirty="0"/>
                  <a:t> </a:t>
                </a:r>
                <a:r>
                  <a:rPr lang="en-US" altLang="zh-CN" b="1" dirty="0"/>
                  <a:t>m</a:t>
                </a:r>
                <a:r>
                  <a:rPr lang="en-US" altLang="zh-CN" baseline="-25000" dirty="0"/>
                  <a:t>0</a:t>
                </a:r>
                <a:endParaRPr lang="en-US" dirty="0"/>
              </a:p>
              <a:p>
                <a:pPr marL="342900" indent="-342900">
                  <a:buAutoNum type="arabicPeriod"/>
                </a:pPr>
                <a:endParaRPr lang="en-US" dirty="0"/>
              </a:p>
              <a:p>
                <a:pPr marL="342900" indent="-342900">
                  <a:buAutoNum type="arabicPeriod"/>
                </a:pPr>
                <a:r>
                  <a:rPr lang="en-US" altLang="zh-CN" dirty="0"/>
                  <a:t>Choose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new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candidate</a:t>
                </a:r>
                <a:r>
                  <a:rPr lang="zh-CN" altLang="en-US" dirty="0"/>
                  <a:t> </a:t>
                </a:r>
                <a:r>
                  <a:rPr lang="en-US" altLang="zh-CN" b="1" dirty="0" err="1"/>
                  <a:t>m</a:t>
                </a:r>
                <a:r>
                  <a:rPr lang="en-US" altLang="zh-CN" baseline="-25000" dirty="0" err="1"/>
                  <a:t>new</a:t>
                </a:r>
                <a:r>
                  <a:rPr lang="zh-CN" altLang="en-US" baseline="-25000" dirty="0"/>
                  <a:t> </a:t>
                </a:r>
                <a:r>
                  <a:rPr lang="en-US" altLang="zh-CN" dirty="0"/>
                  <a:t>from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suitable</a:t>
                </a:r>
                <a:r>
                  <a:rPr lang="zh-CN" altLang="en-US" dirty="0"/>
                  <a:t> </a:t>
                </a:r>
                <a:r>
                  <a:rPr lang="en-US" altLang="zh-CN" i="1" dirty="0"/>
                  <a:t>proposal</a:t>
                </a:r>
                <a:r>
                  <a:rPr lang="zh-CN" altLang="en-US" i="1" dirty="0"/>
                  <a:t> </a:t>
                </a:r>
                <a:r>
                  <a:rPr lang="en-US" altLang="zh-CN" i="1" dirty="0"/>
                  <a:t>distribution</a:t>
                </a:r>
                <a:r>
                  <a:rPr lang="zh-CN" altLang="en-US" dirty="0"/>
                  <a:t> </a:t>
                </a:r>
                <a:r>
                  <a:rPr lang="en-US" altLang="zh-CN" i="1" dirty="0"/>
                  <a:t>q</a:t>
                </a:r>
                <a:r>
                  <a:rPr lang="en-US" altLang="zh-CN" dirty="0"/>
                  <a:t>(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.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|</a:t>
                </a:r>
                <a:r>
                  <a:rPr lang="en-US" altLang="zh-CN" b="1" dirty="0"/>
                  <a:t> m</a:t>
                </a:r>
                <a:r>
                  <a:rPr lang="en-US" altLang="zh-CN" baseline="-25000" dirty="0"/>
                  <a:t>old</a:t>
                </a:r>
                <a:r>
                  <a:rPr lang="en-US" altLang="zh-CN" dirty="0"/>
                  <a:t>),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that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may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depend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previous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model</a:t>
                </a:r>
                <a:r>
                  <a:rPr lang="zh-CN" altLang="en-US" dirty="0"/>
                  <a:t> </a:t>
                </a:r>
                <a:r>
                  <a:rPr lang="en-US" altLang="zh-CN" b="1" dirty="0"/>
                  <a:t>m</a:t>
                </a:r>
                <a:r>
                  <a:rPr lang="en-US" altLang="zh-CN" baseline="-25000" dirty="0"/>
                  <a:t>old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chain</a:t>
                </a:r>
              </a:p>
              <a:p>
                <a:pPr marL="342900" indent="-342900">
                  <a:buAutoNum type="arabicPeriod"/>
                </a:pPr>
                <a:endParaRPr lang="en-US" altLang="zh-CN" dirty="0"/>
              </a:p>
              <a:p>
                <a:pPr marL="342900" indent="-342900">
                  <a:buAutoNum type="arabicPeriod"/>
                </a:pPr>
                <a:r>
                  <a:rPr lang="en-US" altLang="zh-CN" i="1" dirty="0"/>
                  <a:t>Accept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candidate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with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probability</a:t>
                </a:r>
              </a:p>
              <a:p>
                <a:r>
                  <a:rPr lang="zh-CN" altLang="en-US" sz="1600" dirty="0"/>
                  <a:t>         </a:t>
                </a:r>
                <a14:m>
                  <m:oMath xmlns:m="http://schemas.openxmlformats.org/officeDocument/2006/math">
                    <m:r>
                      <a:rPr lang="zh-CN" altLang="en-US" sz="160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zh-CN" sz="1600" b="1" dirty="0"/>
                          <m:t>m</m:t>
                        </m:r>
                        <m:r>
                          <m:rPr>
                            <m:nor/>
                          </m:rPr>
                          <a:rPr lang="en-US" altLang="zh-CN" sz="1600" baseline="-25000" dirty="0"/>
                          <m:t>new</m:t>
                        </m:r>
                        <m:r>
                          <m:rPr>
                            <m:nor/>
                          </m:rPr>
                          <a:rPr lang="zh-CN" altLang="en-US" sz="1600" b="0" i="0" baseline="-2500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altLang="zh-CN" sz="1600" b="0" i="0" dirty="0" smtClean="0"/>
                          <m:t>|</m:t>
                        </m:r>
                        <m:r>
                          <m:rPr>
                            <m:nor/>
                          </m:rPr>
                          <a:rPr lang="en-US" altLang="zh-CN" sz="1600" b="1" dirty="0"/>
                          <m:t>m</m:t>
                        </m:r>
                        <m:r>
                          <m:rPr>
                            <m:nor/>
                          </m:rPr>
                          <a:rPr lang="en-US" altLang="zh-CN" sz="1600" baseline="-25000" dirty="0"/>
                          <m:t>old</m:t>
                        </m:r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zh-CN" altLang="en-US" sz="1600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f>
                              <m:f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zh-CN" sz="1600" b="1" dirty="0"/>
                                      <m:t>m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1600" b="0" i="0" baseline="-25000" dirty="0" smtClean="0"/>
                                      <m:t>new</m:t>
                                    </m:r>
                                  </m:e>
                                </m:d>
                                <m:r>
                                  <a:rPr lang="zh-CN" altLang="en-US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zh-CN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i="1" dirty="0"/>
                                  <m:t>q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dirty="0"/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b="1" dirty="0"/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baseline="-25000" dirty="0"/>
                                  <m:t>old</m:t>
                                </m:r>
                                <m:r>
                                  <m:rPr>
                                    <m:nor/>
                                  </m:rPr>
                                  <a:rPr lang="zh-CN" altLang="en-US" sz="1600" b="0" i="0" baseline="-25000" dirty="0" smtClean="0"/>
                                  <m:t> 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dirty="0"/>
                                  <m:t>|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b="1" dirty="0"/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baseline="-25000" dirty="0"/>
                                  <m:t>n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b="0" i="0" baseline="-25000" dirty="0" smtClean="0"/>
                                  <m:t>ew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dirty="0"/>
                                  <m:t>)</m:t>
                                </m:r>
                              </m:num>
                              <m:den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zh-CN" sz="1600" b="1" dirty="0"/>
                                      <m:t>m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1600" baseline="-25000" dirty="0"/>
                                      <m:t>old</m:t>
                                    </m:r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zh-CN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i="1" dirty="0"/>
                                  <m:t>q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dirty="0"/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b="1" dirty="0"/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b="0" i="0" baseline="-25000" dirty="0" smtClean="0"/>
                                  <m:t>new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dirty="0"/>
                                  <m:t>|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b="1" dirty="0"/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b="0" i="0" baseline="-25000" dirty="0" smtClean="0"/>
                                  <m:t>old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dirty="0"/>
                                  <m:t>)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altLang="zh-CN" sz="1600" b="0" i="1" dirty="0">
                  <a:latin typeface="Cambria Math" panose="02040503050406030204" pitchFamily="18" charset="0"/>
                </a:endParaRPr>
              </a:p>
              <a:p>
                <a:endParaRPr lang="en-US" altLang="zh-CN" sz="1600" b="0" i="1" dirty="0">
                  <a:latin typeface="Cambria Math" panose="02040503050406030204" pitchFamily="18" charset="0"/>
                </a:endParaRPr>
              </a:p>
              <a:p>
                <a:r>
                  <a:rPr lang="zh-CN" altLang="en-US" sz="1600" b="0" dirty="0"/>
                  <a:t>                                  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zh-CN" altLang="en-US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zh-CN" altLang="en-US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600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</m:t>
                                </m:r>
                                <m:d>
                                  <m:d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zh-CN" sz="1600" b="1" dirty="0"/>
                                      <m:t>m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1600" b="0" i="0" baseline="-25000" dirty="0" smtClean="0"/>
                                      <m:t>new</m:t>
                                    </m:r>
                                  </m:e>
                                </m:d>
                                <m:r>
                                  <a:rPr lang="zh-CN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  <m:d>
                                  <m:d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zh-CN" sz="1600" b="1" dirty="0"/>
                                      <m:t>m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1600" b="0" i="0" baseline="-25000" dirty="0" smtClean="0"/>
                                      <m:t>new</m:t>
                                    </m:r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zh-CN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i="1" dirty="0"/>
                                  <m:t>q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dirty="0"/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b="1" dirty="0"/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baseline="-25000" dirty="0"/>
                                  <m:t>old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dirty="0"/>
                                  <m:t>|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b="1" dirty="0"/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baseline="-25000" dirty="0"/>
                                  <m:t>new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dirty="0"/>
                                  <m:t>)</m:t>
                                </m:r>
                              </m:num>
                              <m:den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600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</m:t>
                                </m:r>
                                <m:d>
                                  <m:d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zh-CN" sz="1600" b="1" dirty="0"/>
                                      <m:t>m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1600" baseline="-25000" dirty="0"/>
                                      <m:t>old</m:t>
                                    </m:r>
                                  </m:e>
                                </m:d>
                                <m:r>
                                  <a:rPr lang="zh-CN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zh-CN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  <m:d>
                                  <m:d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zh-CN" sz="1600" b="1" dirty="0"/>
                                      <m:t>m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1600" baseline="-25000" dirty="0"/>
                                      <m:t>old</m:t>
                                    </m:r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zh-CN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i="1" dirty="0"/>
                                  <m:t>q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dirty="0"/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b="1" dirty="0"/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baseline="-25000" dirty="0"/>
                                  <m:t>new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dirty="0"/>
                                  <m:t>|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b="1" dirty="0"/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baseline="-25000" dirty="0"/>
                                  <m:t>old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dirty="0"/>
                                  <m:t>)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altLang="zh-CN" sz="1600" dirty="0"/>
              </a:p>
              <a:p>
                <a:endParaRPr lang="en-US" altLang="zh-CN" dirty="0"/>
              </a:p>
              <a:p>
                <a:r>
                  <a:rPr lang="zh-CN" altLang="en-US" dirty="0"/>
                  <a:t>       </a:t>
                </a:r>
                <a:r>
                  <a:rPr lang="en-US" altLang="zh-CN" dirty="0"/>
                  <a:t>If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rejected,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repeat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previous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model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chain.</a:t>
                </a:r>
              </a:p>
              <a:p>
                <a:r>
                  <a:rPr lang="zh-CN" altLang="en-US" dirty="0"/>
                  <a:t>       </a:t>
                </a:r>
                <a:r>
                  <a:rPr lang="en-US" altLang="zh-CN" dirty="0"/>
                  <a:t>Go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back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step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2.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4FF58B4-6D4B-F34C-82BC-D058E71CD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93" y="1648383"/>
                <a:ext cx="5460590" cy="3979807"/>
              </a:xfrm>
              <a:prstGeom prst="rect">
                <a:avLst/>
              </a:prstGeom>
              <a:blipFill>
                <a:blip r:embed="rId2"/>
                <a:stretch>
                  <a:fillRect l="-928" t="-637" r="-464" b="-1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BB73CC25-B7A1-D84E-AD86-AAED78E7A032}"/>
              </a:ext>
            </a:extLst>
          </p:cNvPr>
          <p:cNvSpPr/>
          <p:nvPr/>
        </p:nvSpPr>
        <p:spPr>
          <a:xfrm>
            <a:off x="172220" y="1201230"/>
            <a:ext cx="3035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Metropolis-Hastings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818C61-5707-6D45-B937-6C6979BFAB76}"/>
              </a:ext>
            </a:extLst>
          </p:cNvPr>
          <p:cNvSpPr/>
          <p:nvPr/>
        </p:nvSpPr>
        <p:spPr>
          <a:xfrm>
            <a:off x="3911964" y="6126404"/>
            <a:ext cx="1555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Hastings,</a:t>
            </a:r>
            <a:r>
              <a:rPr lang="zh-CN" altLang="en-US" dirty="0"/>
              <a:t> </a:t>
            </a:r>
            <a:r>
              <a:rPr lang="en-US" altLang="zh-CN" dirty="0"/>
              <a:t>1970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9023A8-A905-F145-B99D-452C12B51704}"/>
              </a:ext>
            </a:extLst>
          </p:cNvPr>
          <p:cNvSpPr/>
          <p:nvPr/>
        </p:nvSpPr>
        <p:spPr>
          <a:xfrm>
            <a:off x="5987547" y="1220083"/>
            <a:ext cx="2420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Gradient-based</a:t>
            </a:r>
            <a:r>
              <a:rPr lang="zh-CN" altLang="en-US" dirty="0"/>
              <a:t> </a:t>
            </a:r>
            <a:r>
              <a:rPr lang="en-US" altLang="zh-CN" dirty="0"/>
              <a:t>method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0A66827-9AB4-CF4C-8E57-04E99369B2E8}"/>
              </a:ext>
            </a:extLst>
          </p:cNvPr>
          <p:cNvSpPr/>
          <p:nvPr/>
        </p:nvSpPr>
        <p:spPr>
          <a:xfrm>
            <a:off x="9745158" y="6130577"/>
            <a:ext cx="2326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Tong,</a:t>
            </a:r>
            <a:r>
              <a:rPr lang="zh-CN" altLang="en-US" dirty="0"/>
              <a:t> </a:t>
            </a:r>
            <a:r>
              <a:rPr lang="en-US" altLang="zh-CN" dirty="0"/>
              <a:t>2014,</a:t>
            </a:r>
            <a:r>
              <a:rPr lang="zh-CN" altLang="en-US" dirty="0"/>
              <a:t> </a:t>
            </a:r>
            <a:r>
              <a:rPr lang="en-US" altLang="zh-CN" dirty="0"/>
              <a:t>Solid</a:t>
            </a:r>
            <a:r>
              <a:rPr lang="zh-CN" altLang="en-US" dirty="0"/>
              <a:t> </a:t>
            </a:r>
            <a:r>
              <a:rPr lang="en-US" altLang="zh-CN" dirty="0"/>
              <a:t>Earth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5F45E20-227C-6141-ABD1-922ABCF2E475}"/>
                  </a:ext>
                </a:extLst>
              </p:cNvPr>
              <p:cNvSpPr txBox="1"/>
              <p:nvPr/>
            </p:nvSpPr>
            <p:spPr>
              <a:xfrm>
                <a:off x="5987547" y="1663484"/>
                <a:ext cx="6342999" cy="4100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altLang="zh-CN" dirty="0"/>
                  <a:t>Initialize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choosing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starting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model</a:t>
                </a:r>
                <a:r>
                  <a:rPr lang="zh-CN" altLang="en-US" dirty="0"/>
                  <a:t> </a:t>
                </a:r>
                <a:r>
                  <a:rPr lang="en-US" altLang="zh-CN" b="1" dirty="0"/>
                  <a:t>m</a:t>
                </a:r>
                <a:r>
                  <a:rPr lang="en-US" altLang="zh-CN" baseline="-25000" dirty="0"/>
                  <a:t>0</a:t>
                </a:r>
                <a:endParaRPr lang="en-US" dirty="0"/>
              </a:p>
              <a:p>
                <a:pPr marL="342900" indent="-342900">
                  <a:buAutoNum type="arabicPeriod"/>
                </a:pPr>
                <a:endParaRPr lang="en-US" dirty="0"/>
              </a:p>
              <a:p>
                <a:pPr marL="342900" indent="-342900">
                  <a:buFontTx/>
                  <a:buAutoNum type="arabicPeriod"/>
                </a:pPr>
                <a:r>
                  <a:rPr lang="en-US" altLang="zh-CN" dirty="0"/>
                  <a:t>Find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model </a:t>
                </a:r>
                <a:r>
                  <a:rPr lang="en-US" altLang="zh-CN" i="1" dirty="0"/>
                  <a:t>update direction </a:t>
                </a:r>
                <a:r>
                  <a:rPr lang="en-US" altLang="zh-CN" b="1" i="1" dirty="0" err="1"/>
                  <a:t>p</a:t>
                </a:r>
                <a:r>
                  <a:rPr lang="en-US" altLang="zh-CN" baseline="30000" dirty="0" err="1"/>
                  <a:t>old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and</a:t>
                </a:r>
                <a:r>
                  <a:rPr lang="zh-CN" altLang="en-US" dirty="0"/>
                  <a:t> </a:t>
                </a:r>
                <a:r>
                  <a:rPr lang="en-US" altLang="zh-CN" i="1" dirty="0"/>
                  <a:t>step length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altLang="zh-CN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𝑜𝑙𝑑</m:t>
                    </m:r>
                  </m:oMath>
                </a14:m>
                <a:r>
                  <a:rPr lang="en-US" altLang="zh-CN" dirty="0"/>
                  <a:t> in 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direction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based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misfit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altLang="zh-CN" b="1" dirty="0"/>
                      <m:t>m</m:t>
                    </m:r>
                    <m:r>
                      <m:rPr>
                        <m:nor/>
                      </m:rPr>
                      <a:rPr lang="en-US" altLang="zh-CN" baseline="-25000" dirty="0"/>
                      <m:t>old</m:t>
                    </m:r>
                    <m:r>
                      <m:rPr>
                        <m:nor/>
                      </m:rPr>
                      <a:rPr lang="en-US" altLang="zh-CN" b="0" i="0" dirty="0" smtClean="0"/>
                      <m:t>)</m:t>
                    </m:r>
                    <m:r>
                      <a:rPr lang="en-US" altLang="zh-CN" i="1" baseline="-2500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and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its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gradient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zh-CN" b="1" dirty="0"/>
                          <m:t>m</m:t>
                        </m:r>
                        <m:r>
                          <m:rPr>
                            <m:nor/>
                          </m:rPr>
                          <a:rPr lang="en-US" altLang="zh-CN" baseline="-25000" dirty="0"/>
                          <m:t>old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nor/>
                          </m:rPr>
                          <a:rPr lang="en-US" altLang="zh-CN" b="1" dirty="0"/>
                          <m:t>m</m:t>
                        </m:r>
                        <m:r>
                          <m:rPr>
                            <m:nor/>
                          </m:rPr>
                          <a:rPr lang="en-US" altLang="zh-CN" baseline="-25000" dirty="0"/>
                          <m:t>old</m:t>
                        </m:r>
                      </m:den>
                    </m:f>
                  </m:oMath>
                </a14:m>
                <a:endParaRPr lang="en-US" altLang="zh-CN" dirty="0"/>
              </a:p>
              <a:p>
                <a:pPr marL="342900" indent="-342900">
                  <a:buFontTx/>
                  <a:buAutoNum type="arabicPeriod"/>
                </a:pPr>
                <a:endParaRPr lang="en-US" altLang="zh-CN" dirty="0"/>
              </a:p>
              <a:p>
                <a:pPr marL="342900" indent="-342900">
                  <a:buFontTx/>
                  <a:buAutoNum type="arabicPeriod"/>
                </a:pPr>
                <a:r>
                  <a:rPr lang="en-US" i="1" dirty="0"/>
                  <a:t>Update</a:t>
                </a:r>
                <a:r>
                  <a:rPr lang="zh-CN" altLang="en-US" dirty="0"/>
                  <a:t> </a:t>
                </a:r>
                <a:r>
                  <a:rPr lang="en-US" dirty="0"/>
                  <a:t>the</a:t>
                </a:r>
                <a:r>
                  <a:rPr lang="zh-CN" altLang="en-US" dirty="0"/>
                  <a:t> </a:t>
                </a:r>
                <a:r>
                  <a:rPr lang="en-US" dirty="0"/>
                  <a:t>mode</a:t>
                </a:r>
                <a:r>
                  <a:rPr lang="en-US" altLang="zh-CN" dirty="0"/>
                  <a:t>l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b="1" dirty="0"/>
                      <m:t>m</m:t>
                    </m:r>
                    <m:r>
                      <m:rPr>
                        <m:nor/>
                      </m:rPr>
                      <a:rPr lang="en-US" altLang="zh-CN" b="0" i="0" baseline="-25000" dirty="0" smtClean="0"/>
                      <m:t>new</m:t>
                    </m:r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CN" b="1" dirty="0"/>
                      <m:t>m</m:t>
                    </m:r>
                    <m:r>
                      <m:rPr>
                        <m:nor/>
                      </m:rPr>
                      <a:rPr lang="en-US" altLang="zh-CN" baseline="-25000" dirty="0"/>
                      <m:t>ol</m:t>
                    </m:r>
                    <m:r>
                      <m:rPr>
                        <m:nor/>
                      </m:rPr>
                      <a:rPr lang="en-US" altLang="zh-CN" baseline="-25000" dirty="0" smtClean="0"/>
                      <m:t>d</m:t>
                    </m:r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altLang="zh-CN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𝑜𝑙𝑑</m:t>
                    </m:r>
                    <m:r>
                      <m:rPr>
                        <m:nor/>
                      </m:rPr>
                      <a:rPr lang="zh-CN" altLang="en-US" b="1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b="1" i="1" dirty="0"/>
                      <m:t>p</m:t>
                    </m:r>
                    <m:r>
                      <m:rPr>
                        <m:nor/>
                      </m:rPr>
                      <a:rPr lang="en-US" altLang="zh-CN" b="0" i="0" baseline="30000" dirty="0" smtClean="0"/>
                      <m:t>old</m:t>
                    </m:r>
                  </m:oMath>
                </a14:m>
                <a:endParaRPr lang="en-US" dirty="0"/>
              </a:p>
              <a:p>
                <a:pPr marL="342900" indent="-342900">
                  <a:buFontTx/>
                  <a:buAutoNum type="arabicPeriod"/>
                </a:pPr>
                <a:endParaRPr lang="en-US" dirty="0"/>
              </a:p>
              <a:p>
                <a:pPr marL="342900" indent="-342900">
                  <a:buFontTx/>
                  <a:buAutoNum type="arabicPeriod"/>
                </a:pPr>
                <a:endParaRPr lang="en-US" dirty="0"/>
              </a:p>
              <a:p>
                <a:pPr marL="342900" indent="-342900">
                  <a:buFontTx/>
                  <a:buAutoNum type="arabicPeriod"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zh-CN" altLang="en-US" dirty="0"/>
                  <a:t>       </a:t>
                </a:r>
                <a:r>
                  <a:rPr lang="en-US" altLang="zh-CN" dirty="0"/>
                  <a:t>If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some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criteria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are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satisfied,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b="1" dirty="0"/>
                      <m:t>m</m:t>
                    </m:r>
                    <m:r>
                      <m:rPr>
                        <m:nor/>
                      </m:rPr>
                      <a:rPr lang="en-US" altLang="zh-CN" baseline="-25000" dirty="0"/>
                      <m:t>new</m:t>
                    </m:r>
                    <m:r>
                      <a:rPr lang="en-US" altLang="zh-CN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dirty="0"/>
                  <a:t>is the optimal mode</a:t>
                </a:r>
                <a:r>
                  <a:rPr lang="en-US" altLang="zh-CN" dirty="0"/>
                  <a:t>l.</a:t>
                </a:r>
              </a:p>
              <a:p>
                <a:r>
                  <a:rPr lang="zh-CN" altLang="en-US" dirty="0"/>
                  <a:t>   </a:t>
                </a:r>
                <a:r>
                  <a:rPr lang="en-US" dirty="0"/>
                  <a:t> </a:t>
                </a:r>
                <a:r>
                  <a:rPr lang="zh-CN" altLang="en-US" dirty="0"/>
                  <a:t>   </a:t>
                </a:r>
                <a:r>
                  <a:rPr lang="en-US" altLang="zh-CN" dirty="0"/>
                  <a:t>O</a:t>
                </a:r>
                <a:r>
                  <a:rPr lang="en-US" dirty="0"/>
                  <a:t>therwise </a:t>
                </a:r>
                <a:r>
                  <a:rPr lang="en-US" altLang="zh-CN" dirty="0"/>
                  <a:t>Go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back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step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2</a:t>
                </a:r>
                <a:r>
                  <a:rPr lang="en-US" dirty="0"/>
                  <a:t>. </a:t>
                </a:r>
              </a:p>
              <a:p>
                <a:pPr marL="342900" indent="-342900">
                  <a:buFontTx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5F45E20-227C-6141-ABD1-922ABCF2E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547" y="1663484"/>
                <a:ext cx="6342999" cy="4100546"/>
              </a:xfrm>
              <a:prstGeom prst="rect">
                <a:avLst/>
              </a:prstGeom>
              <a:blipFill>
                <a:blip r:embed="rId3"/>
                <a:stretch>
                  <a:fillRect l="-599" t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35E17C76-DABB-634E-A228-6C08F06679D5}"/>
              </a:ext>
            </a:extLst>
          </p:cNvPr>
          <p:cNvSpPr/>
          <p:nvPr/>
        </p:nvSpPr>
        <p:spPr>
          <a:xfrm>
            <a:off x="496873" y="2508148"/>
            <a:ext cx="3022181" cy="3320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3E340C4-F2AE-C145-B208-958F6CF17FD2}"/>
              </a:ext>
            </a:extLst>
          </p:cNvPr>
          <p:cNvSpPr/>
          <p:nvPr/>
        </p:nvSpPr>
        <p:spPr>
          <a:xfrm>
            <a:off x="496874" y="3306251"/>
            <a:ext cx="708472" cy="332035"/>
          </a:xfrm>
          <a:prstGeom prst="rect">
            <a:avLst/>
          </a:prstGeom>
          <a:noFill/>
          <a:ln w="381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2081D6A-0E7A-DF4E-90AC-BB07203881F6}"/>
              </a:ext>
            </a:extLst>
          </p:cNvPr>
          <p:cNvSpPr/>
          <p:nvPr/>
        </p:nvSpPr>
        <p:spPr>
          <a:xfrm>
            <a:off x="734292" y="4960469"/>
            <a:ext cx="831276" cy="332035"/>
          </a:xfrm>
          <a:prstGeom prst="rect">
            <a:avLst/>
          </a:prstGeom>
          <a:noFill/>
          <a:ln w="381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7E1ACE4-1EAF-AA4D-86F7-78B1E0E1463B}"/>
              </a:ext>
            </a:extLst>
          </p:cNvPr>
          <p:cNvSpPr/>
          <p:nvPr/>
        </p:nvSpPr>
        <p:spPr>
          <a:xfrm>
            <a:off x="6394024" y="3140775"/>
            <a:ext cx="741068" cy="392134"/>
          </a:xfrm>
          <a:prstGeom prst="rect">
            <a:avLst/>
          </a:prstGeom>
          <a:noFill/>
          <a:ln w="381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2C767E9-95EA-5841-8B59-55FA724760EC}"/>
              </a:ext>
            </a:extLst>
          </p:cNvPr>
          <p:cNvSpPr/>
          <p:nvPr/>
        </p:nvSpPr>
        <p:spPr>
          <a:xfrm>
            <a:off x="524583" y="257617"/>
            <a:ext cx="11547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/>
              <a:t>MCMC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method</a:t>
            </a:r>
            <a:r>
              <a:rPr lang="zh-CN" altLang="en-US" sz="4000" b="1" dirty="0"/>
              <a:t>       </a:t>
            </a:r>
            <a:r>
              <a:rPr lang="en-US" altLang="zh-CN" sz="4000" b="1" dirty="0" err="1"/>
              <a:t>v.s</a:t>
            </a:r>
            <a:r>
              <a:rPr lang="en-US" altLang="zh-CN" sz="4000" b="1" dirty="0"/>
              <a:t>.</a:t>
            </a:r>
            <a:r>
              <a:rPr lang="zh-CN" altLang="en-US" sz="4000" b="1" dirty="0"/>
              <a:t>       </a:t>
            </a:r>
            <a:r>
              <a:rPr lang="en-US" altLang="zh-CN" sz="4000" b="1" dirty="0"/>
              <a:t>Gradient-based method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DC2A620-84AF-814D-9D03-8F50CD591812}"/>
              </a:ext>
            </a:extLst>
          </p:cNvPr>
          <p:cNvSpPr/>
          <p:nvPr/>
        </p:nvSpPr>
        <p:spPr>
          <a:xfrm>
            <a:off x="2763284" y="4253819"/>
            <a:ext cx="1434643" cy="53985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F2EDD7E-0FC2-ED48-89DA-E269D9B06197}"/>
              </a:ext>
            </a:extLst>
          </p:cNvPr>
          <p:cNvSpPr/>
          <p:nvPr/>
        </p:nvSpPr>
        <p:spPr>
          <a:xfrm>
            <a:off x="9096701" y="2591039"/>
            <a:ext cx="714697" cy="33907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FE6905F-8FE6-E148-BE4B-ABC524B26A3B}"/>
              </a:ext>
            </a:extLst>
          </p:cNvPr>
          <p:cNvSpPr/>
          <p:nvPr/>
        </p:nvSpPr>
        <p:spPr>
          <a:xfrm>
            <a:off x="11315325" y="2510053"/>
            <a:ext cx="740028" cy="5240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40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A7D271-2DFB-9444-BB7E-D330731C7618}"/>
              </a:ext>
            </a:extLst>
          </p:cNvPr>
          <p:cNvSpPr/>
          <p:nvPr/>
        </p:nvSpPr>
        <p:spPr>
          <a:xfrm>
            <a:off x="524583" y="257617"/>
            <a:ext cx="98865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/>
              <a:t>MCMC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4FF58B4-6D4B-F34C-82BC-D058E71CD42F}"/>
                  </a:ext>
                </a:extLst>
              </p:cNvPr>
              <p:cNvSpPr txBox="1"/>
              <p:nvPr/>
            </p:nvSpPr>
            <p:spPr>
              <a:xfrm>
                <a:off x="5909515" y="1786928"/>
                <a:ext cx="5982781" cy="3979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altLang="zh-CN" dirty="0"/>
                  <a:t>Initialize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choosing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starting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model</a:t>
                </a:r>
                <a:r>
                  <a:rPr lang="zh-CN" altLang="en-US" dirty="0"/>
                  <a:t> </a:t>
                </a:r>
                <a:r>
                  <a:rPr lang="en-US" altLang="zh-CN" b="1" dirty="0"/>
                  <a:t>m</a:t>
                </a:r>
                <a:r>
                  <a:rPr lang="en-US" altLang="zh-CN" baseline="-25000" dirty="0"/>
                  <a:t>0</a:t>
                </a:r>
                <a:endParaRPr lang="en-US" dirty="0"/>
              </a:p>
              <a:p>
                <a:pPr marL="342900" indent="-342900">
                  <a:buAutoNum type="arabicPeriod"/>
                </a:pPr>
                <a:endParaRPr lang="en-US" dirty="0"/>
              </a:p>
              <a:p>
                <a:pPr marL="342900" indent="-342900">
                  <a:buAutoNum type="arabicPeriod"/>
                </a:pPr>
                <a:r>
                  <a:rPr lang="en-US" altLang="zh-CN" dirty="0"/>
                  <a:t>Choose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new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candidate</a:t>
                </a:r>
                <a:r>
                  <a:rPr lang="zh-CN" altLang="en-US" dirty="0"/>
                  <a:t> </a:t>
                </a:r>
                <a:r>
                  <a:rPr lang="en-US" altLang="zh-CN" b="1" dirty="0" err="1"/>
                  <a:t>m</a:t>
                </a:r>
                <a:r>
                  <a:rPr lang="en-US" altLang="zh-CN" baseline="-25000" dirty="0" err="1"/>
                  <a:t>new</a:t>
                </a:r>
                <a:r>
                  <a:rPr lang="zh-CN" altLang="en-US" baseline="-25000" dirty="0"/>
                  <a:t> </a:t>
                </a:r>
                <a:r>
                  <a:rPr lang="en-US" altLang="zh-CN" dirty="0"/>
                  <a:t>from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suitable</a:t>
                </a:r>
                <a:r>
                  <a:rPr lang="zh-CN" altLang="en-US" dirty="0"/>
                  <a:t> </a:t>
                </a:r>
                <a:r>
                  <a:rPr lang="en-US" altLang="zh-CN" i="1" dirty="0"/>
                  <a:t>proposal</a:t>
                </a:r>
                <a:r>
                  <a:rPr lang="zh-CN" altLang="en-US" i="1" dirty="0"/>
                  <a:t> </a:t>
                </a:r>
                <a:r>
                  <a:rPr lang="en-US" altLang="zh-CN" i="1" dirty="0"/>
                  <a:t>distribution</a:t>
                </a:r>
                <a:r>
                  <a:rPr lang="zh-CN" altLang="en-US" dirty="0"/>
                  <a:t> </a:t>
                </a:r>
                <a:r>
                  <a:rPr lang="en-US" altLang="zh-CN" i="1" dirty="0"/>
                  <a:t>q</a:t>
                </a:r>
                <a:r>
                  <a:rPr lang="en-US" altLang="zh-CN" dirty="0"/>
                  <a:t>(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.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|</a:t>
                </a:r>
                <a:r>
                  <a:rPr lang="en-US" altLang="zh-CN" b="1" dirty="0"/>
                  <a:t> m</a:t>
                </a:r>
                <a:r>
                  <a:rPr lang="en-US" altLang="zh-CN" baseline="-25000" dirty="0"/>
                  <a:t>old</a:t>
                </a:r>
                <a:r>
                  <a:rPr lang="en-US" altLang="zh-CN" dirty="0"/>
                  <a:t>),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that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may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depend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previous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model</a:t>
                </a:r>
                <a:r>
                  <a:rPr lang="zh-CN" altLang="en-US" dirty="0"/>
                  <a:t> </a:t>
                </a:r>
                <a:r>
                  <a:rPr lang="en-US" altLang="zh-CN" b="1" dirty="0"/>
                  <a:t>m</a:t>
                </a:r>
                <a:r>
                  <a:rPr lang="en-US" altLang="zh-CN" baseline="-25000" dirty="0"/>
                  <a:t>old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chain</a:t>
                </a:r>
              </a:p>
              <a:p>
                <a:pPr marL="342900" indent="-342900">
                  <a:buAutoNum type="arabicPeriod"/>
                </a:pPr>
                <a:endParaRPr lang="en-US" altLang="zh-CN" dirty="0"/>
              </a:p>
              <a:p>
                <a:pPr marL="342900" indent="-342900">
                  <a:buAutoNum type="arabicPeriod"/>
                </a:pPr>
                <a:r>
                  <a:rPr lang="en-US" altLang="zh-CN" i="1" dirty="0"/>
                  <a:t>Accept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candidate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with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probability</a:t>
                </a:r>
              </a:p>
              <a:p>
                <a:r>
                  <a:rPr lang="zh-CN" altLang="en-US" sz="1600" dirty="0"/>
                  <a:t>             </a:t>
                </a:r>
                <a14:m>
                  <m:oMath xmlns:m="http://schemas.openxmlformats.org/officeDocument/2006/math">
                    <m:r>
                      <a:rPr lang="zh-CN" altLang="en-US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160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zh-CN" sz="1600" b="1" dirty="0"/>
                          <m:t>m</m:t>
                        </m:r>
                        <m:r>
                          <m:rPr>
                            <m:nor/>
                          </m:rPr>
                          <a:rPr lang="en-US" altLang="zh-CN" sz="1600" baseline="-25000" dirty="0"/>
                          <m:t>new</m:t>
                        </m:r>
                        <m:r>
                          <m:rPr>
                            <m:nor/>
                          </m:rPr>
                          <a:rPr lang="zh-CN" altLang="en-US" sz="1600" b="0" i="0" baseline="-2500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altLang="zh-CN" sz="1600" b="0" i="0" dirty="0" smtClean="0"/>
                          <m:t>|</m:t>
                        </m:r>
                        <m:r>
                          <m:rPr>
                            <m:nor/>
                          </m:rPr>
                          <a:rPr lang="en-US" altLang="zh-CN" sz="1600" b="1" dirty="0"/>
                          <m:t>m</m:t>
                        </m:r>
                        <m:r>
                          <m:rPr>
                            <m:nor/>
                          </m:rPr>
                          <a:rPr lang="en-US" altLang="zh-CN" sz="1600" baseline="-25000" dirty="0"/>
                          <m:t>old</m:t>
                        </m:r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zh-CN" altLang="en-US" sz="1600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f>
                              <m:f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zh-CN" sz="1600" b="1" dirty="0"/>
                                      <m:t>m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1600" b="0" i="0" baseline="-25000" dirty="0" smtClean="0"/>
                                      <m:t>new</m:t>
                                    </m:r>
                                  </m:e>
                                </m:d>
                                <m:r>
                                  <a:rPr lang="zh-CN" altLang="en-US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zh-CN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i="1" dirty="0"/>
                                  <m:t>q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dirty="0"/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b="1" dirty="0"/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baseline="-25000" dirty="0"/>
                                  <m:t>old</m:t>
                                </m:r>
                                <m:r>
                                  <m:rPr>
                                    <m:nor/>
                                  </m:rPr>
                                  <a:rPr lang="zh-CN" altLang="en-US" sz="1600" b="0" i="0" baseline="-25000" dirty="0" smtClean="0"/>
                                  <m:t> 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dirty="0"/>
                                  <m:t>|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b="1" dirty="0"/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baseline="-25000" dirty="0"/>
                                  <m:t>n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b="0" i="0" baseline="-25000" dirty="0" smtClean="0"/>
                                  <m:t>ew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dirty="0"/>
                                  <m:t>)</m:t>
                                </m:r>
                              </m:num>
                              <m:den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zh-CN" sz="1600" b="1" dirty="0"/>
                                      <m:t>m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1600" baseline="-25000" dirty="0"/>
                                      <m:t>old</m:t>
                                    </m:r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zh-CN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i="1" dirty="0"/>
                                  <m:t>q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dirty="0"/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b="1" dirty="0"/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b="0" i="0" baseline="-25000" dirty="0" smtClean="0"/>
                                  <m:t>new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dirty="0"/>
                                  <m:t>|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b="1" dirty="0"/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b="0" i="0" baseline="-25000" dirty="0" smtClean="0"/>
                                  <m:t>old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dirty="0"/>
                                  <m:t>)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altLang="zh-CN" sz="1600" b="0" i="1" dirty="0">
                  <a:latin typeface="Cambria Math" panose="02040503050406030204" pitchFamily="18" charset="0"/>
                </a:endParaRPr>
              </a:p>
              <a:p>
                <a:endParaRPr lang="en-US" altLang="zh-CN" sz="1600" b="0" i="1" dirty="0">
                  <a:latin typeface="Cambria Math" panose="02040503050406030204" pitchFamily="18" charset="0"/>
                </a:endParaRPr>
              </a:p>
              <a:p>
                <a:r>
                  <a:rPr lang="zh-CN" altLang="en-US" sz="1600" b="0" dirty="0"/>
                  <a:t>                                       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zh-CN" altLang="en-US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zh-CN" altLang="en-US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600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</m:t>
                                </m:r>
                                <m:d>
                                  <m:d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zh-CN" sz="1600" b="1" dirty="0"/>
                                      <m:t>m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1600" b="0" i="0" baseline="-25000" dirty="0" smtClean="0"/>
                                      <m:t>new</m:t>
                                    </m:r>
                                  </m:e>
                                </m:d>
                                <m:r>
                                  <a:rPr lang="zh-CN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  <m:d>
                                  <m:d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zh-CN" sz="1600" b="1" dirty="0"/>
                                      <m:t>m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1600" b="0" i="0" baseline="-25000" dirty="0" smtClean="0"/>
                                      <m:t>new</m:t>
                                    </m:r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zh-CN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i="1" dirty="0"/>
                                  <m:t>q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dirty="0"/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b="1" dirty="0"/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baseline="-25000" dirty="0"/>
                                  <m:t>old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dirty="0"/>
                                  <m:t>|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b="1" dirty="0"/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baseline="-25000" dirty="0"/>
                                  <m:t>new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dirty="0"/>
                                  <m:t>)</m:t>
                                </m:r>
                              </m:num>
                              <m:den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600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</m:t>
                                </m:r>
                                <m:d>
                                  <m:d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zh-CN" sz="1600" b="1" dirty="0"/>
                                      <m:t>m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1600" baseline="-25000" dirty="0"/>
                                      <m:t>old</m:t>
                                    </m:r>
                                  </m:e>
                                </m:d>
                                <m:r>
                                  <a:rPr lang="zh-CN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zh-CN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  <m:d>
                                  <m:d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zh-CN" sz="1600" b="1" dirty="0"/>
                                      <m:t>m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1600" baseline="-25000" dirty="0"/>
                                      <m:t>old</m:t>
                                    </m:r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zh-CN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i="1" dirty="0"/>
                                  <m:t>q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dirty="0"/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b="1" dirty="0"/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baseline="-25000" dirty="0"/>
                                  <m:t>new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dirty="0"/>
                                  <m:t>|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b="1" dirty="0"/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baseline="-25000" dirty="0"/>
                                  <m:t>old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dirty="0"/>
                                  <m:t>)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altLang="zh-CN" sz="1600" dirty="0"/>
              </a:p>
              <a:p>
                <a:endParaRPr lang="en-US" altLang="zh-CN" dirty="0"/>
              </a:p>
              <a:p>
                <a:r>
                  <a:rPr lang="zh-CN" altLang="en-US" dirty="0"/>
                  <a:t>       </a:t>
                </a:r>
                <a:r>
                  <a:rPr lang="en-US" altLang="zh-CN" dirty="0"/>
                  <a:t>If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rejected,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repeat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previous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model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chain.</a:t>
                </a:r>
              </a:p>
              <a:p>
                <a:r>
                  <a:rPr lang="zh-CN" altLang="en-US" dirty="0"/>
                  <a:t>       </a:t>
                </a:r>
                <a:r>
                  <a:rPr lang="en-US" altLang="zh-CN" dirty="0"/>
                  <a:t>Go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back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step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2.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4FF58B4-6D4B-F34C-82BC-D058E71CD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515" y="1786928"/>
                <a:ext cx="5982781" cy="3979807"/>
              </a:xfrm>
              <a:prstGeom prst="rect">
                <a:avLst/>
              </a:prstGeom>
              <a:blipFill>
                <a:blip r:embed="rId2"/>
                <a:stretch>
                  <a:fillRect l="-636" t="-637" b="-1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BB73CC25-B7A1-D84E-AD86-AAED78E7A032}"/>
              </a:ext>
            </a:extLst>
          </p:cNvPr>
          <p:cNvSpPr/>
          <p:nvPr/>
        </p:nvSpPr>
        <p:spPr>
          <a:xfrm>
            <a:off x="5958943" y="1339775"/>
            <a:ext cx="3035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Metropolis-Hastings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818C61-5707-6D45-B937-6C6979BFAB76}"/>
              </a:ext>
            </a:extLst>
          </p:cNvPr>
          <p:cNvSpPr/>
          <p:nvPr/>
        </p:nvSpPr>
        <p:spPr>
          <a:xfrm>
            <a:off x="10336421" y="6231051"/>
            <a:ext cx="1555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Hastings,</a:t>
            </a:r>
            <a:r>
              <a:rPr lang="zh-CN" altLang="en-US" dirty="0"/>
              <a:t> </a:t>
            </a:r>
            <a:r>
              <a:rPr lang="en-US" altLang="zh-CN" dirty="0"/>
              <a:t>1970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C99D3AD-6ED4-D24B-88C8-6719E4B6E807}"/>
                  </a:ext>
                </a:extLst>
              </p:cNvPr>
              <p:cNvSpPr txBox="1"/>
              <p:nvPr/>
            </p:nvSpPr>
            <p:spPr>
              <a:xfrm>
                <a:off x="147304" y="1786928"/>
                <a:ext cx="5982781" cy="3979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altLang="zh-CN" dirty="0"/>
                  <a:t>Initialize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choosing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starting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model</a:t>
                </a:r>
                <a:r>
                  <a:rPr lang="zh-CN" altLang="en-US" dirty="0"/>
                  <a:t> </a:t>
                </a:r>
                <a:r>
                  <a:rPr lang="en-US" altLang="zh-CN" b="1" dirty="0"/>
                  <a:t>m</a:t>
                </a:r>
                <a:r>
                  <a:rPr lang="en-US" altLang="zh-CN" baseline="-25000" dirty="0"/>
                  <a:t>0</a:t>
                </a:r>
                <a:endParaRPr lang="en-US" dirty="0"/>
              </a:p>
              <a:p>
                <a:pPr marL="342900" indent="-342900">
                  <a:buAutoNum type="arabicPeriod"/>
                </a:pPr>
                <a:endParaRPr lang="en-US" dirty="0"/>
              </a:p>
              <a:p>
                <a:pPr marL="342900" indent="-342900">
                  <a:buAutoNum type="arabicPeriod"/>
                </a:pPr>
                <a:r>
                  <a:rPr lang="en-US" altLang="zh-CN" dirty="0"/>
                  <a:t>Choose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new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candidate</a:t>
                </a:r>
                <a:r>
                  <a:rPr lang="zh-CN" altLang="en-US" dirty="0"/>
                  <a:t> </a:t>
                </a:r>
                <a:r>
                  <a:rPr lang="en-US" altLang="zh-CN" b="1" dirty="0" err="1"/>
                  <a:t>m</a:t>
                </a:r>
                <a:r>
                  <a:rPr lang="en-US" altLang="zh-CN" baseline="-25000" dirty="0" err="1"/>
                  <a:t>new</a:t>
                </a:r>
                <a:r>
                  <a:rPr lang="zh-CN" altLang="en-US" baseline="-25000" dirty="0"/>
                  <a:t> </a:t>
                </a:r>
                <a:r>
                  <a:rPr lang="en-US" altLang="zh-CN" dirty="0"/>
                  <a:t>from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suitable</a:t>
                </a:r>
                <a:r>
                  <a:rPr lang="zh-CN" altLang="en-US" dirty="0"/>
                  <a:t> </a:t>
                </a:r>
                <a:r>
                  <a:rPr lang="en-US" altLang="zh-CN" i="1" dirty="0"/>
                  <a:t>proposal</a:t>
                </a:r>
                <a:r>
                  <a:rPr lang="zh-CN" altLang="en-US" i="1" dirty="0"/>
                  <a:t> </a:t>
                </a:r>
                <a:r>
                  <a:rPr lang="en-US" altLang="zh-CN" i="1" dirty="0"/>
                  <a:t>distribution</a:t>
                </a:r>
                <a:r>
                  <a:rPr lang="zh-CN" altLang="en-US" dirty="0"/>
                  <a:t> </a:t>
                </a:r>
                <a:r>
                  <a:rPr lang="en-US" altLang="zh-CN" i="1" dirty="0"/>
                  <a:t>q</a:t>
                </a:r>
                <a:r>
                  <a:rPr lang="en-US" altLang="zh-CN" dirty="0"/>
                  <a:t>(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.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|</a:t>
                </a:r>
                <a:r>
                  <a:rPr lang="en-US" altLang="zh-CN" b="1" dirty="0"/>
                  <a:t> m</a:t>
                </a:r>
                <a:r>
                  <a:rPr lang="en-US" altLang="zh-CN" baseline="-25000" dirty="0"/>
                  <a:t>old</a:t>
                </a:r>
                <a:r>
                  <a:rPr lang="en-US" altLang="zh-CN" dirty="0"/>
                  <a:t>),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that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may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depend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previous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model</a:t>
                </a:r>
                <a:r>
                  <a:rPr lang="zh-CN" altLang="en-US" dirty="0"/>
                  <a:t> </a:t>
                </a:r>
                <a:r>
                  <a:rPr lang="en-US" altLang="zh-CN" b="1" dirty="0"/>
                  <a:t>m</a:t>
                </a:r>
                <a:r>
                  <a:rPr lang="en-US" altLang="zh-CN" baseline="-25000" dirty="0"/>
                  <a:t>old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chain</a:t>
                </a:r>
              </a:p>
              <a:p>
                <a:pPr marL="342900" indent="-342900">
                  <a:buAutoNum type="arabicPeriod"/>
                </a:pPr>
                <a:endParaRPr lang="en-US" altLang="zh-CN" dirty="0"/>
              </a:p>
              <a:p>
                <a:pPr marL="342900" indent="-342900">
                  <a:buAutoNum type="arabicPeriod"/>
                </a:pPr>
                <a:r>
                  <a:rPr lang="en-US" altLang="zh-CN" i="1" dirty="0"/>
                  <a:t>Accept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candidate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with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probability</a:t>
                </a:r>
              </a:p>
              <a:p>
                <a:r>
                  <a:rPr lang="zh-CN" altLang="en-US" sz="1600" dirty="0"/>
                  <a:t>             </a:t>
                </a:r>
                <a14:m>
                  <m:oMath xmlns:m="http://schemas.openxmlformats.org/officeDocument/2006/math">
                    <m:r>
                      <a:rPr lang="zh-CN" altLang="en-US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160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zh-CN" sz="1600" b="1" dirty="0"/>
                          <m:t>m</m:t>
                        </m:r>
                        <m:r>
                          <m:rPr>
                            <m:nor/>
                          </m:rPr>
                          <a:rPr lang="en-US" altLang="zh-CN" sz="1600" baseline="-25000" dirty="0"/>
                          <m:t>new</m:t>
                        </m:r>
                        <m:r>
                          <m:rPr>
                            <m:nor/>
                          </m:rPr>
                          <a:rPr lang="zh-CN" altLang="en-US" sz="1600" b="0" i="0" baseline="-2500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altLang="zh-CN" sz="1600" b="0" i="0" dirty="0" smtClean="0"/>
                          <m:t>|</m:t>
                        </m:r>
                        <m:r>
                          <m:rPr>
                            <m:nor/>
                          </m:rPr>
                          <a:rPr lang="en-US" altLang="zh-CN" sz="1600" b="1" dirty="0"/>
                          <m:t>m</m:t>
                        </m:r>
                        <m:r>
                          <m:rPr>
                            <m:nor/>
                          </m:rPr>
                          <a:rPr lang="en-US" altLang="zh-CN" sz="1600" baseline="-25000" dirty="0"/>
                          <m:t>old</m:t>
                        </m:r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zh-CN" altLang="en-US" sz="1600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f>
                              <m:f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zh-CN" sz="1600" b="1" dirty="0"/>
                                      <m:t>m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1600" b="0" i="0" baseline="-25000" dirty="0" smtClean="0"/>
                                      <m:t>new</m:t>
                                    </m:r>
                                  </m:e>
                                </m:d>
                                <m:r>
                                  <a:rPr lang="zh-CN" altLang="en-US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zh-CN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num>
                              <m:den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zh-CN" sz="1600" b="1" dirty="0"/>
                                      <m:t>m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1600" baseline="-25000" dirty="0"/>
                                      <m:t>old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altLang="zh-CN" sz="1600" b="0" i="1" dirty="0">
                  <a:latin typeface="Cambria Math" panose="02040503050406030204" pitchFamily="18" charset="0"/>
                </a:endParaRPr>
              </a:p>
              <a:p>
                <a:endParaRPr lang="en-US" altLang="zh-CN" sz="1600" b="0" i="1" dirty="0">
                  <a:latin typeface="Cambria Math" panose="02040503050406030204" pitchFamily="18" charset="0"/>
                </a:endParaRPr>
              </a:p>
              <a:p>
                <a:r>
                  <a:rPr lang="zh-CN" altLang="en-US" sz="1600" b="0" dirty="0"/>
                  <a:t>                                       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zh-CN" altLang="en-US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zh-CN" altLang="en-US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600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</m:t>
                                </m:r>
                                <m:d>
                                  <m:d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zh-CN" sz="1600" b="1" dirty="0"/>
                                      <m:t>m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1600" b="0" i="0" baseline="-25000" dirty="0" smtClean="0"/>
                                      <m:t>new</m:t>
                                    </m:r>
                                  </m:e>
                                </m:d>
                                <m:r>
                                  <a:rPr lang="zh-CN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  <m:d>
                                  <m:d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zh-CN" sz="1600" b="1" dirty="0"/>
                                      <m:t>m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1600" b="0" i="0" baseline="-25000" dirty="0" smtClean="0"/>
                                      <m:t>new</m:t>
                                    </m:r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zh-CN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num>
                              <m:den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600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</m:t>
                                </m:r>
                                <m:d>
                                  <m:d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zh-CN" sz="1600" b="1" dirty="0"/>
                                      <m:t>m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1600" baseline="-25000" dirty="0"/>
                                      <m:t>old</m:t>
                                    </m:r>
                                  </m:e>
                                </m:d>
                                <m:r>
                                  <a:rPr lang="zh-CN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zh-CN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  <m:d>
                                  <m:d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zh-CN" sz="1600" b="1" dirty="0"/>
                                      <m:t>m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1600" baseline="-25000" dirty="0"/>
                                      <m:t>old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altLang="zh-CN" sz="1600" dirty="0"/>
              </a:p>
              <a:p>
                <a:endParaRPr lang="en-US" altLang="zh-CN" dirty="0"/>
              </a:p>
              <a:p>
                <a:r>
                  <a:rPr lang="zh-CN" altLang="en-US" dirty="0"/>
                  <a:t>       </a:t>
                </a:r>
                <a:r>
                  <a:rPr lang="en-US" altLang="zh-CN" dirty="0"/>
                  <a:t>If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rejected,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repeat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previous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model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chain.</a:t>
                </a:r>
              </a:p>
              <a:p>
                <a:r>
                  <a:rPr lang="zh-CN" altLang="en-US" dirty="0"/>
                  <a:t>       </a:t>
                </a:r>
                <a:r>
                  <a:rPr lang="en-US" altLang="zh-CN" dirty="0"/>
                  <a:t>Go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back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step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2.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C99D3AD-6ED4-D24B-88C8-6719E4B6E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04" y="1786928"/>
                <a:ext cx="5982781" cy="3979807"/>
              </a:xfrm>
              <a:prstGeom prst="rect">
                <a:avLst/>
              </a:prstGeom>
              <a:blipFill>
                <a:blip r:embed="rId3"/>
                <a:stretch>
                  <a:fillRect l="-1062" t="-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B97F6936-247C-C146-9D7E-CA8106F3F366}"/>
              </a:ext>
            </a:extLst>
          </p:cNvPr>
          <p:cNvSpPr/>
          <p:nvPr/>
        </p:nvSpPr>
        <p:spPr>
          <a:xfrm>
            <a:off x="196732" y="1339775"/>
            <a:ext cx="2172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Metropolis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851CB3-A9DF-4D4A-8BE9-4D6EF37086D7}"/>
              </a:ext>
            </a:extLst>
          </p:cNvPr>
          <p:cNvSpPr/>
          <p:nvPr/>
        </p:nvSpPr>
        <p:spPr>
          <a:xfrm>
            <a:off x="3573671" y="6231051"/>
            <a:ext cx="20460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Metropolis,</a:t>
            </a:r>
            <a:r>
              <a:rPr lang="zh-CN" altLang="en-US" dirty="0"/>
              <a:t> </a:t>
            </a:r>
            <a:r>
              <a:rPr lang="en-US" altLang="zh-CN" dirty="0"/>
              <a:t>1953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CFE196-FD5E-194F-B21F-FB21DF13AB87}"/>
              </a:ext>
            </a:extLst>
          </p:cNvPr>
          <p:cNvSpPr/>
          <p:nvPr/>
        </p:nvSpPr>
        <p:spPr>
          <a:xfrm>
            <a:off x="2982197" y="3738731"/>
            <a:ext cx="1627903" cy="12333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9A49CF-24EE-8443-989E-6A304427D1A4}"/>
              </a:ext>
            </a:extLst>
          </p:cNvPr>
          <p:cNvSpPr/>
          <p:nvPr/>
        </p:nvSpPr>
        <p:spPr>
          <a:xfrm>
            <a:off x="8745093" y="3738730"/>
            <a:ext cx="2703957" cy="12333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D3784A5-C3A9-9F4D-9C70-9FD1BDDEC25B}"/>
              </a:ext>
            </a:extLst>
          </p:cNvPr>
          <p:cNvSpPr/>
          <p:nvPr/>
        </p:nvSpPr>
        <p:spPr>
          <a:xfrm>
            <a:off x="806083" y="5844556"/>
            <a:ext cx="4324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Symmetric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proposal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distribution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i="1" dirty="0">
                <a:solidFill>
                  <a:srgbClr val="FF0000"/>
                </a:solidFill>
              </a:rPr>
              <a:t>q</a:t>
            </a:r>
            <a:r>
              <a:rPr lang="en-US" altLang="zh-CN" dirty="0">
                <a:solidFill>
                  <a:srgbClr val="FF0000"/>
                </a:solidFill>
              </a:rPr>
              <a:t>(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.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|</a:t>
            </a:r>
            <a:r>
              <a:rPr lang="en-US" altLang="zh-CN" b="1" dirty="0">
                <a:solidFill>
                  <a:srgbClr val="FF0000"/>
                </a:solidFill>
              </a:rPr>
              <a:t> m</a:t>
            </a:r>
            <a:r>
              <a:rPr lang="en-US" altLang="zh-CN" baseline="-25000" dirty="0">
                <a:solidFill>
                  <a:srgbClr val="FF0000"/>
                </a:solidFill>
              </a:rPr>
              <a:t>old</a:t>
            </a:r>
            <a:r>
              <a:rPr lang="en-US" altLang="zh-CN" dirty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0D3AF2-272C-584B-9D6E-5FB895CAD38A}"/>
              </a:ext>
            </a:extLst>
          </p:cNvPr>
          <p:cNvSpPr/>
          <p:nvPr/>
        </p:nvSpPr>
        <p:spPr>
          <a:xfrm>
            <a:off x="6943646" y="5861719"/>
            <a:ext cx="3953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General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proposal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distribution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i="1" dirty="0">
                <a:solidFill>
                  <a:srgbClr val="FF0000"/>
                </a:solidFill>
              </a:rPr>
              <a:t>q</a:t>
            </a:r>
            <a:r>
              <a:rPr lang="en-US" altLang="zh-CN" dirty="0">
                <a:solidFill>
                  <a:srgbClr val="FF0000"/>
                </a:solidFill>
              </a:rPr>
              <a:t>(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.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|</a:t>
            </a:r>
            <a:r>
              <a:rPr lang="en-US" altLang="zh-CN" b="1" dirty="0">
                <a:solidFill>
                  <a:srgbClr val="FF0000"/>
                </a:solidFill>
              </a:rPr>
              <a:t> m</a:t>
            </a:r>
            <a:r>
              <a:rPr lang="en-US" altLang="zh-CN" baseline="-25000" dirty="0">
                <a:solidFill>
                  <a:srgbClr val="FF0000"/>
                </a:solidFill>
              </a:rPr>
              <a:t>old</a:t>
            </a:r>
            <a:r>
              <a:rPr lang="en-US" altLang="zh-CN" dirty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78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A7D271-2DFB-9444-BB7E-D330731C7618}"/>
              </a:ext>
            </a:extLst>
          </p:cNvPr>
          <p:cNvSpPr/>
          <p:nvPr/>
        </p:nvSpPr>
        <p:spPr>
          <a:xfrm>
            <a:off x="403413" y="338299"/>
            <a:ext cx="98865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/>
              <a:t>Markov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Chain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0EE7968-D084-0242-BE18-1651E7AB6AB8}"/>
              </a:ext>
            </a:extLst>
          </p:cNvPr>
          <p:cNvSpPr/>
          <p:nvPr/>
        </p:nvSpPr>
        <p:spPr>
          <a:xfrm>
            <a:off x="4538384" y="5422131"/>
            <a:ext cx="47296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/>
              <a:t>A: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accept</a:t>
            </a:r>
            <a:r>
              <a:rPr lang="zh-CN" altLang="en-US" sz="4000" b="1" dirty="0"/>
              <a:t>      </a:t>
            </a:r>
            <a:r>
              <a:rPr lang="en-US" altLang="zh-CN" sz="4000" b="1" dirty="0">
                <a:solidFill>
                  <a:srgbClr val="FF0000"/>
                </a:solidFill>
              </a:rPr>
              <a:t>R:</a:t>
            </a:r>
            <a:r>
              <a:rPr lang="zh-CN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zh-CN" sz="4000" b="1" dirty="0">
                <a:solidFill>
                  <a:srgbClr val="FF0000"/>
                </a:solidFill>
              </a:rPr>
              <a:t>reject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089934B5-7379-E04B-BE8A-DD13E0AE3CE1}"/>
              </a:ext>
            </a:extLst>
          </p:cNvPr>
          <p:cNvGrpSpPr/>
          <p:nvPr/>
        </p:nvGrpSpPr>
        <p:grpSpPr>
          <a:xfrm>
            <a:off x="1266265" y="2788185"/>
            <a:ext cx="9659469" cy="1433462"/>
            <a:chOff x="407896" y="2026911"/>
            <a:chExt cx="9659469" cy="14334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8D0F75C-5AC0-C345-8589-0D954F9D3F15}"/>
                </a:ext>
              </a:extLst>
            </p:cNvPr>
            <p:cNvSpPr/>
            <p:nvPr/>
          </p:nvSpPr>
          <p:spPr>
            <a:xfrm>
              <a:off x="1255060" y="2057400"/>
              <a:ext cx="510988" cy="41685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m</a:t>
              </a:r>
              <a:r>
                <a:rPr lang="en-US" altLang="zh-CN" b="1" baseline="-25000" dirty="0"/>
                <a:t>1</a:t>
              </a:r>
              <a:endParaRPr lang="en-US" dirty="0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E8F80186-2A22-E241-8A0A-26DE08DB95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4401" y="2510244"/>
              <a:ext cx="340659" cy="52654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906D80B-BDC6-414C-A64E-6A3DCD803AC0}"/>
                </a:ext>
              </a:extLst>
            </p:cNvPr>
            <p:cNvSpPr/>
            <p:nvPr/>
          </p:nvSpPr>
          <p:spPr>
            <a:xfrm>
              <a:off x="2106707" y="2057400"/>
              <a:ext cx="510988" cy="41685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m</a:t>
              </a:r>
              <a:r>
                <a:rPr lang="en-US" altLang="zh-CN" b="1" baseline="-25000" dirty="0"/>
                <a:t>2</a:t>
              </a:r>
              <a:endParaRPr lang="en-US" dirty="0"/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26B7E72-8FC4-924B-905B-10312CA177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4591" y="2510244"/>
              <a:ext cx="318246" cy="50637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B32E6F8A-7F77-7042-A677-87930200F7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66048" y="2510244"/>
              <a:ext cx="340659" cy="54063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A754873-E5E1-7E4F-BDC9-9F3179BB3A88}"/>
                </a:ext>
              </a:extLst>
            </p:cNvPr>
            <p:cNvSpPr/>
            <p:nvPr/>
          </p:nvSpPr>
          <p:spPr>
            <a:xfrm>
              <a:off x="2985250" y="2050675"/>
              <a:ext cx="510988" cy="41685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m</a:t>
              </a:r>
              <a:r>
                <a:rPr lang="en-US" altLang="zh-CN" b="1" baseline="-25000" dirty="0"/>
                <a:t>3</a:t>
              </a:r>
              <a:endParaRPr lang="en-US" dirty="0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09577E2-03EE-2341-9AFC-19AEB33A2B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96238" y="2510244"/>
              <a:ext cx="367555" cy="52654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C07D889-AF66-0942-A9DC-22F2E25DC3D1}"/>
                </a:ext>
              </a:extLst>
            </p:cNvPr>
            <p:cNvSpPr/>
            <p:nvPr/>
          </p:nvSpPr>
          <p:spPr>
            <a:xfrm>
              <a:off x="3863793" y="2050675"/>
              <a:ext cx="510988" cy="41685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m</a:t>
              </a:r>
              <a:r>
                <a:rPr lang="en-US" altLang="zh-CN" b="1" baseline="-25000" dirty="0"/>
                <a:t>4</a:t>
              </a:r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D687D67-C08C-DD45-95AA-8ADEB42EB167}"/>
                </a:ext>
              </a:extLst>
            </p:cNvPr>
            <p:cNvSpPr/>
            <p:nvPr/>
          </p:nvSpPr>
          <p:spPr>
            <a:xfrm>
              <a:off x="4751302" y="2050675"/>
              <a:ext cx="510988" cy="41685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m</a:t>
              </a:r>
              <a:r>
                <a:rPr lang="en-US" altLang="zh-CN" b="1" baseline="-25000" dirty="0"/>
                <a:t>5</a:t>
              </a:r>
              <a:endParaRPr lang="en-US" dirty="0"/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168311A6-BA33-EB4B-8409-C519ADDD4183}"/>
                </a:ext>
              </a:extLst>
            </p:cNvPr>
            <p:cNvCxnSpPr>
              <a:cxnSpLocks/>
            </p:cNvCxnSpPr>
            <p:nvPr/>
          </p:nvCxnSpPr>
          <p:spPr>
            <a:xfrm>
              <a:off x="5788138" y="2842520"/>
              <a:ext cx="939567" cy="7458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A46F9D1-F442-6047-9773-C3F7F9E3EF56}"/>
                </a:ext>
              </a:extLst>
            </p:cNvPr>
            <p:cNvSpPr txBox="1"/>
            <p:nvPr/>
          </p:nvSpPr>
          <p:spPr>
            <a:xfrm>
              <a:off x="5896892" y="2460884"/>
              <a:ext cx="51098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…….</a:t>
              </a:r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7EE5AEB-624F-6D40-B169-68A05DB8B5B8}"/>
                </a:ext>
              </a:extLst>
            </p:cNvPr>
            <p:cNvSpPr/>
            <p:nvPr/>
          </p:nvSpPr>
          <p:spPr>
            <a:xfrm>
              <a:off x="6844553" y="2050675"/>
              <a:ext cx="602870" cy="41685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m</a:t>
              </a:r>
              <a:r>
                <a:rPr lang="en-US" altLang="zh-CN" baseline="-25000" dirty="0"/>
                <a:t>N-3</a:t>
              </a:r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FC3C335-D234-6C43-96E6-C055243EDFB2}"/>
                </a:ext>
              </a:extLst>
            </p:cNvPr>
            <p:cNvSpPr/>
            <p:nvPr/>
          </p:nvSpPr>
          <p:spPr>
            <a:xfrm>
              <a:off x="7698426" y="2040358"/>
              <a:ext cx="602870" cy="41685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m</a:t>
              </a:r>
              <a:r>
                <a:rPr lang="en-US" altLang="zh-CN" b="1" baseline="-25000" dirty="0"/>
                <a:t>N-2</a:t>
              </a:r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40D0282-DA48-0D46-BD82-8FA416D2E586}"/>
                </a:ext>
              </a:extLst>
            </p:cNvPr>
            <p:cNvSpPr/>
            <p:nvPr/>
          </p:nvSpPr>
          <p:spPr>
            <a:xfrm>
              <a:off x="8617285" y="2026911"/>
              <a:ext cx="688080" cy="41685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m</a:t>
              </a:r>
              <a:r>
                <a:rPr lang="en-US" altLang="zh-CN" b="1" baseline="-25000" dirty="0"/>
                <a:t>N-1</a:t>
              </a:r>
              <a:endParaRPr lang="en-US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F6E08A2-28F9-8E47-AD48-154274BE9E4D}"/>
                </a:ext>
              </a:extLst>
            </p:cNvPr>
            <p:cNvSpPr/>
            <p:nvPr/>
          </p:nvSpPr>
          <p:spPr>
            <a:xfrm>
              <a:off x="9529403" y="2026911"/>
              <a:ext cx="510988" cy="41685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err="1"/>
                <a:t>m</a:t>
              </a:r>
              <a:r>
                <a:rPr lang="en-US" altLang="zh-CN" b="1" baseline="-25000" dirty="0" err="1"/>
                <a:t>N</a:t>
              </a:r>
              <a:endParaRPr lang="en-US" dirty="0"/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F7379DDC-14FF-1D44-A22D-7C5EFD686303}"/>
                </a:ext>
              </a:extLst>
            </p:cNvPr>
            <p:cNvCxnSpPr>
              <a:cxnSpLocks/>
            </p:cNvCxnSpPr>
            <p:nvPr/>
          </p:nvCxnSpPr>
          <p:spPr>
            <a:xfrm>
              <a:off x="1510554" y="2485465"/>
              <a:ext cx="0" cy="52667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268CBA1-264C-6D4F-9ABF-0539DDC6D3E1}"/>
                </a:ext>
              </a:extLst>
            </p:cNvPr>
            <p:cNvSpPr/>
            <p:nvPr/>
          </p:nvSpPr>
          <p:spPr>
            <a:xfrm>
              <a:off x="1498999" y="2563107"/>
              <a:ext cx="3406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b="1" dirty="0"/>
                <a:t>A</a:t>
              </a:r>
              <a:endParaRPr lang="en-US" dirty="0"/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DBFAAA07-8CF7-8F4C-8F3C-24FD7C844E70}"/>
                </a:ext>
              </a:extLst>
            </p:cNvPr>
            <p:cNvCxnSpPr>
              <a:cxnSpLocks/>
            </p:cNvCxnSpPr>
            <p:nvPr/>
          </p:nvCxnSpPr>
          <p:spPr>
            <a:xfrm>
              <a:off x="2306520" y="2510580"/>
              <a:ext cx="0" cy="52667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1C38738-D9AB-A44D-9B03-1ED4691D5DE6}"/>
                </a:ext>
              </a:extLst>
            </p:cNvPr>
            <p:cNvSpPr/>
            <p:nvPr/>
          </p:nvSpPr>
          <p:spPr>
            <a:xfrm>
              <a:off x="2294965" y="2588222"/>
              <a:ext cx="3406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</a:rPr>
                <a:t>R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03DAC327-2EC3-6649-93D8-4A0F0567BA89}"/>
                </a:ext>
              </a:extLst>
            </p:cNvPr>
            <p:cNvCxnSpPr>
              <a:cxnSpLocks/>
            </p:cNvCxnSpPr>
            <p:nvPr/>
          </p:nvCxnSpPr>
          <p:spPr>
            <a:xfrm>
              <a:off x="3229887" y="2478742"/>
              <a:ext cx="0" cy="52667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FA820A5-B141-0B48-B66A-16513B0A3E6B}"/>
                </a:ext>
              </a:extLst>
            </p:cNvPr>
            <p:cNvSpPr/>
            <p:nvPr/>
          </p:nvSpPr>
          <p:spPr>
            <a:xfrm>
              <a:off x="3218332" y="2556384"/>
              <a:ext cx="3406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b="1" dirty="0"/>
                <a:t>A</a:t>
              </a:r>
              <a:endParaRPr lang="en-US" dirty="0"/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3841D7A6-90D4-E946-8E3A-6DF57FB988E4}"/>
                </a:ext>
              </a:extLst>
            </p:cNvPr>
            <p:cNvCxnSpPr>
              <a:cxnSpLocks/>
            </p:cNvCxnSpPr>
            <p:nvPr/>
          </p:nvCxnSpPr>
          <p:spPr>
            <a:xfrm>
              <a:off x="4148771" y="2453109"/>
              <a:ext cx="0" cy="52667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189A52A2-B2AC-5F42-8F3C-C1EF142734DF}"/>
                </a:ext>
              </a:extLst>
            </p:cNvPr>
            <p:cNvCxnSpPr>
              <a:cxnSpLocks/>
            </p:cNvCxnSpPr>
            <p:nvPr/>
          </p:nvCxnSpPr>
          <p:spPr>
            <a:xfrm>
              <a:off x="5019050" y="2438063"/>
              <a:ext cx="0" cy="52667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24E40A3E-D810-2C40-B73D-993D81B1E01C}"/>
                </a:ext>
              </a:extLst>
            </p:cNvPr>
            <p:cNvCxnSpPr>
              <a:cxnSpLocks/>
            </p:cNvCxnSpPr>
            <p:nvPr/>
          </p:nvCxnSpPr>
          <p:spPr>
            <a:xfrm>
              <a:off x="7118318" y="2459496"/>
              <a:ext cx="0" cy="52667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94FC0AE3-EC5C-BE47-BE5C-9F2ED4C52623}"/>
                </a:ext>
              </a:extLst>
            </p:cNvPr>
            <p:cNvSpPr/>
            <p:nvPr/>
          </p:nvSpPr>
          <p:spPr>
            <a:xfrm>
              <a:off x="7106763" y="2510244"/>
              <a:ext cx="3406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b="1" dirty="0"/>
                <a:t>A</a:t>
              </a:r>
              <a:endParaRPr lang="en-US" dirty="0"/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65A23647-4D6E-D048-A4E2-836027557887}"/>
                </a:ext>
              </a:extLst>
            </p:cNvPr>
            <p:cNvCxnSpPr>
              <a:cxnSpLocks/>
            </p:cNvCxnSpPr>
            <p:nvPr/>
          </p:nvCxnSpPr>
          <p:spPr>
            <a:xfrm>
              <a:off x="7972191" y="2432602"/>
              <a:ext cx="0" cy="52667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C082A94-1177-DB4E-9C36-2D8AD22C7E86}"/>
                </a:ext>
              </a:extLst>
            </p:cNvPr>
            <p:cNvSpPr/>
            <p:nvPr/>
          </p:nvSpPr>
          <p:spPr>
            <a:xfrm>
              <a:off x="7960636" y="2510244"/>
              <a:ext cx="3406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</a:rPr>
                <a:t>R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2577FAAA-B4B9-8945-AF53-89B7D7753A60}"/>
                </a:ext>
              </a:extLst>
            </p:cNvPr>
            <p:cNvCxnSpPr>
              <a:cxnSpLocks/>
            </p:cNvCxnSpPr>
            <p:nvPr/>
          </p:nvCxnSpPr>
          <p:spPr>
            <a:xfrm>
              <a:off x="8974346" y="2443680"/>
              <a:ext cx="0" cy="52667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880A3EE-36CE-ED4A-832E-01EAB3291686}"/>
                </a:ext>
              </a:extLst>
            </p:cNvPr>
            <p:cNvSpPr/>
            <p:nvPr/>
          </p:nvSpPr>
          <p:spPr>
            <a:xfrm>
              <a:off x="8962791" y="2467534"/>
              <a:ext cx="3406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b="1" dirty="0"/>
                <a:t>A</a:t>
              </a:r>
              <a:endParaRPr lang="en-US" dirty="0"/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D86EA640-C0D4-B74B-9A83-D26E48858DD0}"/>
                </a:ext>
              </a:extLst>
            </p:cNvPr>
            <p:cNvCxnSpPr>
              <a:cxnSpLocks/>
            </p:cNvCxnSpPr>
            <p:nvPr/>
          </p:nvCxnSpPr>
          <p:spPr>
            <a:xfrm>
              <a:off x="9738260" y="2456792"/>
              <a:ext cx="0" cy="52667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5E50E076-2C3D-8C4E-8206-6A64FF04C5F2}"/>
                </a:ext>
              </a:extLst>
            </p:cNvPr>
            <p:cNvSpPr/>
            <p:nvPr/>
          </p:nvSpPr>
          <p:spPr>
            <a:xfrm>
              <a:off x="9726705" y="2480646"/>
              <a:ext cx="3406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b="1" dirty="0"/>
                <a:t>A</a:t>
              </a:r>
              <a:endParaRPr lang="en-US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8F5C31C2-817A-7948-B1D9-403385B39F15}"/>
                </a:ext>
              </a:extLst>
            </p:cNvPr>
            <p:cNvSpPr/>
            <p:nvPr/>
          </p:nvSpPr>
          <p:spPr>
            <a:xfrm>
              <a:off x="407896" y="3043514"/>
              <a:ext cx="510988" cy="416859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m</a:t>
              </a:r>
              <a:r>
                <a:rPr lang="en-US" altLang="zh-CN" baseline="-25000" dirty="0"/>
                <a:t>0</a:t>
              </a:r>
              <a:endParaRPr lang="en-U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C4B5CB3-8C4B-5341-8FE1-28B783990F32}"/>
                </a:ext>
              </a:extLst>
            </p:cNvPr>
            <p:cNvSpPr/>
            <p:nvPr/>
          </p:nvSpPr>
          <p:spPr>
            <a:xfrm>
              <a:off x="1259543" y="3043514"/>
              <a:ext cx="510988" cy="416859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m</a:t>
              </a:r>
              <a:r>
                <a:rPr lang="en-US" altLang="zh-CN" b="1" baseline="-25000" dirty="0"/>
                <a:t>1</a:t>
              </a:r>
              <a:endParaRPr lang="en-US" dirty="0"/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A387917C-EC85-814D-B636-D5E662AE8AE2}"/>
                </a:ext>
              </a:extLst>
            </p:cNvPr>
            <p:cNvCxnSpPr>
              <a:stCxn id="70" idx="3"/>
              <a:endCxn id="71" idx="1"/>
            </p:cNvCxnSpPr>
            <p:nvPr/>
          </p:nvCxnSpPr>
          <p:spPr>
            <a:xfrm>
              <a:off x="918884" y="3251944"/>
              <a:ext cx="340659" cy="0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AC4D020F-0F2B-B34B-873A-86D98FE67F0B}"/>
                </a:ext>
              </a:extLst>
            </p:cNvPr>
            <p:cNvSpPr/>
            <p:nvPr/>
          </p:nvSpPr>
          <p:spPr>
            <a:xfrm>
              <a:off x="2111190" y="3043514"/>
              <a:ext cx="510988" cy="416859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m</a:t>
              </a:r>
              <a:r>
                <a:rPr lang="en-US" altLang="zh-CN" b="1" baseline="-25000" dirty="0"/>
                <a:t>1</a:t>
              </a:r>
              <a:endParaRPr lang="en-US" dirty="0"/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4DB11AD2-C188-2D49-B057-D68A54558507}"/>
                </a:ext>
              </a:extLst>
            </p:cNvPr>
            <p:cNvCxnSpPr>
              <a:stCxn id="73" idx="3"/>
            </p:cNvCxnSpPr>
            <p:nvPr/>
          </p:nvCxnSpPr>
          <p:spPr>
            <a:xfrm>
              <a:off x="2622178" y="3251944"/>
              <a:ext cx="340659" cy="0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44AA8A76-F72B-C541-9BB9-FC2145CCE97F}"/>
                </a:ext>
              </a:extLst>
            </p:cNvPr>
            <p:cNvCxnSpPr/>
            <p:nvPr/>
          </p:nvCxnSpPr>
          <p:spPr>
            <a:xfrm>
              <a:off x="1770531" y="3263150"/>
              <a:ext cx="340659" cy="0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65288039-75C8-3E4B-BE18-5C0B76D8B0D7}"/>
                </a:ext>
              </a:extLst>
            </p:cNvPr>
            <p:cNvSpPr/>
            <p:nvPr/>
          </p:nvSpPr>
          <p:spPr>
            <a:xfrm>
              <a:off x="2989733" y="3036789"/>
              <a:ext cx="510988" cy="416859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m</a:t>
              </a:r>
              <a:r>
                <a:rPr lang="en-US" altLang="zh-CN" b="1" baseline="-25000" dirty="0"/>
                <a:t>3</a:t>
              </a:r>
              <a:endParaRPr lang="en-US" dirty="0"/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A40B60E9-6B57-2B49-AB30-1706E644F59B}"/>
                </a:ext>
              </a:extLst>
            </p:cNvPr>
            <p:cNvCxnSpPr/>
            <p:nvPr/>
          </p:nvCxnSpPr>
          <p:spPr>
            <a:xfrm>
              <a:off x="3500721" y="3251944"/>
              <a:ext cx="340659" cy="0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4AECBC37-F122-564B-ADD4-C151CD254922}"/>
                </a:ext>
              </a:extLst>
            </p:cNvPr>
            <p:cNvSpPr/>
            <p:nvPr/>
          </p:nvSpPr>
          <p:spPr>
            <a:xfrm>
              <a:off x="3868276" y="3036789"/>
              <a:ext cx="510988" cy="416859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m</a:t>
              </a:r>
              <a:r>
                <a:rPr lang="en-US" altLang="zh-CN" b="1" baseline="-25000" dirty="0"/>
                <a:t>4</a:t>
              </a:r>
              <a:endParaRPr lang="en-US" dirty="0"/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0D5EDDEA-B302-2646-8E08-688CF40B02C0}"/>
                </a:ext>
              </a:extLst>
            </p:cNvPr>
            <p:cNvCxnSpPr/>
            <p:nvPr/>
          </p:nvCxnSpPr>
          <p:spPr>
            <a:xfrm>
              <a:off x="4388230" y="3251944"/>
              <a:ext cx="340659" cy="0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E8C77422-02A5-D848-963B-66882170052E}"/>
                </a:ext>
              </a:extLst>
            </p:cNvPr>
            <p:cNvSpPr/>
            <p:nvPr/>
          </p:nvSpPr>
          <p:spPr>
            <a:xfrm>
              <a:off x="4755785" y="3036789"/>
              <a:ext cx="510988" cy="416859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m</a:t>
              </a:r>
              <a:r>
                <a:rPr lang="en-US" altLang="zh-CN" b="1" baseline="-25000" dirty="0"/>
                <a:t>4</a:t>
              </a:r>
              <a:endParaRPr lang="en-US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A945360-2467-A746-98DB-5F2EEF942EB3}"/>
                </a:ext>
              </a:extLst>
            </p:cNvPr>
            <p:cNvSpPr/>
            <p:nvPr/>
          </p:nvSpPr>
          <p:spPr>
            <a:xfrm>
              <a:off x="6849036" y="3036789"/>
              <a:ext cx="602870" cy="416859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m</a:t>
              </a:r>
              <a:r>
                <a:rPr lang="en-US" altLang="zh-CN" baseline="-25000" dirty="0"/>
                <a:t>N-3</a:t>
              </a:r>
              <a:endParaRPr lang="en-US" dirty="0"/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3FDBE03F-0C15-BF47-893A-3772228FED2D}"/>
                </a:ext>
              </a:extLst>
            </p:cNvPr>
            <p:cNvCxnSpPr/>
            <p:nvPr/>
          </p:nvCxnSpPr>
          <p:spPr>
            <a:xfrm>
              <a:off x="7335354" y="3241627"/>
              <a:ext cx="340659" cy="0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5FDB0EC-3FC0-794A-92DA-D3B3F3EA092E}"/>
                </a:ext>
              </a:extLst>
            </p:cNvPr>
            <p:cNvSpPr/>
            <p:nvPr/>
          </p:nvSpPr>
          <p:spPr>
            <a:xfrm>
              <a:off x="7702909" y="3026472"/>
              <a:ext cx="602870" cy="416859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m</a:t>
              </a:r>
              <a:r>
                <a:rPr lang="en-US" altLang="zh-CN" b="1" baseline="-25000" dirty="0"/>
                <a:t>N-3</a:t>
              </a:r>
              <a:endParaRPr lang="en-US" dirty="0"/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99C4546E-0282-3949-BACF-A42C7360926D}"/>
                </a:ext>
              </a:extLst>
            </p:cNvPr>
            <p:cNvCxnSpPr/>
            <p:nvPr/>
          </p:nvCxnSpPr>
          <p:spPr>
            <a:xfrm>
              <a:off x="8254213" y="3228180"/>
              <a:ext cx="340659" cy="0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918C5517-C588-BE44-9584-5905A16BF09B}"/>
                </a:ext>
              </a:extLst>
            </p:cNvPr>
            <p:cNvSpPr/>
            <p:nvPr/>
          </p:nvSpPr>
          <p:spPr>
            <a:xfrm>
              <a:off x="8621768" y="3013025"/>
              <a:ext cx="688080" cy="416859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m</a:t>
              </a:r>
              <a:r>
                <a:rPr lang="en-US" altLang="zh-CN" b="1" baseline="-25000" dirty="0"/>
                <a:t>N-1</a:t>
              </a:r>
              <a:endParaRPr lang="en-US" dirty="0"/>
            </a:p>
          </p:txBody>
        </p: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923EF225-5290-014E-A4A7-225BA2961285}"/>
                </a:ext>
              </a:extLst>
            </p:cNvPr>
            <p:cNvCxnSpPr/>
            <p:nvPr/>
          </p:nvCxnSpPr>
          <p:spPr>
            <a:xfrm>
              <a:off x="9206672" y="3228180"/>
              <a:ext cx="340659" cy="0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6C6E7BB0-6A42-AF45-BCB5-CADE63309C5F}"/>
                </a:ext>
              </a:extLst>
            </p:cNvPr>
            <p:cNvSpPr/>
            <p:nvPr/>
          </p:nvSpPr>
          <p:spPr>
            <a:xfrm>
              <a:off x="9533886" y="3013025"/>
              <a:ext cx="510988" cy="416859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err="1"/>
                <a:t>m</a:t>
              </a:r>
              <a:r>
                <a:rPr lang="en-US" altLang="zh-CN" b="1" baseline="-25000" dirty="0" err="1"/>
                <a:t>N</a:t>
              </a:r>
              <a:endParaRPr lang="en-US" dirty="0"/>
            </a:p>
          </p:txBody>
        </p: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1D9CD4EA-3A54-A644-9EC4-06F562FF98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15121" y="2466132"/>
              <a:ext cx="367555" cy="52654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B9077700-BB08-2C47-A731-7C50F279F8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09436" y="2510244"/>
              <a:ext cx="281145" cy="48779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BC74A134-2836-D148-B38A-60E7EF4F86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91179" y="2493916"/>
              <a:ext cx="281145" cy="48779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EBE0D71C-CF97-7A45-86D5-4A4FC9D9B0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87222" y="2493916"/>
              <a:ext cx="281145" cy="48779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B830590-6050-A244-BDC0-01D8986292BF}"/>
              </a:ext>
            </a:extLst>
          </p:cNvPr>
          <p:cNvSpPr/>
          <p:nvPr/>
        </p:nvSpPr>
        <p:spPr>
          <a:xfrm>
            <a:off x="5008574" y="3293601"/>
            <a:ext cx="340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/>
              <a:t>A</a:t>
            </a:r>
            <a:endParaRPr lang="en-US" dirty="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1894E39-E4B6-9140-9DDD-62567287EE04}"/>
              </a:ext>
            </a:extLst>
          </p:cNvPr>
          <p:cNvSpPr/>
          <p:nvPr/>
        </p:nvSpPr>
        <p:spPr>
          <a:xfrm>
            <a:off x="5846866" y="3292744"/>
            <a:ext cx="340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R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4D821BB7-9113-5C4F-80E3-B0FAD90E730C}"/>
              </a:ext>
            </a:extLst>
          </p:cNvPr>
          <p:cNvCxnSpPr>
            <a:cxnSpLocks/>
          </p:cNvCxnSpPr>
          <p:nvPr/>
        </p:nvCxnSpPr>
        <p:spPr>
          <a:xfrm flipV="1">
            <a:off x="6755261" y="884734"/>
            <a:ext cx="367555" cy="52654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B33320F9-E5A3-7C46-895F-D9DCD1C405C2}"/>
              </a:ext>
            </a:extLst>
          </p:cNvPr>
          <p:cNvCxnSpPr>
            <a:cxnSpLocks/>
          </p:cNvCxnSpPr>
          <p:nvPr/>
        </p:nvCxnSpPr>
        <p:spPr>
          <a:xfrm>
            <a:off x="9475654" y="884734"/>
            <a:ext cx="0" cy="5266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781D7C4B-C864-D049-975C-9FC16BDD10CB}"/>
                  </a:ext>
                </a:extLst>
              </p:cNvPr>
              <p:cNvSpPr/>
              <p:nvPr/>
            </p:nvSpPr>
            <p:spPr>
              <a:xfrm>
                <a:off x="9433003" y="929832"/>
                <a:ext cx="16047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CN" b="1" dirty="0"/>
                            <m:t>m</m:t>
                          </m:r>
                          <m:r>
                            <m:rPr>
                              <m:nor/>
                            </m:rPr>
                            <a:rPr lang="en-US" altLang="zh-CN" baseline="-25000" dirty="0"/>
                            <m:t>new</m:t>
                          </m:r>
                          <m:r>
                            <m:rPr>
                              <m:nor/>
                            </m:rPr>
                            <a:rPr lang="zh-CN" altLang="en-US" baseline="-25000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dirty="0"/>
                            <m:t>|</m:t>
                          </m:r>
                          <m:r>
                            <m:rPr>
                              <m:nor/>
                            </m:rPr>
                            <a:rPr lang="en-US" altLang="zh-CN" b="1" dirty="0"/>
                            <m:t>m</m:t>
                          </m:r>
                          <m:r>
                            <m:rPr>
                              <m:nor/>
                            </m:rPr>
                            <a:rPr lang="en-US" altLang="zh-CN" baseline="-25000" dirty="0"/>
                            <m:t>old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781D7C4B-C864-D049-975C-9FC16BDD10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3003" y="929832"/>
                <a:ext cx="1604734" cy="369332"/>
              </a:xfrm>
              <a:prstGeom prst="rect">
                <a:avLst/>
              </a:prstGeom>
              <a:blipFill>
                <a:blip r:embed="rId2"/>
                <a:stretch>
                  <a:fillRect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Rectangle 108">
            <a:extLst>
              <a:ext uri="{FF2B5EF4-FFF2-40B4-BE49-F238E27FC236}">
                <a16:creationId xmlns:a16="http://schemas.microsoft.com/office/drawing/2014/main" id="{ED96F837-3CCF-A448-982F-CA360C03F7B3}"/>
              </a:ext>
            </a:extLst>
          </p:cNvPr>
          <p:cNvSpPr/>
          <p:nvPr/>
        </p:nvSpPr>
        <p:spPr>
          <a:xfrm>
            <a:off x="5769806" y="920105"/>
            <a:ext cx="1151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/>
              <a:t>q</a:t>
            </a:r>
            <a:r>
              <a:rPr lang="en-US" altLang="zh-CN" dirty="0"/>
              <a:t>(</a:t>
            </a:r>
            <a:r>
              <a:rPr lang="zh-CN" altLang="en-US" dirty="0"/>
              <a:t> 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r>
              <a:rPr lang="en-US" altLang="zh-CN" dirty="0"/>
              <a:t>|</a:t>
            </a:r>
            <a:r>
              <a:rPr lang="en-US" altLang="zh-CN" b="1" dirty="0"/>
              <a:t> m</a:t>
            </a:r>
            <a:r>
              <a:rPr lang="en-US" altLang="zh-CN" baseline="-25000" dirty="0"/>
              <a:t>old</a:t>
            </a:r>
            <a:r>
              <a:rPr lang="en-US" altLang="zh-CN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779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4B0D7A-2447-6E4F-A65B-2EDE90874A54}"/>
              </a:ext>
            </a:extLst>
          </p:cNvPr>
          <p:cNvSpPr txBox="1"/>
          <p:nvPr/>
        </p:nvSpPr>
        <p:spPr>
          <a:xfrm>
            <a:off x="793377" y="363070"/>
            <a:ext cx="1801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/>
              <a:t>Outline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3D960E-5807-7D48-A29F-0730982DF0E7}"/>
              </a:ext>
            </a:extLst>
          </p:cNvPr>
          <p:cNvSpPr txBox="1"/>
          <p:nvPr/>
        </p:nvSpPr>
        <p:spPr>
          <a:xfrm>
            <a:off x="1250578" y="1377694"/>
            <a:ext cx="7295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  <a:r>
              <a:rPr lang="zh-CN" altLang="en-US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</a:rPr>
              <a:t>to</a:t>
            </a:r>
            <a:r>
              <a:rPr lang="zh-CN" altLang="en-US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</a:rPr>
              <a:t>the</a:t>
            </a:r>
            <a:r>
              <a:rPr lang="zh-CN" altLang="en-US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</a:rPr>
              <a:t>Bayesian</a:t>
            </a:r>
            <a:r>
              <a:rPr lang="zh-CN" altLang="en-US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</a:rPr>
              <a:t>inversion and</a:t>
            </a:r>
            <a:r>
              <a:rPr lang="zh-CN" altLang="en-US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</a:rPr>
              <a:t>Monte</a:t>
            </a:r>
            <a:r>
              <a:rPr lang="zh-CN" altLang="en-US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</a:rPr>
              <a:t>Carlo</a:t>
            </a:r>
            <a:r>
              <a:rPr lang="zh-CN" altLang="en-US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</a:rPr>
              <a:t>method</a:t>
            </a:r>
          </a:p>
          <a:p>
            <a:pPr marL="342900" indent="-342900">
              <a:buAutoNum type="arabicPeriod"/>
            </a:pPr>
            <a:endParaRPr lang="en-US" altLang="zh-CN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56EC83-1130-7C4C-B597-184E15B2A3B8}"/>
              </a:ext>
            </a:extLst>
          </p:cNvPr>
          <p:cNvSpPr/>
          <p:nvPr/>
        </p:nvSpPr>
        <p:spPr>
          <a:xfrm>
            <a:off x="5748099" y="2347144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</a:rPr>
              <a:t>(not</a:t>
            </a:r>
            <a:r>
              <a:rPr lang="zh-CN" altLang="en-US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</a:rPr>
              <a:t>strict)</a:t>
            </a:r>
            <a:r>
              <a:rPr lang="zh-CN" altLang="en-US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</a:rPr>
              <a:t>Bayesian</a:t>
            </a:r>
            <a:r>
              <a:rPr lang="zh-CN" altLang="en-US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</a:rPr>
              <a:t>Monte</a:t>
            </a:r>
            <a:r>
              <a:rPr lang="zh-CN" altLang="en-US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</a:rPr>
              <a:t>Carlo</a:t>
            </a:r>
            <a:r>
              <a:rPr lang="zh-CN" altLang="en-US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</a:rPr>
              <a:t>inversion</a:t>
            </a:r>
          </a:p>
          <a:p>
            <a:pPr marL="457200" indent="-457200">
              <a:buFont typeface="+mj-lt"/>
              <a:buAutoNum type="arabicPeriod" startAt="3"/>
            </a:pPr>
            <a:endParaRPr lang="en-US" altLang="zh-CN" sz="2000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</a:rPr>
              <a:t>3.1</a:t>
            </a:r>
            <a:r>
              <a:rPr lang="zh-CN" altLang="en-US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</a:rPr>
              <a:t>Model</a:t>
            </a:r>
            <a:r>
              <a:rPr lang="zh-CN" altLang="en-US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</a:rPr>
              <a:t>parameterization</a:t>
            </a:r>
          </a:p>
          <a:p>
            <a:pPr lvl="1"/>
            <a:endParaRPr lang="en-US" altLang="zh-CN" sz="2000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</a:rPr>
              <a:t>3.2</a:t>
            </a:r>
            <a:r>
              <a:rPr lang="zh-CN" altLang="en-US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</a:rPr>
              <a:t>Likelihood</a:t>
            </a:r>
            <a:r>
              <a:rPr lang="zh-CN" altLang="en-US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</a:rPr>
              <a:t>function</a:t>
            </a:r>
          </a:p>
          <a:p>
            <a:endParaRPr lang="en-US" altLang="zh-CN" sz="2000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</a:rPr>
              <a:t>3.3</a:t>
            </a:r>
            <a:r>
              <a:rPr lang="zh-CN" altLang="en-US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</a:rPr>
              <a:t>Prior</a:t>
            </a:r>
            <a:r>
              <a:rPr lang="zh-CN" altLang="en-US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</a:rPr>
              <a:t>distributions</a:t>
            </a:r>
          </a:p>
          <a:p>
            <a:pPr lvl="1"/>
            <a:endParaRPr lang="en-US" altLang="zh-CN" sz="2000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</a:rPr>
              <a:t>3.4</a:t>
            </a:r>
            <a:r>
              <a:rPr lang="zh-CN" altLang="en-US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</a:rPr>
              <a:t>Proposal</a:t>
            </a:r>
            <a:r>
              <a:rPr lang="zh-CN" altLang="en-US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</a:rPr>
              <a:t>distributions</a:t>
            </a:r>
          </a:p>
          <a:p>
            <a:pPr marL="342900" indent="-342900">
              <a:buAutoNum type="arabicPeriod"/>
            </a:pPr>
            <a:endParaRPr lang="en-US" altLang="zh-CN" sz="2000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</a:rPr>
              <a:t>3.5</a:t>
            </a:r>
            <a:r>
              <a:rPr lang="zh-CN" altLang="en-US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</a:rPr>
              <a:t>Joint</a:t>
            </a:r>
            <a:r>
              <a:rPr lang="zh-CN" altLang="en-US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</a:rPr>
              <a:t>inversion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B463A3-7CAC-744B-94E3-3486BEA23F52}"/>
              </a:ext>
            </a:extLst>
          </p:cNvPr>
          <p:cNvSpPr/>
          <p:nvPr/>
        </p:nvSpPr>
        <p:spPr>
          <a:xfrm>
            <a:off x="1250578" y="2347145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altLang="zh-CN" sz="2000" dirty="0" err="1"/>
              <a:t>Transdimensional</a:t>
            </a:r>
            <a:r>
              <a:rPr lang="zh-CN" altLang="en-US" sz="2000" dirty="0"/>
              <a:t> </a:t>
            </a:r>
            <a:r>
              <a:rPr lang="en-US" altLang="zh-CN" sz="2000" dirty="0"/>
              <a:t>inversion</a:t>
            </a:r>
          </a:p>
          <a:p>
            <a:pPr marL="342900" indent="-342900">
              <a:buAutoNum type="arabicPeriod" startAt="2"/>
            </a:pPr>
            <a:endParaRPr lang="en-US" altLang="zh-CN" sz="2000" dirty="0"/>
          </a:p>
          <a:p>
            <a:pPr lvl="1"/>
            <a:r>
              <a:rPr lang="en-US" altLang="zh-CN" sz="2000" dirty="0"/>
              <a:t>2.1</a:t>
            </a:r>
            <a:r>
              <a:rPr lang="zh-CN" altLang="en-US" sz="2000" dirty="0"/>
              <a:t> </a:t>
            </a:r>
            <a:r>
              <a:rPr lang="en-US" altLang="zh-CN" sz="2000" dirty="0"/>
              <a:t>Model</a:t>
            </a:r>
            <a:r>
              <a:rPr lang="zh-CN" altLang="en-US" sz="2000" dirty="0"/>
              <a:t> </a:t>
            </a:r>
            <a:r>
              <a:rPr lang="en-US" altLang="zh-CN" sz="2000" dirty="0"/>
              <a:t>parameterization</a:t>
            </a:r>
          </a:p>
          <a:p>
            <a:pPr lvl="1"/>
            <a:endParaRPr lang="en-US" altLang="zh-CN" sz="2000" dirty="0"/>
          </a:p>
          <a:p>
            <a:pPr lvl="1"/>
            <a:r>
              <a:rPr lang="en-US" altLang="zh-CN" sz="2000" dirty="0"/>
              <a:t>2.2</a:t>
            </a:r>
            <a:r>
              <a:rPr lang="zh-CN" altLang="en-US" sz="2000" dirty="0"/>
              <a:t> </a:t>
            </a:r>
            <a:r>
              <a:rPr lang="en-US" altLang="zh-CN" sz="2000" dirty="0"/>
              <a:t>Likelihood</a:t>
            </a:r>
            <a:r>
              <a:rPr lang="zh-CN" altLang="en-US" sz="2000" dirty="0"/>
              <a:t> </a:t>
            </a:r>
            <a:r>
              <a:rPr lang="en-US" altLang="zh-CN" sz="2000" dirty="0"/>
              <a:t>function</a:t>
            </a:r>
          </a:p>
          <a:p>
            <a:endParaRPr lang="en-US" altLang="zh-CN" sz="2000" dirty="0"/>
          </a:p>
          <a:p>
            <a:pPr lvl="1"/>
            <a:r>
              <a:rPr lang="en-US" altLang="zh-CN" sz="2000" dirty="0"/>
              <a:t>2.3</a:t>
            </a:r>
            <a:r>
              <a:rPr lang="zh-CN" altLang="en-US" sz="2000" dirty="0"/>
              <a:t> </a:t>
            </a:r>
            <a:r>
              <a:rPr lang="en-US" altLang="zh-CN" sz="2000" dirty="0"/>
              <a:t>Prior</a:t>
            </a:r>
            <a:r>
              <a:rPr lang="zh-CN" altLang="en-US" sz="2000" dirty="0"/>
              <a:t> </a:t>
            </a:r>
            <a:r>
              <a:rPr lang="en-US" altLang="zh-CN" sz="2000" dirty="0"/>
              <a:t>distributions</a:t>
            </a:r>
          </a:p>
          <a:p>
            <a:pPr lvl="1"/>
            <a:endParaRPr lang="en-US" altLang="zh-CN" sz="2000" dirty="0"/>
          </a:p>
          <a:p>
            <a:pPr lvl="1"/>
            <a:r>
              <a:rPr lang="en-US" altLang="zh-CN" sz="2000" dirty="0"/>
              <a:t>2.4</a:t>
            </a:r>
            <a:r>
              <a:rPr lang="zh-CN" altLang="en-US" sz="2000" dirty="0"/>
              <a:t> </a:t>
            </a:r>
            <a:r>
              <a:rPr lang="en-US" altLang="zh-CN" sz="2000" dirty="0"/>
              <a:t>Proposal</a:t>
            </a:r>
            <a:r>
              <a:rPr lang="zh-CN" altLang="en-US" sz="2000" dirty="0"/>
              <a:t> </a:t>
            </a:r>
            <a:r>
              <a:rPr lang="en-US" altLang="zh-CN" sz="2000" dirty="0"/>
              <a:t>distributions</a:t>
            </a:r>
          </a:p>
          <a:p>
            <a:pPr marL="342900" indent="-342900">
              <a:buAutoNum type="arabicPeriod"/>
            </a:pPr>
            <a:endParaRPr lang="en-US" altLang="zh-CN" sz="2000" dirty="0"/>
          </a:p>
          <a:p>
            <a:pPr lvl="1"/>
            <a:r>
              <a:rPr lang="en-US" altLang="zh-CN" sz="2000" dirty="0"/>
              <a:t>2.5</a:t>
            </a:r>
            <a:r>
              <a:rPr lang="zh-CN" altLang="en-US" sz="2000" dirty="0"/>
              <a:t> </a:t>
            </a:r>
            <a:r>
              <a:rPr lang="en-US" altLang="zh-CN" sz="2000" dirty="0"/>
              <a:t>Joint</a:t>
            </a:r>
            <a:r>
              <a:rPr lang="zh-CN" altLang="en-US" sz="2000" dirty="0"/>
              <a:t> </a:t>
            </a:r>
            <a:r>
              <a:rPr lang="en-US" altLang="zh-CN" sz="2000" dirty="0"/>
              <a:t>inversion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2EED43-CD38-9C43-B9C6-01549E6AC084}"/>
              </a:ext>
            </a:extLst>
          </p:cNvPr>
          <p:cNvSpPr/>
          <p:nvPr/>
        </p:nvSpPr>
        <p:spPr>
          <a:xfrm>
            <a:off x="2148825" y="6239924"/>
            <a:ext cx="2212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Bodin</a:t>
            </a:r>
            <a:r>
              <a:rPr lang="zh-CN" altLang="en-US" dirty="0"/>
              <a:t> </a:t>
            </a:r>
            <a:r>
              <a:rPr lang="en-US" altLang="zh-CN" dirty="0"/>
              <a:t>et</a:t>
            </a:r>
            <a:r>
              <a:rPr lang="zh-CN" altLang="en-US" dirty="0"/>
              <a:t> </a:t>
            </a:r>
            <a:r>
              <a:rPr lang="en-US" altLang="zh-CN" dirty="0"/>
              <a:t>al.,</a:t>
            </a:r>
            <a:r>
              <a:rPr lang="zh-CN" altLang="en-US" dirty="0"/>
              <a:t> </a:t>
            </a:r>
            <a:r>
              <a:rPr lang="en-US" altLang="zh-CN" dirty="0"/>
              <a:t>2012,</a:t>
            </a:r>
            <a:r>
              <a:rPr lang="zh-CN" altLang="en-US" dirty="0"/>
              <a:t> </a:t>
            </a:r>
            <a:r>
              <a:rPr lang="en-US" altLang="zh-CN" dirty="0"/>
              <a:t>GJI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FCB981-E652-FF45-8737-A6DA1840F48C}"/>
              </a:ext>
            </a:extLst>
          </p:cNvPr>
          <p:cNvSpPr/>
          <p:nvPr/>
        </p:nvSpPr>
        <p:spPr>
          <a:xfrm>
            <a:off x="6943563" y="6239924"/>
            <a:ext cx="2134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Shen</a:t>
            </a:r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et</a:t>
            </a:r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al.,</a:t>
            </a:r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2013,</a:t>
            </a:r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GJI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851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AFB6C1-AC2B-AE41-A4BF-7B4FE3C3CC61}"/>
              </a:ext>
            </a:extLst>
          </p:cNvPr>
          <p:cNvSpPr txBox="1"/>
          <p:nvPr/>
        </p:nvSpPr>
        <p:spPr>
          <a:xfrm>
            <a:off x="581890" y="1659284"/>
            <a:ext cx="113884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Bodin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T.,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Sambridge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Tkalčić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H.,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Arroucau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P., Gallagher, K., &amp; Rawlinson, N. (2012).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Transdimensional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inversion of receiver functions and surface wave dispersion. JGR: Solid Earth, 117(B2)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Shen, W.,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Ritzwoller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H., Schulte-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Pelkum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V., &amp; Lin, F. C. (2013). Joint inversion of surface wave dispersion and receiver functions: a Bayesian Monte-Carlo approach.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GJl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192(2), 807-836.</a:t>
            </a:r>
          </a:p>
        </p:txBody>
      </p:sp>
    </p:spTree>
    <p:extLst>
      <p:ext uri="{BB962C8B-B14F-4D97-AF65-F5344CB8AC3E}">
        <p14:creationId xmlns:p14="http://schemas.microsoft.com/office/powerpoint/2010/main" val="4194038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F8BD64F-40A2-9E45-BAEA-FA88C48473DB}"/>
              </a:ext>
            </a:extLst>
          </p:cNvPr>
          <p:cNvSpPr/>
          <p:nvPr/>
        </p:nvSpPr>
        <p:spPr>
          <a:xfrm>
            <a:off x="2048512" y="4258899"/>
            <a:ext cx="8504562" cy="4829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A7D271-2DFB-9444-BB7E-D330731C7618}"/>
              </a:ext>
            </a:extLst>
          </p:cNvPr>
          <p:cNvSpPr/>
          <p:nvPr/>
        </p:nvSpPr>
        <p:spPr>
          <a:xfrm>
            <a:off x="524583" y="257617"/>
            <a:ext cx="98865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/>
              <a:t>MCMC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2067D22-EC25-FB4C-AD36-8CA84D503478}"/>
                  </a:ext>
                </a:extLst>
              </p:cNvPr>
              <p:cNvSpPr/>
              <p:nvPr/>
            </p:nvSpPr>
            <p:spPr>
              <a:xfrm>
                <a:off x="4561901" y="6300093"/>
                <a:ext cx="4522520" cy="387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𝐠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𝐦</m:t>
                              </m:r>
                            </m:e>
                          </m:d>
                          <m: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</m:t>
                          </m:r>
                          <m:r>
                            <m:rPr>
                              <m:sty m:val="p"/>
                            </m:rPr>
                            <a:rPr lang="en-US" altLang="zh-CN" b="0" i="0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obs</m:t>
                          </m:r>
                        </m:e>
                      </m:d>
                      <m:r>
                        <a:rPr lang="en-US" altLang="zh-CN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𝐂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</m:sub>
                        <m:sup>
                          <m: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zh-CN" alt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𝐠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𝐦</m:t>
                              </m:r>
                            </m:e>
                          </m:d>
                          <m: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</m:t>
                          </m:r>
                          <m:r>
                            <m:rPr>
                              <m:sty m:val="p"/>
                            </m:rPr>
                            <a:rPr lang="en-US" altLang="zh-CN" b="0" i="0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obs</m:t>
                          </m:r>
                        </m:e>
                      </m:d>
                      <m:r>
                        <a:rPr lang="zh-CN" alt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2067D22-EC25-FB4C-AD36-8CA84D5034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01" y="6300093"/>
                <a:ext cx="4522520" cy="387094"/>
              </a:xfrm>
              <a:prstGeom prst="rect">
                <a:avLst/>
              </a:prstGeom>
              <a:blipFill>
                <a:blip r:embed="rId2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E8AEADB-97D9-6049-ADAE-497B9A9A0F74}"/>
                  </a:ext>
                </a:extLst>
              </p:cNvPr>
              <p:cNvSpPr/>
              <p:nvPr/>
            </p:nvSpPr>
            <p:spPr>
              <a:xfrm>
                <a:off x="4394863" y="5255706"/>
                <a:ext cx="4141475" cy="957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  <m:r>
                                <a:rPr lang="en-US" altLang="zh-CN" b="0" i="1" baseline="30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𝐂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d</m:t>
                                  </m:r>
                                </m:sub>
                                <m:sup/>
                              </m:sSub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</m:e>
                          </m:rad>
                        </m:den>
                      </m:f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E8AEADB-97D9-6049-ADAE-497B9A9A0F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863" y="5255706"/>
                <a:ext cx="4141475" cy="9573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6A2642F-1E7F-724F-B692-4E51F7216AF1}"/>
                  </a:ext>
                </a:extLst>
              </p:cNvPr>
              <p:cNvSpPr txBox="1"/>
              <p:nvPr/>
            </p:nvSpPr>
            <p:spPr>
              <a:xfrm>
                <a:off x="1221166" y="1816800"/>
                <a:ext cx="8344582" cy="1944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 smtClean="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CN" sz="2400" b="1" dirty="0"/>
                            <m:t>m</m:t>
                          </m:r>
                          <m:r>
                            <m:rPr>
                              <m:nor/>
                            </m:rPr>
                            <a:rPr lang="en-US" altLang="zh-CN" sz="2400" baseline="-25000" dirty="0"/>
                            <m:t>new</m:t>
                          </m:r>
                          <m:r>
                            <m:rPr>
                              <m:nor/>
                            </m:rPr>
                            <a:rPr lang="zh-CN" altLang="en-US" sz="2400" b="0" i="0" baseline="-25000" dirty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400" b="0" i="0" dirty="0" smtClean="0"/>
                            <m:t>|</m:t>
                          </m:r>
                          <m:r>
                            <m:rPr>
                              <m:nor/>
                            </m:rPr>
                            <a:rPr lang="en-US" altLang="zh-CN" sz="2400" b="1" dirty="0"/>
                            <m:t>m</m:t>
                          </m:r>
                          <m:r>
                            <m:rPr>
                              <m:nor/>
                            </m:rPr>
                            <a:rPr lang="en-US" altLang="zh-CN" sz="2400" baseline="-25000" dirty="0"/>
                            <m:t>old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zh-CN" altLang="en-US" sz="24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f>
                                <m:f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  <m:d>
                                    <m:d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altLang="zh-CN" sz="2400" b="1" dirty="0"/>
                                        <m:t>m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altLang="zh-CN" sz="2400" b="0" i="0" baseline="-25000" dirty="0" smtClean="0"/>
                                        <m:t>new</m:t>
                                      </m:r>
                                    </m:e>
                                  </m:d>
                                  <m:r>
                                    <a:rPr lang="zh-CN" alt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zh-CN" alt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i="1" dirty="0"/>
                                    <m:t>q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dirty="0"/>
                                    <m:t>(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b="1" dirty="0"/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baseline="-25000" dirty="0"/>
                                    <m:t>old</m:t>
                                  </m:r>
                                  <m:r>
                                    <m:rPr>
                                      <m:nor/>
                                    </m:rPr>
                                    <a:rPr lang="zh-CN" altLang="en-US" sz="2400" b="0" i="0" baseline="-25000" dirty="0" smtClean="0"/>
                                    <m:t> 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dirty="0"/>
                                    <m:t>|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b="1" dirty="0"/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baseline="-25000" dirty="0"/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b="0" i="0" baseline="-25000" dirty="0" smtClean="0"/>
                                    <m:t>ew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dirty="0"/>
                                    <m:t>)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  <m:d>
                                    <m:d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altLang="zh-CN" sz="2400" b="1" dirty="0"/>
                                        <m:t>m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altLang="zh-CN" sz="2400" baseline="-25000" dirty="0"/>
                                        <m:t>old</m:t>
                                      </m:r>
                                    </m:e>
                                  </m:d>
                                  <m:r>
                                    <m:rPr>
                                      <m:nor/>
                                    </m:rPr>
                                    <a:rPr lang="zh-CN" alt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i="1" dirty="0"/>
                                    <m:t>q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dirty="0"/>
                                    <m:t>(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b="1" dirty="0"/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b="0" i="0" baseline="-25000" dirty="0" smtClean="0"/>
                                    <m:t>new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dirty="0"/>
                                    <m:t>|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b="1" dirty="0"/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b="0" i="0" baseline="-25000" dirty="0" smtClean="0"/>
                                    <m:t>old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dirty="0"/>
                                    <m:t>)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altLang="zh-CN" sz="2400" b="0" i="1" dirty="0">
                  <a:latin typeface="Cambria Math" panose="02040503050406030204" pitchFamily="18" charset="0"/>
                </a:endParaRPr>
              </a:p>
              <a:p>
                <a:endParaRPr lang="en-US" altLang="zh-CN" sz="2400" b="0" i="1" dirty="0">
                  <a:latin typeface="Cambria Math" panose="02040503050406030204" pitchFamily="18" charset="0"/>
                </a:endParaRPr>
              </a:p>
              <a:p>
                <a:r>
                  <a:rPr lang="zh-CN" altLang="en-US" sz="2400" b="0" dirty="0"/>
                  <a:t>                                    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zh-CN" alt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2400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</m:t>
                                </m:r>
                                <m:d>
                                  <m:d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zh-CN" sz="2400" b="1" dirty="0"/>
                                      <m:t>m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2400" b="0" i="0" baseline="-25000" dirty="0" smtClean="0"/>
                                      <m:t>new</m:t>
                                    </m:r>
                                  </m:e>
                                </m:d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  <m:d>
                                  <m:d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zh-CN" sz="2400" b="1" dirty="0"/>
                                      <m:t>m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2400" b="0" i="0" baseline="-25000" dirty="0" smtClean="0"/>
                                      <m:t>new</m:t>
                                    </m:r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zh-CN" alt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i="1" dirty="0"/>
                                  <m:t>q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dirty="0"/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 dirty="0"/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aseline="-25000" dirty="0"/>
                                  <m:t>old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dirty="0"/>
                                  <m:t>|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 dirty="0"/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aseline="-25000" dirty="0"/>
                                  <m:t>new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dirty="0"/>
                                  <m:t>)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2400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</m:t>
                                </m:r>
                                <m:d>
                                  <m:d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zh-CN" sz="2400" b="1" dirty="0"/>
                                      <m:t>m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2400" baseline="-25000" dirty="0"/>
                                      <m:t>old</m:t>
                                    </m:r>
                                  </m:e>
                                </m:d>
                                <m:r>
                                  <a:rPr lang="zh-CN" alt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  <m:d>
                                  <m:d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zh-CN" sz="2400" b="1" dirty="0"/>
                                      <m:t>m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2400" baseline="-25000" dirty="0"/>
                                      <m:t>old</m:t>
                                    </m:r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zh-CN" alt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i="1" dirty="0"/>
                                  <m:t>q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dirty="0"/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 dirty="0"/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aseline="-25000" dirty="0"/>
                                  <m:t>new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dirty="0"/>
                                  <m:t>|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 dirty="0"/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aseline="-25000" dirty="0"/>
                                  <m:t>old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dirty="0"/>
                                  <m:t>)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altLang="zh-CN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6A2642F-1E7F-724F-B692-4E51F7216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166" y="1816800"/>
                <a:ext cx="8344582" cy="1944891"/>
              </a:xfrm>
              <a:prstGeom prst="rect">
                <a:avLst/>
              </a:prstGeom>
              <a:blipFill>
                <a:blip r:embed="rId4"/>
                <a:stretch>
                  <a:fillRect b="-5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703B1BD-C83C-FA43-96A5-BB02E311604B}"/>
              </a:ext>
            </a:extLst>
          </p:cNvPr>
          <p:cNvCxnSpPr>
            <a:cxnSpLocks/>
          </p:cNvCxnSpPr>
          <p:nvPr/>
        </p:nvCxnSpPr>
        <p:spPr>
          <a:xfrm flipH="1">
            <a:off x="3148961" y="3746567"/>
            <a:ext cx="2244496" cy="4907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4AD545F-BEDE-0842-8224-3F95B209ECBD}"/>
                  </a:ext>
                </a:extLst>
              </p:cNvPr>
              <p:cNvSpPr/>
              <p:nvPr/>
            </p:nvSpPr>
            <p:spPr>
              <a:xfrm>
                <a:off x="2154140" y="4251749"/>
                <a:ext cx="116628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m:rPr>
                          <m:sty m:val="p"/>
                        </m:rPr>
                        <a:rPr lang="en-US" altLang="zh-CN" sz="2400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CN" sz="2400" b="1" dirty="0"/>
                            <m:t>m</m:t>
                          </m:r>
                        </m:e>
                      </m:d>
                      <m:r>
                        <a:rPr lang="zh-CN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4AD545F-BEDE-0842-8224-3F95B209EC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140" y="4251749"/>
                <a:ext cx="1166280" cy="461665"/>
              </a:xfrm>
              <a:prstGeom prst="rect">
                <a:avLst/>
              </a:prstGeom>
              <a:blipFill>
                <a:blip r:embed="rId5"/>
                <a:stretch>
                  <a:fillRect r="-2174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2D36C82-F079-FE4A-AD62-FB8BC43BF450}"/>
              </a:ext>
            </a:extLst>
          </p:cNvPr>
          <p:cNvCxnSpPr>
            <a:cxnSpLocks/>
          </p:cNvCxnSpPr>
          <p:nvPr/>
        </p:nvCxnSpPr>
        <p:spPr>
          <a:xfrm>
            <a:off x="6578335" y="3746567"/>
            <a:ext cx="0" cy="5051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E2E3AB0-067B-D44D-8B15-BB88E10A092D}"/>
                  </a:ext>
                </a:extLst>
              </p:cNvPr>
              <p:cNvSpPr/>
              <p:nvPr/>
            </p:nvSpPr>
            <p:spPr>
              <a:xfrm>
                <a:off x="6080217" y="4238481"/>
                <a:ext cx="9962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CN" sz="2400" b="1" dirty="0"/>
                            <m:t>m</m:t>
                          </m:r>
                        </m:e>
                      </m:d>
                      <m:r>
                        <m:rPr>
                          <m:nor/>
                        </m:rPr>
                        <a:rPr lang="zh-CN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E2E3AB0-067B-D44D-8B15-BB88E10A09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217" y="4238481"/>
                <a:ext cx="996235" cy="461665"/>
              </a:xfrm>
              <a:prstGeom prst="rect">
                <a:avLst/>
              </a:prstGeom>
              <a:blipFill>
                <a:blip r:embed="rId6"/>
                <a:stretch>
                  <a:fillRect r="-2532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83694DC-FEBE-C74C-AB46-A2185A879189}"/>
              </a:ext>
            </a:extLst>
          </p:cNvPr>
          <p:cNvCxnSpPr>
            <a:cxnSpLocks/>
          </p:cNvCxnSpPr>
          <p:nvPr/>
        </p:nvCxnSpPr>
        <p:spPr>
          <a:xfrm>
            <a:off x="7620083" y="3746567"/>
            <a:ext cx="1808730" cy="5555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E7A4BD9-F0CC-F145-B171-ACA2649ADF89}"/>
              </a:ext>
            </a:extLst>
          </p:cNvPr>
          <p:cNvCxnSpPr>
            <a:cxnSpLocks/>
          </p:cNvCxnSpPr>
          <p:nvPr/>
        </p:nvCxnSpPr>
        <p:spPr>
          <a:xfrm>
            <a:off x="6578335" y="4800488"/>
            <a:ext cx="0" cy="5051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BFE9B92-C39D-2D41-AF1A-5D259BCEEC73}"/>
                  </a:ext>
                </a:extLst>
              </p:cNvPr>
              <p:cNvSpPr/>
              <p:nvPr/>
            </p:nvSpPr>
            <p:spPr>
              <a:xfrm>
                <a:off x="9234161" y="4238481"/>
                <a:ext cx="12041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i="1" dirty="0"/>
                        <m:t>q</m:t>
                      </m:r>
                      <m:r>
                        <m:rPr>
                          <m:nor/>
                        </m:rPr>
                        <a:rPr lang="en-US" altLang="zh-CN" sz="2400" dirty="0"/>
                        <m:t>(</m:t>
                      </m:r>
                      <m:r>
                        <m:rPr>
                          <m:nor/>
                        </m:rPr>
                        <a:rPr lang="zh-CN" alt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altLang="zh-CN" sz="2400" b="0" i="0" dirty="0" smtClean="0"/>
                        <m:t>.</m:t>
                      </m:r>
                      <m:r>
                        <m:rPr>
                          <m:nor/>
                        </m:rPr>
                        <a:rPr lang="zh-CN" alt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altLang="zh-CN" sz="2400" dirty="0"/>
                        <m:t>|</m:t>
                      </m:r>
                      <m:r>
                        <m:rPr>
                          <m:nor/>
                        </m:rPr>
                        <a:rPr lang="en-US" altLang="zh-CN" sz="2400" b="1" dirty="0"/>
                        <m:t>m</m:t>
                      </m:r>
                      <m:r>
                        <m:rPr>
                          <m:nor/>
                        </m:rPr>
                        <a:rPr lang="en-US" altLang="zh-CN" sz="2400" dirty="0"/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BFE9B92-C39D-2D41-AF1A-5D259BCEEC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4161" y="4238481"/>
                <a:ext cx="1204176" cy="461665"/>
              </a:xfrm>
              <a:prstGeom prst="rect">
                <a:avLst/>
              </a:prstGeom>
              <a:blipFill>
                <a:blip r:embed="rId7"/>
                <a:stretch>
                  <a:fillRect t="-5405" b="-2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02D8FE8D-7654-8047-9A96-816286438154}"/>
              </a:ext>
            </a:extLst>
          </p:cNvPr>
          <p:cNvSpPr/>
          <p:nvPr/>
        </p:nvSpPr>
        <p:spPr>
          <a:xfrm>
            <a:off x="524583" y="1358359"/>
            <a:ext cx="6787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i="1" dirty="0"/>
              <a:t>Accept</a:t>
            </a:r>
            <a:r>
              <a:rPr lang="zh-CN" altLang="en-US" sz="2400" dirty="0"/>
              <a:t> </a:t>
            </a:r>
            <a:r>
              <a:rPr lang="en-US" altLang="zh-CN" sz="2400" dirty="0"/>
              <a:t>probability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i="1" dirty="0"/>
              <a:t>Metropolis-Hastings algorithm</a:t>
            </a:r>
            <a:r>
              <a:rPr lang="zh-CN" altLang="en-US" sz="2400" dirty="0"/>
              <a:t> 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1102159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7A3F64-1C0D-4643-A183-B35805A3256B}"/>
              </a:ext>
            </a:extLst>
          </p:cNvPr>
          <p:cNvSpPr/>
          <p:nvPr/>
        </p:nvSpPr>
        <p:spPr>
          <a:xfrm>
            <a:off x="10603709" y="6306513"/>
            <a:ext cx="1306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Bodin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2012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06DA8A-0EF1-9542-A354-DFD160E331E7}"/>
              </a:ext>
            </a:extLst>
          </p:cNvPr>
          <p:cNvSpPr/>
          <p:nvPr/>
        </p:nvSpPr>
        <p:spPr>
          <a:xfrm>
            <a:off x="501145" y="314683"/>
            <a:ext cx="75067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/>
              <a:t>Model parameterization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878920-0CC4-B841-B11B-B0CA5B146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205" y="1208670"/>
            <a:ext cx="2699331" cy="533464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2F01BE6-8BA2-0642-BE38-FB2B588EE524}"/>
              </a:ext>
            </a:extLst>
          </p:cNvPr>
          <p:cNvSpPr/>
          <p:nvPr/>
        </p:nvSpPr>
        <p:spPr>
          <a:xfrm>
            <a:off x="313791" y="1554080"/>
            <a:ext cx="1591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dvTT182ff89e"/>
              </a:rPr>
              <a:t>Voronoi nuclei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7FE0E64-82B5-EA4C-B236-09A3982A9772}"/>
              </a:ext>
            </a:extLst>
          </p:cNvPr>
          <p:cNvCxnSpPr/>
          <p:nvPr/>
        </p:nvCxnSpPr>
        <p:spPr>
          <a:xfrm>
            <a:off x="1801091" y="1773381"/>
            <a:ext cx="526473" cy="2078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2C6E9FA-9565-6A4B-8FA5-62932ED81E70}"/>
              </a:ext>
            </a:extLst>
          </p:cNvPr>
          <p:cNvSpPr/>
          <p:nvPr/>
        </p:nvSpPr>
        <p:spPr>
          <a:xfrm>
            <a:off x="5359078" y="2314227"/>
            <a:ext cx="65652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A variable number</a:t>
            </a:r>
            <a:r>
              <a:rPr lang="zh-CN" altLang="en-US" sz="2400" dirty="0"/>
              <a:t> </a:t>
            </a:r>
            <a:r>
              <a:rPr lang="en-US" altLang="zh-CN" sz="2400" dirty="0"/>
              <a:t>(e.g.,</a:t>
            </a:r>
            <a:r>
              <a:rPr lang="zh-CN" altLang="en-US" sz="2400" dirty="0"/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k</a:t>
            </a:r>
            <a:r>
              <a:rPr lang="en-US" altLang="zh-CN" sz="2400" dirty="0"/>
              <a:t>)</a:t>
            </a:r>
            <a:r>
              <a:rPr lang="zh-CN" altLang="en-US" sz="2400" dirty="0"/>
              <a:t> </a:t>
            </a:r>
            <a:r>
              <a:rPr lang="en-US" altLang="zh-CN" sz="2400" dirty="0"/>
              <a:t>of Voronoi nuclei</a:t>
            </a:r>
          </a:p>
          <a:p>
            <a:endParaRPr lang="en-US" altLang="zh-CN" sz="2400" dirty="0"/>
          </a:p>
          <a:p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layer</a:t>
            </a:r>
            <a:r>
              <a:rPr lang="zh-CN" altLang="en-US" sz="2400" dirty="0"/>
              <a:t> </a:t>
            </a:r>
            <a:r>
              <a:rPr lang="en-US" altLang="zh-CN" sz="2400" dirty="0"/>
              <a:t>boundaries</a:t>
            </a:r>
            <a:r>
              <a:rPr lang="zh-CN" altLang="en-US" sz="2400" dirty="0"/>
              <a:t> </a:t>
            </a:r>
            <a:r>
              <a:rPr lang="en-US" altLang="zh-CN" sz="2400" dirty="0"/>
              <a:t>are</a:t>
            </a:r>
            <a:r>
              <a:rPr lang="zh-CN" altLang="en-US" sz="2400" dirty="0"/>
              <a:t> </a:t>
            </a:r>
            <a:r>
              <a:rPr lang="en-US" altLang="zh-CN" sz="2400" dirty="0"/>
              <a:t>defined</a:t>
            </a:r>
            <a:r>
              <a:rPr lang="zh-CN" altLang="en-US" sz="2400" dirty="0"/>
              <a:t> </a:t>
            </a:r>
            <a:r>
              <a:rPr lang="en-US" altLang="zh-CN" sz="2400" dirty="0"/>
              <a:t>as</a:t>
            </a:r>
            <a:r>
              <a:rPr lang="zh-CN" altLang="en-US" sz="2400" dirty="0"/>
              <a:t> </a:t>
            </a:r>
            <a:r>
              <a:rPr lang="en-US" altLang="zh-CN" sz="2400" dirty="0"/>
              <a:t>equidistant between adjacent nuclei</a:t>
            </a:r>
          </a:p>
          <a:p>
            <a:endParaRPr lang="en-US" altLang="zh-CN" sz="2400" dirty="0"/>
          </a:p>
          <a:p>
            <a:r>
              <a:rPr lang="en-US" sz="2400" dirty="0">
                <a:latin typeface="AdvTT182ff89e"/>
              </a:rPr>
              <a:t>Each layer </a:t>
            </a:r>
            <a:r>
              <a:rPr lang="en-US" sz="2400" dirty="0" err="1">
                <a:latin typeface="AdvTT73b978ed.I"/>
              </a:rPr>
              <a:t>i</a:t>
            </a:r>
            <a:r>
              <a:rPr lang="en-US" sz="2400" dirty="0">
                <a:latin typeface="AdvTT73b978ed.I"/>
              </a:rPr>
              <a:t> </a:t>
            </a:r>
            <a:r>
              <a:rPr lang="en-US" sz="2400" dirty="0">
                <a:latin typeface="AdvTT182ff89e"/>
              </a:rPr>
              <a:t>(1</a:t>
            </a:r>
            <a:r>
              <a:rPr lang="en-US" altLang="zh-CN" sz="2400" dirty="0">
                <a:latin typeface="AdvTT182ff89e"/>
              </a:rPr>
              <a:t>..</a:t>
            </a:r>
            <a:r>
              <a:rPr lang="en-US" sz="2400" dirty="0">
                <a:latin typeface="AdvTT73b978ed.I"/>
              </a:rPr>
              <a:t>k</a:t>
            </a:r>
            <a:r>
              <a:rPr lang="en-US" sz="2400" dirty="0">
                <a:latin typeface="AdvTT182ff89e"/>
              </a:rPr>
              <a:t>) is determined</a:t>
            </a:r>
            <a:r>
              <a:rPr lang="zh-CN" altLang="en-US" sz="2400" dirty="0">
                <a:latin typeface="AdvTT182ff89e"/>
              </a:rPr>
              <a:t> </a:t>
            </a:r>
            <a:r>
              <a:rPr lang="en-US" sz="2400" dirty="0">
                <a:latin typeface="AdvTT182ff89e"/>
              </a:rPr>
              <a:t>by the depth </a:t>
            </a:r>
            <a:r>
              <a:rPr lang="en-US" altLang="zh-CN" sz="2400" dirty="0">
                <a:solidFill>
                  <a:srgbClr val="FF0000"/>
                </a:solidFill>
                <a:latin typeface="AdvTT182ff89e"/>
              </a:rPr>
              <a:t>c</a:t>
            </a:r>
            <a:r>
              <a:rPr lang="en-US" altLang="zh-CN" sz="2400" baseline="-25000" dirty="0">
                <a:solidFill>
                  <a:srgbClr val="FF0000"/>
                </a:solidFill>
                <a:latin typeface="AdvTT182ff89e"/>
              </a:rPr>
              <a:t>i </a:t>
            </a:r>
            <a:r>
              <a:rPr lang="en-US" sz="2400" dirty="0">
                <a:latin typeface="AdvTT182ff89e"/>
              </a:rPr>
              <a:t>of its nucleus</a:t>
            </a:r>
            <a:r>
              <a:rPr lang="zh-CN" altLang="en-US" sz="2400" dirty="0">
                <a:latin typeface="AdvTT182ff89e"/>
              </a:rPr>
              <a:t> </a:t>
            </a:r>
            <a:r>
              <a:rPr lang="en-US" altLang="zh-CN" sz="2400" dirty="0">
                <a:latin typeface="AdvTT182ff89e"/>
              </a:rPr>
              <a:t>a</a:t>
            </a:r>
            <a:r>
              <a:rPr lang="en-US" sz="2400" dirty="0">
                <a:latin typeface="AdvTT182ff89e"/>
              </a:rPr>
              <a:t>nd</a:t>
            </a:r>
            <a:r>
              <a:rPr lang="zh-CN" altLang="en-US" sz="2400" dirty="0">
                <a:latin typeface="AdvTT182ff89e"/>
              </a:rPr>
              <a:t> </a:t>
            </a:r>
            <a:r>
              <a:rPr lang="en-US" sz="2400" dirty="0">
                <a:latin typeface="AdvTT182ff89e"/>
              </a:rPr>
              <a:t>by a shear wave velocity value</a:t>
            </a:r>
            <a:r>
              <a:rPr lang="zh-CN" altLang="en-US" sz="2400" dirty="0">
                <a:latin typeface="AdvTT182ff89e"/>
              </a:rPr>
              <a:t> </a:t>
            </a:r>
            <a:r>
              <a:rPr lang="en-US" altLang="zh-CN" sz="2400" i="1" dirty="0">
                <a:solidFill>
                  <a:srgbClr val="FF0000"/>
                </a:solidFill>
                <a:latin typeface="AdvTT182ff89e"/>
              </a:rPr>
              <a:t>v</a:t>
            </a:r>
            <a:r>
              <a:rPr lang="en-US" altLang="zh-CN" sz="2400" baseline="-25000" dirty="0">
                <a:solidFill>
                  <a:srgbClr val="FF0000"/>
                </a:solidFill>
                <a:latin typeface="AdvTT182ff89e"/>
              </a:rPr>
              <a:t>i</a:t>
            </a:r>
            <a:r>
              <a:rPr lang="en-US" sz="2400" dirty="0">
                <a:latin typeface="AdvTT182ff89e"/>
              </a:rPr>
              <a:t>.</a:t>
            </a:r>
            <a:endParaRPr lang="en-US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828E88-E550-6941-97B1-0020A23CA804}"/>
              </a:ext>
            </a:extLst>
          </p:cNvPr>
          <p:cNvSpPr/>
          <p:nvPr/>
        </p:nvSpPr>
        <p:spPr>
          <a:xfrm>
            <a:off x="2105892" y="5663185"/>
            <a:ext cx="6335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k=4</a:t>
            </a:r>
            <a:endParaRPr lang="en-US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BCEF8E-5462-4842-B0C8-747F1202DE5D}"/>
              </a:ext>
            </a:extLst>
          </p:cNvPr>
          <p:cNvSpPr/>
          <p:nvPr/>
        </p:nvSpPr>
        <p:spPr>
          <a:xfrm>
            <a:off x="1711506" y="1796534"/>
            <a:ext cx="616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dvTT182ff89e"/>
              </a:rPr>
              <a:t>c</a:t>
            </a:r>
            <a:r>
              <a:rPr lang="en-US" altLang="zh-CN" baseline="-25000" dirty="0">
                <a:solidFill>
                  <a:srgbClr val="FF0000"/>
                </a:solidFill>
                <a:latin typeface="AdvTT182ff89e"/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C2444C-1A65-7C43-9B43-32DBA8542203}"/>
              </a:ext>
            </a:extLst>
          </p:cNvPr>
          <p:cNvSpPr/>
          <p:nvPr/>
        </p:nvSpPr>
        <p:spPr>
          <a:xfrm>
            <a:off x="1711506" y="2441068"/>
            <a:ext cx="616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dvTT182ff89e"/>
              </a:rPr>
              <a:t>c</a:t>
            </a:r>
            <a:r>
              <a:rPr lang="en-US" altLang="zh-CN" baseline="-25000" dirty="0">
                <a:solidFill>
                  <a:srgbClr val="FF0000"/>
                </a:solidFill>
                <a:latin typeface="AdvTT182ff89e"/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5A7F7D6-6A68-C64C-BB84-61BF07FCB3D4}"/>
              </a:ext>
            </a:extLst>
          </p:cNvPr>
          <p:cNvSpPr/>
          <p:nvPr/>
        </p:nvSpPr>
        <p:spPr>
          <a:xfrm>
            <a:off x="1694273" y="4335222"/>
            <a:ext cx="616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dvTT182ff89e"/>
              </a:rPr>
              <a:t>c</a:t>
            </a:r>
            <a:r>
              <a:rPr lang="en-US" altLang="zh-CN" baseline="-25000" dirty="0">
                <a:solidFill>
                  <a:srgbClr val="FF0000"/>
                </a:solidFill>
                <a:latin typeface="AdvTT182ff89e"/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6ED0EFA-3E84-BC4C-9B6F-394EC947FD17}"/>
              </a:ext>
            </a:extLst>
          </p:cNvPr>
          <p:cNvSpPr/>
          <p:nvPr/>
        </p:nvSpPr>
        <p:spPr>
          <a:xfrm>
            <a:off x="1694423" y="4934588"/>
            <a:ext cx="616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dvTT182ff89e"/>
              </a:rPr>
              <a:t>c</a:t>
            </a:r>
            <a:r>
              <a:rPr lang="en-US" altLang="zh-CN" baseline="-25000" dirty="0">
                <a:solidFill>
                  <a:srgbClr val="FF0000"/>
                </a:solidFill>
                <a:latin typeface="AdvTT182ff89e"/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92A2CB4-0823-B84E-AA13-ED86502D3828}"/>
              </a:ext>
            </a:extLst>
          </p:cNvPr>
          <p:cNvSpPr/>
          <p:nvPr/>
        </p:nvSpPr>
        <p:spPr>
          <a:xfrm>
            <a:off x="2271729" y="1039751"/>
            <a:ext cx="616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dvTT182ff89e"/>
              </a:rPr>
              <a:t>v</a:t>
            </a:r>
            <a:r>
              <a:rPr lang="en-US" altLang="zh-CN" baseline="-25000" dirty="0">
                <a:solidFill>
                  <a:srgbClr val="FF0000"/>
                </a:solidFill>
                <a:latin typeface="AdvTT182ff89e"/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CB0E8D2-2F00-C245-B78E-4ABCFD144693}"/>
              </a:ext>
            </a:extLst>
          </p:cNvPr>
          <p:cNvSpPr/>
          <p:nvPr/>
        </p:nvSpPr>
        <p:spPr>
          <a:xfrm>
            <a:off x="3096960" y="1981200"/>
            <a:ext cx="616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dvTT182ff89e"/>
              </a:rPr>
              <a:t>v</a:t>
            </a:r>
            <a:r>
              <a:rPr lang="en-US" altLang="zh-CN" baseline="-25000" dirty="0">
                <a:solidFill>
                  <a:srgbClr val="FF0000"/>
                </a:solidFill>
                <a:latin typeface="AdvTT182ff89e"/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AF3C9A-CCE8-E149-AEB2-19C95F049C1B}"/>
              </a:ext>
            </a:extLst>
          </p:cNvPr>
          <p:cNvSpPr/>
          <p:nvPr/>
        </p:nvSpPr>
        <p:spPr>
          <a:xfrm>
            <a:off x="2844351" y="4823748"/>
            <a:ext cx="616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dvTT182ff89e"/>
              </a:rPr>
              <a:t>v</a:t>
            </a:r>
            <a:r>
              <a:rPr lang="en-US" altLang="zh-CN" baseline="-25000" dirty="0">
                <a:solidFill>
                  <a:srgbClr val="FF0000"/>
                </a:solidFill>
                <a:latin typeface="AdvTT182ff89e"/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C38769-E34A-C547-87C3-06F1D0AEFDD1}"/>
              </a:ext>
            </a:extLst>
          </p:cNvPr>
          <p:cNvSpPr/>
          <p:nvPr/>
        </p:nvSpPr>
        <p:spPr>
          <a:xfrm>
            <a:off x="3638478" y="6251093"/>
            <a:ext cx="616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dvTT182ff89e"/>
              </a:rPr>
              <a:t>v</a:t>
            </a:r>
            <a:r>
              <a:rPr lang="en-US" altLang="zh-CN" baseline="-25000" dirty="0">
                <a:solidFill>
                  <a:srgbClr val="FF0000"/>
                </a:solidFill>
                <a:latin typeface="AdvTT182ff89e"/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399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7A3F64-1C0D-4643-A183-B35805A3256B}"/>
              </a:ext>
            </a:extLst>
          </p:cNvPr>
          <p:cNvSpPr/>
          <p:nvPr/>
        </p:nvSpPr>
        <p:spPr>
          <a:xfrm>
            <a:off x="10603709" y="6306513"/>
            <a:ext cx="1306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Bodin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2012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06DA8A-0EF1-9542-A354-DFD160E331E7}"/>
              </a:ext>
            </a:extLst>
          </p:cNvPr>
          <p:cNvSpPr/>
          <p:nvPr/>
        </p:nvSpPr>
        <p:spPr>
          <a:xfrm>
            <a:off x="501145" y="314683"/>
            <a:ext cx="75067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/>
              <a:t>Model parameterization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878920-0CC4-B841-B11B-B0CA5B146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205" y="1208670"/>
            <a:ext cx="2699331" cy="533464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2F01BE6-8BA2-0642-BE38-FB2B588EE524}"/>
              </a:ext>
            </a:extLst>
          </p:cNvPr>
          <p:cNvSpPr/>
          <p:nvPr/>
        </p:nvSpPr>
        <p:spPr>
          <a:xfrm>
            <a:off x="313791" y="1554080"/>
            <a:ext cx="1591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dvTT182ff89e"/>
              </a:rPr>
              <a:t>Voronoi nuclei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7FE0E64-82B5-EA4C-B236-09A3982A9772}"/>
              </a:ext>
            </a:extLst>
          </p:cNvPr>
          <p:cNvCxnSpPr/>
          <p:nvPr/>
        </p:nvCxnSpPr>
        <p:spPr>
          <a:xfrm>
            <a:off x="1801091" y="1773381"/>
            <a:ext cx="526473" cy="2078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2C6E9FA-9565-6A4B-8FA5-62932ED81E70}"/>
              </a:ext>
            </a:extLst>
          </p:cNvPr>
          <p:cNvSpPr/>
          <p:nvPr/>
        </p:nvSpPr>
        <p:spPr>
          <a:xfrm>
            <a:off x="5345223" y="1198337"/>
            <a:ext cx="65652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A variable number</a:t>
            </a:r>
            <a:r>
              <a:rPr lang="zh-CN" altLang="en-US" sz="2400" dirty="0"/>
              <a:t> </a:t>
            </a:r>
            <a:r>
              <a:rPr lang="en-US" altLang="zh-CN" sz="2400" dirty="0"/>
              <a:t>(e.g.,</a:t>
            </a:r>
            <a:r>
              <a:rPr lang="zh-CN" altLang="en-US" sz="2400" dirty="0"/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k</a:t>
            </a:r>
            <a:r>
              <a:rPr lang="en-US" altLang="zh-CN" sz="2400" dirty="0"/>
              <a:t>)</a:t>
            </a:r>
            <a:r>
              <a:rPr lang="zh-CN" altLang="en-US" sz="2400" dirty="0"/>
              <a:t> </a:t>
            </a:r>
            <a:r>
              <a:rPr lang="en-US" altLang="zh-CN" sz="2400" dirty="0"/>
              <a:t>of Voronoi nuclei</a:t>
            </a:r>
          </a:p>
          <a:p>
            <a:endParaRPr lang="en-US" altLang="zh-CN" sz="2400" dirty="0"/>
          </a:p>
          <a:p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layer</a:t>
            </a:r>
            <a:r>
              <a:rPr lang="zh-CN" altLang="en-US" sz="2400" dirty="0"/>
              <a:t> </a:t>
            </a:r>
            <a:r>
              <a:rPr lang="en-US" altLang="zh-CN" sz="2400" dirty="0"/>
              <a:t>boundaries</a:t>
            </a:r>
            <a:r>
              <a:rPr lang="zh-CN" altLang="en-US" sz="2400" dirty="0"/>
              <a:t> </a:t>
            </a:r>
            <a:r>
              <a:rPr lang="en-US" altLang="zh-CN" sz="2400" dirty="0"/>
              <a:t>are</a:t>
            </a:r>
            <a:r>
              <a:rPr lang="zh-CN" altLang="en-US" sz="2400" dirty="0"/>
              <a:t> </a:t>
            </a:r>
            <a:r>
              <a:rPr lang="en-US" altLang="zh-CN" sz="2400" dirty="0"/>
              <a:t>defined</a:t>
            </a:r>
            <a:r>
              <a:rPr lang="zh-CN" altLang="en-US" sz="2400" dirty="0"/>
              <a:t> </a:t>
            </a:r>
            <a:r>
              <a:rPr lang="en-US" altLang="zh-CN" sz="2400" dirty="0"/>
              <a:t>as</a:t>
            </a:r>
            <a:r>
              <a:rPr lang="zh-CN" altLang="en-US" sz="2400" dirty="0"/>
              <a:t> </a:t>
            </a:r>
            <a:r>
              <a:rPr lang="en-US" altLang="zh-CN" sz="2400" dirty="0"/>
              <a:t>equidistant between adjacent nuclei</a:t>
            </a:r>
          </a:p>
          <a:p>
            <a:endParaRPr lang="en-US" altLang="zh-CN" sz="2400" dirty="0"/>
          </a:p>
          <a:p>
            <a:r>
              <a:rPr lang="en-US" sz="2400" dirty="0">
                <a:latin typeface="AdvTT182ff89e"/>
              </a:rPr>
              <a:t>Each layer </a:t>
            </a:r>
            <a:r>
              <a:rPr lang="en-US" sz="2400" dirty="0" err="1">
                <a:latin typeface="AdvTT73b978ed.I"/>
              </a:rPr>
              <a:t>i</a:t>
            </a:r>
            <a:r>
              <a:rPr lang="en-US" sz="2400" dirty="0">
                <a:latin typeface="AdvTT73b978ed.I"/>
              </a:rPr>
              <a:t> </a:t>
            </a:r>
            <a:r>
              <a:rPr lang="en-US" sz="2400" dirty="0">
                <a:latin typeface="AdvTT182ff89e"/>
              </a:rPr>
              <a:t>(1</a:t>
            </a:r>
            <a:r>
              <a:rPr lang="en-US" altLang="zh-CN" sz="2400" dirty="0">
                <a:latin typeface="AdvTT182ff89e"/>
              </a:rPr>
              <a:t>..</a:t>
            </a:r>
            <a:r>
              <a:rPr lang="en-US" sz="2400" dirty="0">
                <a:latin typeface="AdvTT73b978ed.I"/>
              </a:rPr>
              <a:t>k</a:t>
            </a:r>
            <a:r>
              <a:rPr lang="en-US" sz="2400" dirty="0">
                <a:latin typeface="AdvTT182ff89e"/>
              </a:rPr>
              <a:t>) is determined</a:t>
            </a:r>
            <a:r>
              <a:rPr lang="zh-CN" altLang="en-US" sz="2400" dirty="0">
                <a:latin typeface="AdvTT182ff89e"/>
              </a:rPr>
              <a:t> </a:t>
            </a:r>
            <a:r>
              <a:rPr lang="en-US" sz="2400" dirty="0">
                <a:latin typeface="AdvTT182ff89e"/>
              </a:rPr>
              <a:t>by the depth </a:t>
            </a:r>
            <a:r>
              <a:rPr lang="en-US" altLang="zh-CN" sz="2400" dirty="0">
                <a:solidFill>
                  <a:srgbClr val="FF0000"/>
                </a:solidFill>
                <a:latin typeface="AdvTT182ff89e"/>
              </a:rPr>
              <a:t>c</a:t>
            </a:r>
            <a:r>
              <a:rPr lang="en-US" altLang="zh-CN" sz="2400" baseline="-25000" dirty="0">
                <a:solidFill>
                  <a:srgbClr val="FF0000"/>
                </a:solidFill>
                <a:latin typeface="AdvTT182ff89e"/>
              </a:rPr>
              <a:t>i </a:t>
            </a:r>
            <a:r>
              <a:rPr lang="en-US" sz="2400" dirty="0">
                <a:latin typeface="AdvTT182ff89e"/>
              </a:rPr>
              <a:t>of its nucleus</a:t>
            </a:r>
            <a:r>
              <a:rPr lang="zh-CN" altLang="en-US" sz="2400" dirty="0">
                <a:latin typeface="AdvTT182ff89e"/>
              </a:rPr>
              <a:t> </a:t>
            </a:r>
            <a:r>
              <a:rPr lang="en-US" altLang="zh-CN" sz="2400" dirty="0">
                <a:latin typeface="AdvTT182ff89e"/>
              </a:rPr>
              <a:t>a</a:t>
            </a:r>
            <a:r>
              <a:rPr lang="en-US" sz="2400" dirty="0">
                <a:latin typeface="AdvTT182ff89e"/>
              </a:rPr>
              <a:t>nd</a:t>
            </a:r>
            <a:r>
              <a:rPr lang="zh-CN" altLang="en-US" sz="2400" dirty="0">
                <a:latin typeface="AdvTT182ff89e"/>
              </a:rPr>
              <a:t> </a:t>
            </a:r>
            <a:r>
              <a:rPr lang="en-US" sz="2400" dirty="0">
                <a:latin typeface="AdvTT182ff89e"/>
              </a:rPr>
              <a:t>by a shear wave velocity value</a:t>
            </a:r>
            <a:r>
              <a:rPr lang="zh-CN" altLang="en-US" sz="2400" dirty="0">
                <a:latin typeface="AdvTT182ff89e"/>
              </a:rPr>
              <a:t> </a:t>
            </a:r>
            <a:r>
              <a:rPr lang="en-US" altLang="zh-CN" sz="2400" i="1" dirty="0">
                <a:solidFill>
                  <a:srgbClr val="FF0000"/>
                </a:solidFill>
                <a:latin typeface="AdvTT182ff89e"/>
              </a:rPr>
              <a:t>v</a:t>
            </a:r>
            <a:r>
              <a:rPr lang="en-US" altLang="zh-CN" sz="2400" baseline="-25000" dirty="0">
                <a:solidFill>
                  <a:srgbClr val="FF0000"/>
                </a:solidFill>
                <a:latin typeface="AdvTT182ff89e"/>
              </a:rPr>
              <a:t>i</a:t>
            </a:r>
            <a:r>
              <a:rPr lang="en-US" sz="2400" dirty="0">
                <a:latin typeface="AdvTT182ff89e"/>
              </a:rPr>
              <a:t>.</a:t>
            </a:r>
            <a:endParaRPr lang="en-US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828E88-E550-6941-97B1-0020A23CA804}"/>
              </a:ext>
            </a:extLst>
          </p:cNvPr>
          <p:cNvSpPr/>
          <p:nvPr/>
        </p:nvSpPr>
        <p:spPr>
          <a:xfrm>
            <a:off x="2105892" y="5663185"/>
            <a:ext cx="6335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k=4</a:t>
            </a:r>
            <a:endParaRPr lang="en-US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BCEF8E-5462-4842-B0C8-747F1202DE5D}"/>
              </a:ext>
            </a:extLst>
          </p:cNvPr>
          <p:cNvSpPr/>
          <p:nvPr/>
        </p:nvSpPr>
        <p:spPr>
          <a:xfrm>
            <a:off x="1711506" y="1796534"/>
            <a:ext cx="616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dvTT182ff89e"/>
              </a:rPr>
              <a:t>c</a:t>
            </a:r>
            <a:r>
              <a:rPr lang="en-US" altLang="zh-CN" baseline="-25000" dirty="0">
                <a:solidFill>
                  <a:srgbClr val="FF0000"/>
                </a:solidFill>
                <a:latin typeface="AdvTT182ff89e"/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C2444C-1A65-7C43-9B43-32DBA8542203}"/>
              </a:ext>
            </a:extLst>
          </p:cNvPr>
          <p:cNvSpPr/>
          <p:nvPr/>
        </p:nvSpPr>
        <p:spPr>
          <a:xfrm>
            <a:off x="1711506" y="2441068"/>
            <a:ext cx="616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dvTT182ff89e"/>
              </a:rPr>
              <a:t>c</a:t>
            </a:r>
            <a:r>
              <a:rPr lang="en-US" altLang="zh-CN" baseline="-25000" dirty="0">
                <a:solidFill>
                  <a:srgbClr val="FF0000"/>
                </a:solidFill>
                <a:latin typeface="AdvTT182ff89e"/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5A7F7D6-6A68-C64C-BB84-61BF07FCB3D4}"/>
              </a:ext>
            </a:extLst>
          </p:cNvPr>
          <p:cNvSpPr/>
          <p:nvPr/>
        </p:nvSpPr>
        <p:spPr>
          <a:xfrm>
            <a:off x="1694273" y="4335222"/>
            <a:ext cx="616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dvTT182ff89e"/>
              </a:rPr>
              <a:t>c</a:t>
            </a:r>
            <a:r>
              <a:rPr lang="en-US" altLang="zh-CN" baseline="-25000" dirty="0">
                <a:solidFill>
                  <a:srgbClr val="FF0000"/>
                </a:solidFill>
                <a:latin typeface="AdvTT182ff89e"/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6ED0EFA-3E84-BC4C-9B6F-394EC947FD17}"/>
              </a:ext>
            </a:extLst>
          </p:cNvPr>
          <p:cNvSpPr/>
          <p:nvPr/>
        </p:nvSpPr>
        <p:spPr>
          <a:xfrm>
            <a:off x="1694423" y="4934588"/>
            <a:ext cx="616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dvTT182ff89e"/>
              </a:rPr>
              <a:t>c</a:t>
            </a:r>
            <a:r>
              <a:rPr lang="en-US" altLang="zh-CN" baseline="-25000" dirty="0">
                <a:solidFill>
                  <a:srgbClr val="FF0000"/>
                </a:solidFill>
                <a:latin typeface="AdvTT182ff89e"/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92A2CB4-0823-B84E-AA13-ED86502D3828}"/>
              </a:ext>
            </a:extLst>
          </p:cNvPr>
          <p:cNvSpPr/>
          <p:nvPr/>
        </p:nvSpPr>
        <p:spPr>
          <a:xfrm>
            <a:off x="2271729" y="1039751"/>
            <a:ext cx="616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dvTT182ff89e"/>
              </a:rPr>
              <a:t>v</a:t>
            </a:r>
            <a:r>
              <a:rPr lang="en-US" altLang="zh-CN" baseline="-25000" dirty="0">
                <a:solidFill>
                  <a:srgbClr val="FF0000"/>
                </a:solidFill>
                <a:latin typeface="AdvTT182ff89e"/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CB0E8D2-2F00-C245-B78E-4ABCFD144693}"/>
              </a:ext>
            </a:extLst>
          </p:cNvPr>
          <p:cNvSpPr/>
          <p:nvPr/>
        </p:nvSpPr>
        <p:spPr>
          <a:xfrm>
            <a:off x="3096960" y="1981200"/>
            <a:ext cx="616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dvTT182ff89e"/>
              </a:rPr>
              <a:t>v</a:t>
            </a:r>
            <a:r>
              <a:rPr lang="en-US" altLang="zh-CN" baseline="-25000" dirty="0">
                <a:solidFill>
                  <a:srgbClr val="FF0000"/>
                </a:solidFill>
                <a:latin typeface="AdvTT182ff89e"/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AF3C9A-CCE8-E149-AEB2-19C95F049C1B}"/>
              </a:ext>
            </a:extLst>
          </p:cNvPr>
          <p:cNvSpPr/>
          <p:nvPr/>
        </p:nvSpPr>
        <p:spPr>
          <a:xfrm>
            <a:off x="2844351" y="4823748"/>
            <a:ext cx="616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dvTT182ff89e"/>
              </a:rPr>
              <a:t>v</a:t>
            </a:r>
            <a:r>
              <a:rPr lang="en-US" altLang="zh-CN" baseline="-25000" dirty="0">
                <a:solidFill>
                  <a:srgbClr val="FF0000"/>
                </a:solidFill>
                <a:latin typeface="AdvTT182ff89e"/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C38769-E34A-C547-87C3-06F1D0AEFDD1}"/>
              </a:ext>
            </a:extLst>
          </p:cNvPr>
          <p:cNvSpPr/>
          <p:nvPr/>
        </p:nvSpPr>
        <p:spPr>
          <a:xfrm>
            <a:off x="3638478" y="6251093"/>
            <a:ext cx="616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dvTT182ff89e"/>
              </a:rPr>
              <a:t>v</a:t>
            </a:r>
            <a:r>
              <a:rPr lang="en-US" altLang="zh-CN" baseline="-25000" dirty="0">
                <a:solidFill>
                  <a:srgbClr val="FF0000"/>
                </a:solidFill>
                <a:latin typeface="AdvTT182ff89e"/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0D6911-1A75-E146-AB6C-0D10B58C4D02}"/>
              </a:ext>
            </a:extLst>
          </p:cNvPr>
          <p:cNvSpPr/>
          <p:nvPr/>
        </p:nvSpPr>
        <p:spPr>
          <a:xfrm>
            <a:off x="4516854" y="4823748"/>
            <a:ext cx="75067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dvTT182ff89e"/>
              </a:rPr>
              <a:t>Add</a:t>
            </a:r>
            <a:r>
              <a:rPr lang="zh-CN" altLang="en-US" sz="2400" dirty="0">
                <a:latin typeface="AdvTT182ff89e"/>
              </a:rPr>
              <a:t> </a:t>
            </a:r>
            <a:r>
              <a:rPr lang="en-US" altLang="zh-CN" sz="2400" dirty="0">
                <a:latin typeface="AdvTT182ff89e"/>
              </a:rPr>
              <a:t>a</a:t>
            </a:r>
            <a:r>
              <a:rPr lang="zh-CN" altLang="en-US" sz="2400" dirty="0">
                <a:latin typeface="AdvTT182ff89e"/>
              </a:rPr>
              <a:t> </a:t>
            </a:r>
            <a:r>
              <a:rPr lang="en-US" altLang="zh-CN" sz="2400" dirty="0">
                <a:latin typeface="AdvTT182ff89e"/>
              </a:rPr>
              <a:t>new</a:t>
            </a:r>
            <a:r>
              <a:rPr lang="zh-CN" altLang="en-US" sz="2400" dirty="0">
                <a:latin typeface="AdvTT182ff89e"/>
              </a:rPr>
              <a:t> </a:t>
            </a:r>
            <a:r>
              <a:rPr lang="en-US" altLang="zh-CN" sz="2400" dirty="0">
                <a:latin typeface="AdvTT182ff89e"/>
              </a:rPr>
              <a:t>layer</a:t>
            </a:r>
            <a:r>
              <a:rPr lang="zh-CN" altLang="en-US" sz="2400" dirty="0">
                <a:latin typeface="AdvTT182ff89e"/>
              </a:rPr>
              <a:t> </a:t>
            </a:r>
            <a:r>
              <a:rPr lang="en-US" altLang="zh-CN" sz="2400" dirty="0">
                <a:latin typeface="AdvTT182ff89e"/>
              </a:rPr>
              <a:t>with</a:t>
            </a:r>
            <a:r>
              <a:rPr lang="zh-CN" altLang="en-US" sz="2400" dirty="0">
                <a:latin typeface="AdvTT182ff89e"/>
              </a:rPr>
              <a:t> </a:t>
            </a:r>
            <a:r>
              <a:rPr lang="en-US" sz="2400" dirty="0">
                <a:latin typeface="AdvTT182ff89e"/>
              </a:rPr>
              <a:t>the depth of its nucleus</a:t>
            </a:r>
            <a:r>
              <a:rPr lang="zh-CN" altLang="en-US" sz="2400" dirty="0">
                <a:latin typeface="AdvTT182ff89e"/>
              </a:rPr>
              <a:t> </a:t>
            </a:r>
            <a:r>
              <a:rPr lang="en-US" altLang="zh-CN" sz="2400" dirty="0">
                <a:latin typeface="AdvTT182ff89e"/>
              </a:rPr>
              <a:t>to</a:t>
            </a:r>
            <a:r>
              <a:rPr lang="zh-CN" altLang="en-US" sz="2400" dirty="0">
                <a:latin typeface="AdvTT182ff89e"/>
              </a:rPr>
              <a:t> </a:t>
            </a:r>
            <a:r>
              <a:rPr lang="en-US" altLang="zh-CN" sz="2400" dirty="0">
                <a:latin typeface="AdvTT182ff89e"/>
              </a:rPr>
              <a:t>be</a:t>
            </a:r>
            <a:r>
              <a:rPr lang="zh-CN" altLang="en-US" sz="2400" dirty="0">
                <a:latin typeface="AdvTT182ff89e"/>
              </a:rPr>
              <a:t> </a:t>
            </a:r>
            <a:r>
              <a:rPr lang="en-US" altLang="zh-CN" sz="2400" dirty="0">
                <a:latin typeface="AdvTT182ff89e"/>
              </a:rPr>
              <a:t>30</a:t>
            </a:r>
            <a:r>
              <a:rPr lang="zh-CN" altLang="en-US" sz="2400" dirty="0">
                <a:latin typeface="AdvTT182ff89e"/>
              </a:rPr>
              <a:t> </a:t>
            </a:r>
            <a:r>
              <a:rPr lang="en-US" altLang="zh-CN" sz="2400" dirty="0">
                <a:latin typeface="AdvTT182ff89e"/>
              </a:rPr>
              <a:t>km</a:t>
            </a:r>
            <a:r>
              <a:rPr lang="zh-CN" altLang="en-US" sz="2400" dirty="0">
                <a:latin typeface="AdvTT182ff89e"/>
              </a:rPr>
              <a:t> </a:t>
            </a:r>
            <a:r>
              <a:rPr lang="en-US" altLang="zh-CN" sz="2400" dirty="0">
                <a:latin typeface="AdvTT182ff89e"/>
              </a:rPr>
              <a:t>(</a:t>
            </a:r>
            <a:r>
              <a:rPr lang="en-US" altLang="zh-CN" sz="2400" dirty="0" err="1">
                <a:solidFill>
                  <a:srgbClr val="FF0000"/>
                </a:solidFill>
                <a:latin typeface="AdvTT182ff89e"/>
              </a:rPr>
              <a:t>c</a:t>
            </a:r>
            <a:r>
              <a:rPr lang="en-US" altLang="zh-CN" sz="2400" baseline="-25000" dirty="0" err="1">
                <a:solidFill>
                  <a:srgbClr val="FF0000"/>
                </a:solidFill>
                <a:latin typeface="AdvTT182ff89e"/>
              </a:rPr>
              <a:t>new</a:t>
            </a:r>
            <a:r>
              <a:rPr lang="en-US" altLang="zh-CN" sz="2400" dirty="0">
                <a:latin typeface="AdvTT182ff89e"/>
              </a:rPr>
              <a:t>)</a:t>
            </a:r>
            <a:r>
              <a:rPr lang="zh-CN" altLang="en-US" sz="2400" dirty="0">
                <a:latin typeface="AdvTT182ff89e"/>
              </a:rPr>
              <a:t> </a:t>
            </a:r>
            <a:r>
              <a:rPr lang="en-US" altLang="zh-CN" sz="2400" dirty="0">
                <a:latin typeface="AdvTT182ff89e"/>
              </a:rPr>
              <a:t>a</a:t>
            </a:r>
            <a:r>
              <a:rPr lang="en-US" sz="2400" dirty="0">
                <a:latin typeface="AdvTT182ff89e"/>
              </a:rPr>
              <a:t>nd</a:t>
            </a:r>
            <a:r>
              <a:rPr lang="zh-CN" altLang="en-US" sz="2400" dirty="0">
                <a:latin typeface="AdvTT182ff89e"/>
              </a:rPr>
              <a:t> </a:t>
            </a:r>
            <a:r>
              <a:rPr lang="en-US" sz="2400" dirty="0">
                <a:latin typeface="AdvTT182ff89e"/>
              </a:rPr>
              <a:t>by a shear wave velocity value</a:t>
            </a:r>
            <a:r>
              <a:rPr lang="zh-CN" altLang="en-US" sz="2400" dirty="0">
                <a:latin typeface="AdvTT182ff89e"/>
              </a:rPr>
              <a:t> </a:t>
            </a:r>
            <a:r>
              <a:rPr lang="en-US" altLang="zh-CN" sz="2400" dirty="0">
                <a:latin typeface="AdvTT182ff89e"/>
              </a:rPr>
              <a:t>3.5</a:t>
            </a:r>
            <a:r>
              <a:rPr lang="zh-CN" altLang="en-US" sz="2400" dirty="0">
                <a:latin typeface="AdvTT182ff89e"/>
              </a:rPr>
              <a:t> </a:t>
            </a:r>
            <a:r>
              <a:rPr lang="en-US" altLang="zh-CN" sz="2400" dirty="0">
                <a:latin typeface="AdvTT182ff89e"/>
              </a:rPr>
              <a:t>km/s</a:t>
            </a:r>
            <a:r>
              <a:rPr lang="zh-CN" altLang="en-US" sz="2400" dirty="0">
                <a:latin typeface="AdvTT182ff89e"/>
              </a:rPr>
              <a:t> </a:t>
            </a:r>
            <a:r>
              <a:rPr lang="en-US" altLang="zh-CN" sz="2400" dirty="0">
                <a:latin typeface="AdvTT182ff89e"/>
              </a:rPr>
              <a:t>(</a:t>
            </a:r>
            <a:r>
              <a:rPr lang="en-US" altLang="zh-CN" sz="2400" i="1" dirty="0" err="1">
                <a:solidFill>
                  <a:srgbClr val="FF0000"/>
                </a:solidFill>
                <a:latin typeface="AdvTT182ff89e"/>
              </a:rPr>
              <a:t>v</a:t>
            </a:r>
            <a:r>
              <a:rPr lang="en-US" altLang="zh-CN" sz="2400" baseline="-25000" dirty="0" err="1">
                <a:solidFill>
                  <a:srgbClr val="FF0000"/>
                </a:solidFill>
                <a:latin typeface="AdvTT182ff89e"/>
              </a:rPr>
              <a:t>new</a:t>
            </a:r>
            <a:r>
              <a:rPr lang="en-US" altLang="zh-CN" sz="2400" dirty="0">
                <a:latin typeface="AdvTT182ff89e"/>
              </a:rPr>
              <a:t>).</a:t>
            </a:r>
            <a:endParaRPr lang="en-US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2473A9-39E3-C341-9162-46A7BED8EC73}"/>
              </a:ext>
            </a:extLst>
          </p:cNvPr>
          <p:cNvSpPr/>
          <p:nvPr/>
        </p:nvSpPr>
        <p:spPr>
          <a:xfrm>
            <a:off x="3412909" y="3182588"/>
            <a:ext cx="178069" cy="1989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46F1EC-2C03-C34B-8CF6-FCB38E33CCCC}"/>
              </a:ext>
            </a:extLst>
          </p:cNvPr>
          <p:cNvSpPr/>
          <p:nvPr/>
        </p:nvSpPr>
        <p:spPr>
          <a:xfrm>
            <a:off x="1490775" y="3038102"/>
            <a:ext cx="549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>
                <a:solidFill>
                  <a:srgbClr val="FF0000"/>
                </a:solidFill>
                <a:latin typeface="AdvTT182ff89e"/>
              </a:rPr>
              <a:t>c</a:t>
            </a:r>
            <a:r>
              <a:rPr lang="en-US" altLang="zh-CN" baseline="-25000" dirty="0" err="1">
                <a:solidFill>
                  <a:srgbClr val="FF0000"/>
                </a:solidFill>
                <a:latin typeface="AdvTT182ff89e"/>
              </a:rPr>
              <a:t>new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C4CEC0-0505-D941-BE10-63BF44959342}"/>
              </a:ext>
            </a:extLst>
          </p:cNvPr>
          <p:cNvSpPr/>
          <p:nvPr/>
        </p:nvSpPr>
        <p:spPr>
          <a:xfrm>
            <a:off x="3224847" y="1024004"/>
            <a:ext cx="55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 err="1">
                <a:solidFill>
                  <a:srgbClr val="FF0000"/>
                </a:solidFill>
                <a:latin typeface="AdvTT182ff89e"/>
              </a:rPr>
              <a:t>v</a:t>
            </a:r>
            <a:r>
              <a:rPr lang="en-US" altLang="zh-CN" baseline="-25000" dirty="0" err="1">
                <a:solidFill>
                  <a:srgbClr val="FF0000"/>
                </a:solidFill>
                <a:latin typeface="AdvTT182ff89e"/>
              </a:rPr>
              <a:t>new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E1425F8-D4F2-0D49-8AD6-79048FCBC7C6}"/>
              </a:ext>
            </a:extLst>
          </p:cNvPr>
          <p:cNvCxnSpPr/>
          <p:nvPr/>
        </p:nvCxnSpPr>
        <p:spPr>
          <a:xfrm>
            <a:off x="3224847" y="2954977"/>
            <a:ext cx="277095" cy="0"/>
          </a:xfrm>
          <a:prstGeom prst="line">
            <a:avLst/>
          </a:prstGeom>
          <a:ln w="38100">
            <a:solidFill>
              <a:srgbClr val="0432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FD0CAD6-D351-B245-B60F-2140D3CC6630}"/>
              </a:ext>
            </a:extLst>
          </p:cNvPr>
          <p:cNvCxnSpPr>
            <a:cxnSpLocks/>
          </p:cNvCxnSpPr>
          <p:nvPr/>
        </p:nvCxnSpPr>
        <p:spPr>
          <a:xfrm>
            <a:off x="3509861" y="2954977"/>
            <a:ext cx="0" cy="921016"/>
          </a:xfrm>
          <a:prstGeom prst="line">
            <a:avLst/>
          </a:prstGeom>
          <a:ln w="38100">
            <a:solidFill>
              <a:srgbClr val="0432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FFF3C34-89CA-704B-AD63-23B134790D6A}"/>
              </a:ext>
            </a:extLst>
          </p:cNvPr>
          <p:cNvCxnSpPr>
            <a:cxnSpLocks/>
          </p:cNvCxnSpPr>
          <p:nvPr/>
        </p:nvCxnSpPr>
        <p:spPr>
          <a:xfrm>
            <a:off x="2982162" y="3899743"/>
            <a:ext cx="563324" cy="0"/>
          </a:xfrm>
          <a:prstGeom prst="line">
            <a:avLst/>
          </a:prstGeom>
          <a:ln w="38100">
            <a:solidFill>
              <a:srgbClr val="0432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06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7A3F64-1C0D-4643-A183-B35805A3256B}"/>
              </a:ext>
            </a:extLst>
          </p:cNvPr>
          <p:cNvSpPr/>
          <p:nvPr/>
        </p:nvSpPr>
        <p:spPr>
          <a:xfrm>
            <a:off x="10603709" y="6306513"/>
            <a:ext cx="1306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Bodin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2012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06DA8A-0EF1-9542-A354-DFD160E331E7}"/>
              </a:ext>
            </a:extLst>
          </p:cNvPr>
          <p:cNvSpPr/>
          <p:nvPr/>
        </p:nvSpPr>
        <p:spPr>
          <a:xfrm>
            <a:off x="501145" y="314683"/>
            <a:ext cx="75067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/>
              <a:t>Model parameterization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878920-0CC4-B841-B11B-B0CA5B146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205" y="1208670"/>
            <a:ext cx="2699331" cy="533464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2F01BE6-8BA2-0642-BE38-FB2B588EE524}"/>
              </a:ext>
            </a:extLst>
          </p:cNvPr>
          <p:cNvSpPr/>
          <p:nvPr/>
        </p:nvSpPr>
        <p:spPr>
          <a:xfrm>
            <a:off x="313791" y="1554080"/>
            <a:ext cx="1591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dvTT182ff89e"/>
              </a:rPr>
              <a:t>Voronoi nuclei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7FE0E64-82B5-EA4C-B236-09A3982A9772}"/>
              </a:ext>
            </a:extLst>
          </p:cNvPr>
          <p:cNvCxnSpPr/>
          <p:nvPr/>
        </p:nvCxnSpPr>
        <p:spPr>
          <a:xfrm>
            <a:off x="1801091" y="1773381"/>
            <a:ext cx="526473" cy="2078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2C6E9FA-9565-6A4B-8FA5-62932ED81E70}"/>
              </a:ext>
            </a:extLst>
          </p:cNvPr>
          <p:cNvSpPr/>
          <p:nvPr/>
        </p:nvSpPr>
        <p:spPr>
          <a:xfrm>
            <a:off x="5345223" y="1198337"/>
            <a:ext cx="65652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A variable number</a:t>
            </a:r>
            <a:r>
              <a:rPr lang="zh-CN" altLang="en-US" sz="2400" dirty="0"/>
              <a:t> </a:t>
            </a:r>
            <a:r>
              <a:rPr lang="en-US" altLang="zh-CN" sz="2400" dirty="0"/>
              <a:t>(e.g.,</a:t>
            </a:r>
            <a:r>
              <a:rPr lang="zh-CN" altLang="en-US" sz="2400" dirty="0"/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k</a:t>
            </a:r>
            <a:r>
              <a:rPr lang="en-US" altLang="zh-CN" sz="2400" dirty="0"/>
              <a:t>)</a:t>
            </a:r>
            <a:r>
              <a:rPr lang="zh-CN" altLang="en-US" sz="2400" dirty="0"/>
              <a:t> </a:t>
            </a:r>
            <a:r>
              <a:rPr lang="en-US" altLang="zh-CN" sz="2400" dirty="0"/>
              <a:t>of Voronoi nuclei</a:t>
            </a:r>
          </a:p>
          <a:p>
            <a:endParaRPr lang="en-US" altLang="zh-CN" sz="2400" dirty="0"/>
          </a:p>
          <a:p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layer</a:t>
            </a:r>
            <a:r>
              <a:rPr lang="zh-CN" altLang="en-US" sz="2400" dirty="0"/>
              <a:t> </a:t>
            </a:r>
            <a:r>
              <a:rPr lang="en-US" altLang="zh-CN" sz="2400" dirty="0"/>
              <a:t>boundaries</a:t>
            </a:r>
            <a:r>
              <a:rPr lang="zh-CN" altLang="en-US" sz="2400" dirty="0"/>
              <a:t> </a:t>
            </a:r>
            <a:r>
              <a:rPr lang="en-US" altLang="zh-CN" sz="2400" dirty="0"/>
              <a:t>are</a:t>
            </a:r>
            <a:r>
              <a:rPr lang="zh-CN" altLang="en-US" sz="2400" dirty="0"/>
              <a:t> </a:t>
            </a:r>
            <a:r>
              <a:rPr lang="en-US" altLang="zh-CN" sz="2400" dirty="0"/>
              <a:t>defined</a:t>
            </a:r>
            <a:r>
              <a:rPr lang="zh-CN" altLang="en-US" sz="2400" dirty="0"/>
              <a:t> </a:t>
            </a:r>
            <a:r>
              <a:rPr lang="en-US" altLang="zh-CN" sz="2400" dirty="0"/>
              <a:t>as</a:t>
            </a:r>
            <a:r>
              <a:rPr lang="zh-CN" altLang="en-US" sz="2400" dirty="0"/>
              <a:t> </a:t>
            </a:r>
            <a:r>
              <a:rPr lang="en-US" altLang="zh-CN" sz="2400" dirty="0"/>
              <a:t>equidistant between adjacent nuclei</a:t>
            </a:r>
          </a:p>
          <a:p>
            <a:endParaRPr lang="en-US" altLang="zh-CN" sz="2400" dirty="0"/>
          </a:p>
          <a:p>
            <a:r>
              <a:rPr lang="en-US" sz="2400" dirty="0">
                <a:latin typeface="AdvTT182ff89e"/>
              </a:rPr>
              <a:t>Each layer </a:t>
            </a:r>
            <a:r>
              <a:rPr lang="en-US" sz="2400" dirty="0" err="1">
                <a:latin typeface="AdvTT73b978ed.I"/>
              </a:rPr>
              <a:t>i</a:t>
            </a:r>
            <a:r>
              <a:rPr lang="en-US" sz="2400" dirty="0">
                <a:latin typeface="AdvTT73b978ed.I"/>
              </a:rPr>
              <a:t> </a:t>
            </a:r>
            <a:r>
              <a:rPr lang="en-US" sz="2400" dirty="0">
                <a:latin typeface="AdvTT182ff89e"/>
              </a:rPr>
              <a:t>(1</a:t>
            </a:r>
            <a:r>
              <a:rPr lang="en-US" altLang="zh-CN" sz="2400" dirty="0">
                <a:latin typeface="AdvTT182ff89e"/>
              </a:rPr>
              <a:t>..</a:t>
            </a:r>
            <a:r>
              <a:rPr lang="en-US" sz="2400" dirty="0">
                <a:latin typeface="AdvTT73b978ed.I"/>
              </a:rPr>
              <a:t>k</a:t>
            </a:r>
            <a:r>
              <a:rPr lang="en-US" sz="2400" dirty="0">
                <a:latin typeface="AdvTT182ff89e"/>
              </a:rPr>
              <a:t>) is determined</a:t>
            </a:r>
            <a:r>
              <a:rPr lang="zh-CN" altLang="en-US" sz="2400" dirty="0">
                <a:latin typeface="AdvTT182ff89e"/>
              </a:rPr>
              <a:t> </a:t>
            </a:r>
            <a:r>
              <a:rPr lang="en-US" sz="2400" dirty="0">
                <a:latin typeface="AdvTT182ff89e"/>
              </a:rPr>
              <a:t>by the depth </a:t>
            </a:r>
            <a:r>
              <a:rPr lang="en-US" altLang="zh-CN" sz="2400" dirty="0">
                <a:solidFill>
                  <a:srgbClr val="FF0000"/>
                </a:solidFill>
                <a:latin typeface="AdvTT182ff89e"/>
              </a:rPr>
              <a:t>c</a:t>
            </a:r>
            <a:r>
              <a:rPr lang="en-US" altLang="zh-CN" sz="2400" baseline="-25000" dirty="0">
                <a:solidFill>
                  <a:srgbClr val="FF0000"/>
                </a:solidFill>
                <a:latin typeface="AdvTT182ff89e"/>
              </a:rPr>
              <a:t>i </a:t>
            </a:r>
            <a:r>
              <a:rPr lang="en-US" sz="2400" dirty="0">
                <a:latin typeface="AdvTT182ff89e"/>
              </a:rPr>
              <a:t>of its nucleus</a:t>
            </a:r>
            <a:r>
              <a:rPr lang="zh-CN" altLang="en-US" sz="2400" dirty="0">
                <a:latin typeface="AdvTT182ff89e"/>
              </a:rPr>
              <a:t> </a:t>
            </a:r>
            <a:r>
              <a:rPr lang="en-US" altLang="zh-CN" sz="2400" dirty="0">
                <a:latin typeface="AdvTT182ff89e"/>
              </a:rPr>
              <a:t>a</a:t>
            </a:r>
            <a:r>
              <a:rPr lang="en-US" sz="2400" dirty="0">
                <a:latin typeface="AdvTT182ff89e"/>
              </a:rPr>
              <a:t>nd</a:t>
            </a:r>
            <a:r>
              <a:rPr lang="zh-CN" altLang="en-US" sz="2400" dirty="0">
                <a:latin typeface="AdvTT182ff89e"/>
              </a:rPr>
              <a:t> </a:t>
            </a:r>
            <a:r>
              <a:rPr lang="en-US" sz="2400" dirty="0">
                <a:latin typeface="AdvTT182ff89e"/>
              </a:rPr>
              <a:t>by a shear wave velocity value</a:t>
            </a:r>
            <a:r>
              <a:rPr lang="zh-CN" altLang="en-US" sz="2400" dirty="0">
                <a:latin typeface="AdvTT182ff89e"/>
              </a:rPr>
              <a:t> </a:t>
            </a:r>
            <a:r>
              <a:rPr lang="en-US" altLang="zh-CN" sz="2400" i="1" dirty="0">
                <a:solidFill>
                  <a:srgbClr val="FF0000"/>
                </a:solidFill>
                <a:latin typeface="AdvTT182ff89e"/>
              </a:rPr>
              <a:t>v</a:t>
            </a:r>
            <a:r>
              <a:rPr lang="en-US" altLang="zh-CN" sz="2400" baseline="-25000" dirty="0">
                <a:solidFill>
                  <a:srgbClr val="FF0000"/>
                </a:solidFill>
                <a:latin typeface="AdvTT182ff89e"/>
              </a:rPr>
              <a:t>i</a:t>
            </a:r>
            <a:r>
              <a:rPr lang="en-US" sz="2400" dirty="0">
                <a:latin typeface="AdvTT182ff89e"/>
              </a:rPr>
              <a:t>.</a:t>
            </a:r>
            <a:endParaRPr lang="en-US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828E88-E550-6941-97B1-0020A23CA804}"/>
              </a:ext>
            </a:extLst>
          </p:cNvPr>
          <p:cNvSpPr/>
          <p:nvPr/>
        </p:nvSpPr>
        <p:spPr>
          <a:xfrm>
            <a:off x="2105892" y="5663185"/>
            <a:ext cx="6335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k=4</a:t>
            </a:r>
            <a:endParaRPr lang="en-US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BCEF8E-5462-4842-B0C8-747F1202DE5D}"/>
              </a:ext>
            </a:extLst>
          </p:cNvPr>
          <p:cNvSpPr/>
          <p:nvPr/>
        </p:nvSpPr>
        <p:spPr>
          <a:xfrm>
            <a:off x="1711506" y="1796534"/>
            <a:ext cx="616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dvTT182ff89e"/>
              </a:rPr>
              <a:t>c</a:t>
            </a:r>
            <a:r>
              <a:rPr lang="en-US" altLang="zh-CN" baseline="-25000" dirty="0">
                <a:solidFill>
                  <a:srgbClr val="FF0000"/>
                </a:solidFill>
                <a:latin typeface="AdvTT182ff89e"/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C2444C-1A65-7C43-9B43-32DBA8542203}"/>
              </a:ext>
            </a:extLst>
          </p:cNvPr>
          <p:cNvSpPr/>
          <p:nvPr/>
        </p:nvSpPr>
        <p:spPr>
          <a:xfrm>
            <a:off x="1711506" y="2441068"/>
            <a:ext cx="616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dvTT182ff89e"/>
              </a:rPr>
              <a:t>c</a:t>
            </a:r>
            <a:r>
              <a:rPr lang="en-US" altLang="zh-CN" baseline="-25000" dirty="0">
                <a:solidFill>
                  <a:srgbClr val="FF0000"/>
                </a:solidFill>
                <a:latin typeface="AdvTT182ff89e"/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5A7F7D6-6A68-C64C-BB84-61BF07FCB3D4}"/>
              </a:ext>
            </a:extLst>
          </p:cNvPr>
          <p:cNvSpPr/>
          <p:nvPr/>
        </p:nvSpPr>
        <p:spPr>
          <a:xfrm>
            <a:off x="1694273" y="4335222"/>
            <a:ext cx="616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dvTT182ff89e"/>
              </a:rPr>
              <a:t>c</a:t>
            </a:r>
            <a:r>
              <a:rPr lang="en-US" altLang="zh-CN" baseline="-25000" dirty="0">
                <a:solidFill>
                  <a:srgbClr val="FF0000"/>
                </a:solidFill>
                <a:latin typeface="AdvTT182ff89e"/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6ED0EFA-3E84-BC4C-9B6F-394EC947FD17}"/>
              </a:ext>
            </a:extLst>
          </p:cNvPr>
          <p:cNvSpPr/>
          <p:nvPr/>
        </p:nvSpPr>
        <p:spPr>
          <a:xfrm>
            <a:off x="1694423" y="4934588"/>
            <a:ext cx="616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dvTT182ff89e"/>
              </a:rPr>
              <a:t>c</a:t>
            </a:r>
            <a:r>
              <a:rPr lang="en-US" altLang="zh-CN" baseline="-25000" dirty="0">
                <a:solidFill>
                  <a:srgbClr val="FF0000"/>
                </a:solidFill>
                <a:latin typeface="AdvTT182ff89e"/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92A2CB4-0823-B84E-AA13-ED86502D3828}"/>
              </a:ext>
            </a:extLst>
          </p:cNvPr>
          <p:cNvSpPr/>
          <p:nvPr/>
        </p:nvSpPr>
        <p:spPr>
          <a:xfrm>
            <a:off x="2271729" y="1039751"/>
            <a:ext cx="616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dvTT182ff89e"/>
              </a:rPr>
              <a:t>v</a:t>
            </a:r>
            <a:r>
              <a:rPr lang="en-US" altLang="zh-CN" baseline="-25000" dirty="0">
                <a:solidFill>
                  <a:srgbClr val="FF0000"/>
                </a:solidFill>
                <a:latin typeface="AdvTT182ff89e"/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CB0E8D2-2F00-C245-B78E-4ABCFD144693}"/>
              </a:ext>
            </a:extLst>
          </p:cNvPr>
          <p:cNvSpPr/>
          <p:nvPr/>
        </p:nvSpPr>
        <p:spPr>
          <a:xfrm>
            <a:off x="3096960" y="1981200"/>
            <a:ext cx="616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dvTT182ff89e"/>
              </a:rPr>
              <a:t>v</a:t>
            </a:r>
            <a:r>
              <a:rPr lang="en-US" altLang="zh-CN" baseline="-25000" dirty="0">
                <a:solidFill>
                  <a:srgbClr val="FF0000"/>
                </a:solidFill>
                <a:latin typeface="AdvTT182ff89e"/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AF3C9A-CCE8-E149-AEB2-19C95F049C1B}"/>
              </a:ext>
            </a:extLst>
          </p:cNvPr>
          <p:cNvSpPr/>
          <p:nvPr/>
        </p:nvSpPr>
        <p:spPr>
          <a:xfrm>
            <a:off x="2844351" y="4823748"/>
            <a:ext cx="616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dvTT182ff89e"/>
              </a:rPr>
              <a:t>v</a:t>
            </a:r>
            <a:r>
              <a:rPr lang="en-US" altLang="zh-CN" baseline="-25000" dirty="0">
                <a:solidFill>
                  <a:srgbClr val="FF0000"/>
                </a:solidFill>
                <a:latin typeface="AdvTT182ff89e"/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C38769-E34A-C547-87C3-06F1D0AEFDD1}"/>
              </a:ext>
            </a:extLst>
          </p:cNvPr>
          <p:cNvSpPr/>
          <p:nvPr/>
        </p:nvSpPr>
        <p:spPr>
          <a:xfrm>
            <a:off x="3638478" y="6251093"/>
            <a:ext cx="616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dvTT182ff89e"/>
              </a:rPr>
              <a:t>v</a:t>
            </a:r>
            <a:r>
              <a:rPr lang="en-US" altLang="zh-CN" baseline="-25000" dirty="0">
                <a:solidFill>
                  <a:srgbClr val="FF0000"/>
                </a:solidFill>
                <a:latin typeface="AdvTT182ff89e"/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0D6911-1A75-E146-AB6C-0D10B58C4D02}"/>
              </a:ext>
            </a:extLst>
          </p:cNvPr>
          <p:cNvSpPr/>
          <p:nvPr/>
        </p:nvSpPr>
        <p:spPr>
          <a:xfrm>
            <a:off x="6442352" y="4657589"/>
            <a:ext cx="21854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dvTT182ff89e"/>
              </a:rPr>
              <a:t>Remove</a:t>
            </a:r>
            <a:r>
              <a:rPr lang="zh-CN" altLang="en-US" sz="2400" dirty="0">
                <a:latin typeface="AdvTT182ff89e"/>
              </a:rPr>
              <a:t> </a:t>
            </a:r>
            <a:r>
              <a:rPr lang="en-US" altLang="zh-CN" sz="2400" dirty="0">
                <a:latin typeface="AdvTT182ff89e"/>
              </a:rPr>
              <a:t>layer</a:t>
            </a:r>
            <a:r>
              <a:rPr lang="zh-CN" altLang="en-US" sz="2400" dirty="0">
                <a:latin typeface="AdvTT182ff89e"/>
              </a:rPr>
              <a:t> </a:t>
            </a:r>
            <a:r>
              <a:rPr lang="en-US" altLang="zh-CN" sz="2400" dirty="0">
                <a:latin typeface="AdvTT182ff89e"/>
              </a:rPr>
              <a:t>3</a:t>
            </a:r>
            <a:endParaRPr lang="en-US" sz="24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E1425F8-D4F2-0D49-8AD6-79048FCBC7C6}"/>
              </a:ext>
            </a:extLst>
          </p:cNvPr>
          <p:cNvCxnSpPr>
            <a:cxnSpLocks/>
          </p:cNvCxnSpPr>
          <p:nvPr/>
        </p:nvCxnSpPr>
        <p:spPr>
          <a:xfrm flipV="1">
            <a:off x="3789327" y="3888519"/>
            <a:ext cx="0" cy="935229"/>
          </a:xfrm>
          <a:prstGeom prst="line">
            <a:avLst/>
          </a:prstGeom>
          <a:ln w="38100">
            <a:solidFill>
              <a:srgbClr val="0432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FFF3C34-89CA-704B-AD63-23B134790D6A}"/>
              </a:ext>
            </a:extLst>
          </p:cNvPr>
          <p:cNvCxnSpPr>
            <a:cxnSpLocks/>
          </p:cNvCxnSpPr>
          <p:nvPr/>
        </p:nvCxnSpPr>
        <p:spPr>
          <a:xfrm>
            <a:off x="3249899" y="3599119"/>
            <a:ext cx="0" cy="289400"/>
          </a:xfrm>
          <a:prstGeom prst="line">
            <a:avLst/>
          </a:prstGeom>
          <a:ln w="38100">
            <a:solidFill>
              <a:srgbClr val="0432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6247636-182A-464C-B355-E2582AA83484}"/>
              </a:ext>
            </a:extLst>
          </p:cNvPr>
          <p:cNvCxnSpPr>
            <a:cxnSpLocks/>
          </p:cNvCxnSpPr>
          <p:nvPr/>
        </p:nvCxnSpPr>
        <p:spPr>
          <a:xfrm flipH="1">
            <a:off x="3237373" y="3892659"/>
            <a:ext cx="551954" cy="1"/>
          </a:xfrm>
          <a:prstGeom prst="line">
            <a:avLst/>
          </a:prstGeom>
          <a:ln w="38100">
            <a:solidFill>
              <a:srgbClr val="0432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DB776A2-6B6A-6149-A76D-81C0D748AE2E}"/>
              </a:ext>
            </a:extLst>
          </p:cNvPr>
          <p:cNvGrpSpPr/>
          <p:nvPr/>
        </p:nvGrpSpPr>
        <p:grpSpPr>
          <a:xfrm>
            <a:off x="2494417" y="3870989"/>
            <a:ext cx="722515" cy="739800"/>
            <a:chOff x="4775187" y="4356133"/>
            <a:chExt cx="1036890" cy="113026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3321E17-741D-CF45-A8BB-F7EA75AD7584}"/>
                </a:ext>
              </a:extLst>
            </p:cNvPr>
            <p:cNvCxnSpPr/>
            <p:nvPr/>
          </p:nvCxnSpPr>
          <p:spPr>
            <a:xfrm>
              <a:off x="4860099" y="4356133"/>
              <a:ext cx="951978" cy="113026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69E3603-181C-F044-BF1F-0CCABBDE3F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75187" y="4356133"/>
              <a:ext cx="942843" cy="102569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33120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7A3F64-1C0D-4643-A183-B35805A3256B}"/>
              </a:ext>
            </a:extLst>
          </p:cNvPr>
          <p:cNvSpPr/>
          <p:nvPr/>
        </p:nvSpPr>
        <p:spPr>
          <a:xfrm>
            <a:off x="10603709" y="6306513"/>
            <a:ext cx="1306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Bodin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2012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06DA8A-0EF1-9542-A354-DFD160E331E7}"/>
              </a:ext>
            </a:extLst>
          </p:cNvPr>
          <p:cNvSpPr/>
          <p:nvPr/>
        </p:nvSpPr>
        <p:spPr>
          <a:xfrm>
            <a:off x="501145" y="314683"/>
            <a:ext cx="75067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err="1"/>
              <a:t>Transdimensional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inversion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C6E9FA-9565-6A4B-8FA5-62932ED81E70}"/>
              </a:ext>
            </a:extLst>
          </p:cNvPr>
          <p:cNvSpPr/>
          <p:nvPr/>
        </p:nvSpPr>
        <p:spPr>
          <a:xfrm>
            <a:off x="528368" y="1905506"/>
            <a:ext cx="116636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number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layers,</a:t>
            </a:r>
            <a:r>
              <a:rPr lang="zh-CN" altLang="en-US" sz="2400" dirty="0"/>
              <a:t> </a:t>
            </a:r>
            <a:r>
              <a:rPr lang="en-US" altLang="zh-CN" sz="2400" dirty="0"/>
              <a:t>i.e.,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dimension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model</a:t>
            </a:r>
            <a:r>
              <a:rPr lang="zh-CN" altLang="en-US" sz="2400" dirty="0"/>
              <a:t> </a:t>
            </a:r>
            <a:r>
              <a:rPr lang="en-US" altLang="zh-CN" sz="2400" dirty="0"/>
              <a:t>space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/>
              <a:t>also</a:t>
            </a:r>
            <a:r>
              <a:rPr lang="zh-CN" altLang="en-US" sz="2400" dirty="0"/>
              <a:t> </a:t>
            </a:r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dirty="0"/>
              <a:t>variable.</a:t>
            </a:r>
            <a:r>
              <a:rPr lang="zh-CN" altLang="en-US" sz="2400" dirty="0"/>
              <a:t> </a:t>
            </a:r>
            <a:r>
              <a:rPr lang="en-US" altLang="zh-CN" sz="2400" dirty="0"/>
              <a:t>Hence,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posterior</a:t>
            </a:r>
            <a:r>
              <a:rPr lang="zh-CN" altLang="en-US" sz="2400" dirty="0"/>
              <a:t> </a:t>
            </a:r>
            <a:r>
              <a:rPr lang="en-US" altLang="zh-CN" sz="2400" dirty="0"/>
              <a:t>becomes</a:t>
            </a:r>
            <a:r>
              <a:rPr lang="zh-CN" altLang="en-US" sz="2400" dirty="0"/>
              <a:t> </a:t>
            </a:r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i="1" dirty="0" err="1"/>
              <a:t>transdimensional</a:t>
            </a:r>
            <a:r>
              <a:rPr lang="zh-CN" altLang="en-US" sz="2400" i="1" dirty="0"/>
              <a:t> </a:t>
            </a:r>
            <a:r>
              <a:rPr lang="en-US" altLang="zh-CN" sz="2400" i="1" dirty="0"/>
              <a:t>function</a:t>
            </a:r>
            <a:r>
              <a:rPr lang="en-US" altLang="zh-CN" sz="2400" dirty="0"/>
              <a:t>.</a:t>
            </a:r>
          </a:p>
          <a:p>
            <a:endParaRPr lang="en-US" altLang="zh-CN" sz="2400" dirty="0"/>
          </a:p>
          <a:p>
            <a:r>
              <a:rPr lang="en-US" altLang="zh-CN" sz="2400" dirty="0"/>
              <a:t>It</a:t>
            </a:r>
            <a:r>
              <a:rPr lang="zh-CN" altLang="en-US" sz="2400" dirty="0"/>
              <a:t> </a:t>
            </a:r>
            <a:r>
              <a:rPr lang="en-US" altLang="zh-CN" sz="2400" dirty="0"/>
              <a:t>can</a:t>
            </a:r>
            <a:r>
              <a:rPr lang="zh-CN" altLang="en-US" sz="2400" dirty="0"/>
              <a:t> </a:t>
            </a:r>
            <a:r>
              <a:rPr lang="en-US" altLang="zh-CN" sz="2400" dirty="0"/>
              <a:t>be</a:t>
            </a:r>
            <a:r>
              <a:rPr lang="zh-CN" altLang="en-US" sz="2400" dirty="0"/>
              <a:t> </a:t>
            </a:r>
            <a:r>
              <a:rPr lang="en-US" altLang="zh-CN" sz="2400" dirty="0"/>
              <a:t>sampled</a:t>
            </a:r>
            <a:r>
              <a:rPr lang="zh-CN" altLang="en-US" sz="2400" dirty="0"/>
              <a:t> </a:t>
            </a:r>
            <a:r>
              <a:rPr lang="en-US" altLang="zh-CN" sz="2400" dirty="0"/>
              <a:t>with</a:t>
            </a:r>
            <a:r>
              <a:rPr lang="zh-CN" altLang="en-US" sz="2400" dirty="0"/>
              <a:t> </a:t>
            </a:r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i="1" dirty="0"/>
              <a:t>generalization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Metropolis-Hastings</a:t>
            </a:r>
            <a:r>
              <a:rPr lang="zh-CN" altLang="en-US" sz="2400" dirty="0"/>
              <a:t> </a:t>
            </a:r>
            <a:r>
              <a:rPr lang="en-US" altLang="zh-CN" sz="2400" dirty="0"/>
              <a:t>algorithm,</a:t>
            </a:r>
            <a:r>
              <a:rPr lang="zh-CN" altLang="en-US" sz="2400" dirty="0"/>
              <a:t> </a:t>
            </a:r>
            <a:r>
              <a:rPr lang="en-US" altLang="zh-CN" sz="2400" dirty="0"/>
              <a:t>termed</a:t>
            </a:r>
            <a:r>
              <a:rPr lang="zh-CN" altLang="en-US" sz="2400" dirty="0"/>
              <a:t> </a:t>
            </a:r>
            <a:r>
              <a:rPr lang="en-US" altLang="zh-CN" sz="2400" dirty="0"/>
              <a:t>as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i="1" dirty="0"/>
              <a:t>reversible-jump</a:t>
            </a:r>
            <a:r>
              <a:rPr lang="zh-CN" altLang="en-US" sz="2400" dirty="0"/>
              <a:t> </a:t>
            </a:r>
            <a:r>
              <a:rPr lang="en-US" altLang="zh-CN" sz="2400" dirty="0"/>
              <a:t>MCMC</a:t>
            </a:r>
            <a:r>
              <a:rPr lang="zh-CN" altLang="en-US" sz="2400" dirty="0"/>
              <a:t> </a:t>
            </a:r>
            <a:r>
              <a:rPr lang="en-US" altLang="zh-CN" sz="2400" dirty="0"/>
              <a:t>(</a:t>
            </a:r>
            <a:r>
              <a:rPr lang="en-US" altLang="zh-CN" sz="2400" dirty="0" err="1"/>
              <a:t>rj</a:t>
            </a:r>
            <a:r>
              <a:rPr lang="en-US" altLang="zh-CN" sz="2400" dirty="0"/>
              <a:t>-MCMC).</a:t>
            </a:r>
          </a:p>
          <a:p>
            <a:endParaRPr lang="en-US" sz="2400" dirty="0"/>
          </a:p>
          <a:p>
            <a:r>
              <a:rPr lang="en-US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i="1" dirty="0"/>
              <a:t>Accept</a:t>
            </a:r>
            <a:r>
              <a:rPr lang="zh-CN" altLang="en-US" sz="2400" dirty="0"/>
              <a:t> </a:t>
            </a:r>
            <a:r>
              <a:rPr lang="en-US" altLang="zh-CN" sz="2400" dirty="0"/>
              <a:t>probability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 err="1"/>
              <a:t>rj</a:t>
            </a:r>
            <a:r>
              <a:rPr lang="en-US" altLang="zh-CN" sz="2400" dirty="0"/>
              <a:t>-MCMC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/>
              <a:t>also</a:t>
            </a:r>
            <a:r>
              <a:rPr lang="zh-CN" altLang="en-US" sz="2400" dirty="0"/>
              <a:t> </a:t>
            </a:r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dirty="0"/>
              <a:t>generalization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that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i="1" dirty="0"/>
              <a:t>Metropolis-Hastings algorithm.</a:t>
            </a:r>
            <a:r>
              <a:rPr lang="zh-CN" altLang="en-US" sz="2400" dirty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90016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A7D271-2DFB-9444-BB7E-D330731C7618}"/>
              </a:ext>
            </a:extLst>
          </p:cNvPr>
          <p:cNvSpPr/>
          <p:nvPr/>
        </p:nvSpPr>
        <p:spPr>
          <a:xfrm>
            <a:off x="524583" y="257617"/>
            <a:ext cx="98865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i="1" dirty="0"/>
              <a:t>Accept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probability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in</a:t>
            </a:r>
            <a:r>
              <a:rPr lang="zh-CN" altLang="en-US" sz="4000" b="1" dirty="0"/>
              <a:t> </a:t>
            </a:r>
            <a:r>
              <a:rPr lang="en-US" altLang="zh-CN" sz="4000" b="1" dirty="0" err="1"/>
              <a:t>rj</a:t>
            </a:r>
            <a:r>
              <a:rPr lang="en-US" altLang="zh-CN" sz="4000" b="1" dirty="0"/>
              <a:t>-MCMC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6A2642F-1E7F-724F-B692-4E51F7216AF1}"/>
                  </a:ext>
                </a:extLst>
              </p:cNvPr>
              <p:cNvSpPr txBox="1"/>
              <p:nvPr/>
            </p:nvSpPr>
            <p:spPr>
              <a:xfrm>
                <a:off x="1572857" y="4081240"/>
                <a:ext cx="9886507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 smtClean="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CN" sz="2400" b="1" dirty="0"/>
                            <m:t>m</m:t>
                          </m:r>
                          <m:r>
                            <m:rPr>
                              <m:nor/>
                            </m:rPr>
                            <a:rPr lang="en-US" altLang="zh-CN" sz="2400" baseline="-25000" dirty="0"/>
                            <m:t>new</m:t>
                          </m:r>
                          <m:r>
                            <m:rPr>
                              <m:nor/>
                            </m:rPr>
                            <a:rPr lang="zh-CN" altLang="en-US" sz="2400" b="0" i="0" baseline="-25000" dirty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400" b="0" i="0" dirty="0" smtClean="0"/>
                            <m:t>|</m:t>
                          </m:r>
                          <m:r>
                            <m:rPr>
                              <m:nor/>
                            </m:rPr>
                            <a:rPr lang="en-US" altLang="zh-CN" sz="2400" b="1" dirty="0"/>
                            <m:t>m</m:t>
                          </m:r>
                          <m:r>
                            <m:rPr>
                              <m:nor/>
                            </m:rPr>
                            <a:rPr lang="en-US" altLang="zh-CN" sz="2400" baseline="-25000" dirty="0"/>
                            <m:t>old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zh-CN" altLang="en-US" sz="24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f>
                                <m:f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2400" baseline="-25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</m:t>
                                  </m:r>
                                  <m:d>
                                    <m:d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altLang="zh-CN" sz="2400" b="1" dirty="0"/>
                                        <m:t>m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altLang="zh-CN" sz="2400" b="0" i="0" baseline="-25000" dirty="0" smtClean="0"/>
                                        <m:t>new</m:t>
                                      </m:r>
                                    </m:e>
                                  </m:d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  <m:d>
                                    <m:d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altLang="zh-CN" sz="2400" b="1" dirty="0"/>
                                        <m:t>m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altLang="zh-CN" sz="2400" b="0" i="0" baseline="-25000" dirty="0" smtClean="0"/>
                                        <m:t>new</m:t>
                                      </m:r>
                                    </m:e>
                                  </m:d>
                                  <m:r>
                                    <m:rPr>
                                      <m:nor/>
                                    </m:rPr>
                                    <a:rPr lang="zh-CN" alt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i="1" dirty="0"/>
                                    <m:t>q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dirty="0"/>
                                    <m:t>(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b="1" dirty="0"/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baseline="-25000" dirty="0"/>
                                    <m:t>old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dirty="0"/>
                                    <m:t>|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b="1" dirty="0"/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baseline="-25000" dirty="0"/>
                                    <m:t>new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dirty="0"/>
                                    <m:t>)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2400" baseline="-25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</m:t>
                                  </m:r>
                                  <m:d>
                                    <m:d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altLang="zh-CN" sz="2400" b="1" dirty="0"/>
                                        <m:t>m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altLang="zh-CN" sz="2400" baseline="-25000" dirty="0"/>
                                        <m:t>old</m:t>
                                      </m:r>
                                    </m:e>
                                  </m:d>
                                  <m:r>
                                    <a:rPr lang="zh-CN" alt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  </m:t>
                                  </m:r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  <m:d>
                                    <m:d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altLang="zh-CN" sz="2400" b="1" dirty="0"/>
                                        <m:t>m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altLang="zh-CN" sz="2400" baseline="-25000" dirty="0"/>
                                        <m:t>old</m:t>
                                      </m:r>
                                    </m:e>
                                  </m:d>
                                  <m:r>
                                    <m:rPr>
                                      <m:nor/>
                                    </m:rPr>
                                    <a:rPr lang="zh-CN" alt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i="1" dirty="0"/>
                                    <m:t>q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dirty="0"/>
                                    <m:t>(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b="1" dirty="0"/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baseline="-25000" dirty="0"/>
                                    <m:t>new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dirty="0"/>
                                    <m:t>|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b="1" dirty="0"/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baseline="-25000" dirty="0"/>
                                    <m:t>old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dirty="0"/>
                                    <m:t>)</m:t>
                                  </m:r>
                                </m:den>
                              </m:f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zh-CN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24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𝐉</m:t>
                              </m:r>
                              <m:r>
                                <a:rPr lang="zh-CN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zh-CN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6A2642F-1E7F-724F-B692-4E51F7216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857" y="4081240"/>
                <a:ext cx="9886507" cy="922176"/>
              </a:xfrm>
              <a:prstGeom prst="rect">
                <a:avLst/>
              </a:prstGeom>
              <a:blipFill>
                <a:blip r:embed="rId2"/>
                <a:stretch>
                  <a:fillRect b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02D8FE8D-7654-8047-9A96-816286438154}"/>
              </a:ext>
            </a:extLst>
          </p:cNvPr>
          <p:cNvSpPr/>
          <p:nvPr/>
        </p:nvSpPr>
        <p:spPr>
          <a:xfrm>
            <a:off x="972024" y="3919967"/>
            <a:ext cx="13051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err="1"/>
              <a:t>rj</a:t>
            </a:r>
            <a:r>
              <a:rPr lang="en-US" altLang="zh-CN" sz="2400" dirty="0"/>
              <a:t>-MCMC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ADD04FC-ACF8-EF4A-8242-045C94691B51}"/>
              </a:ext>
            </a:extLst>
          </p:cNvPr>
          <p:cNvSpPr/>
          <p:nvPr/>
        </p:nvSpPr>
        <p:spPr>
          <a:xfrm>
            <a:off x="884099" y="1681607"/>
            <a:ext cx="4078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i="1" dirty="0"/>
              <a:t>Metropolis-Hastings algorithm</a:t>
            </a:r>
            <a:r>
              <a:rPr lang="zh-CN" altLang="en-US" sz="2400" dirty="0"/>
              <a:t> </a:t>
            </a:r>
            <a:endParaRPr lang="en-US" altLang="zh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69463E0-1ECF-1A47-9049-E1BDC3A1DF8A}"/>
                  </a:ext>
                </a:extLst>
              </p:cNvPr>
              <p:cNvSpPr txBox="1"/>
              <p:nvPr/>
            </p:nvSpPr>
            <p:spPr>
              <a:xfrm>
                <a:off x="1299327" y="2143272"/>
                <a:ext cx="9886507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 smtClean="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CN" sz="2400" b="1" dirty="0"/>
                            <m:t>m</m:t>
                          </m:r>
                          <m:r>
                            <m:rPr>
                              <m:nor/>
                            </m:rPr>
                            <a:rPr lang="en-US" altLang="zh-CN" sz="2400" baseline="-25000" dirty="0"/>
                            <m:t>new</m:t>
                          </m:r>
                          <m:r>
                            <m:rPr>
                              <m:nor/>
                            </m:rPr>
                            <a:rPr lang="zh-CN" altLang="en-US" sz="2400" b="0" i="0" baseline="-25000" dirty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400" b="0" i="0" dirty="0" smtClean="0"/>
                            <m:t>|</m:t>
                          </m:r>
                          <m:r>
                            <m:rPr>
                              <m:nor/>
                            </m:rPr>
                            <a:rPr lang="en-US" altLang="zh-CN" sz="2400" b="1" dirty="0"/>
                            <m:t>m</m:t>
                          </m:r>
                          <m:r>
                            <m:rPr>
                              <m:nor/>
                            </m:rPr>
                            <a:rPr lang="en-US" altLang="zh-CN" sz="2400" baseline="-25000" dirty="0"/>
                            <m:t>old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zh-CN" altLang="en-US" sz="24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f>
                                <m:f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2400" baseline="-25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</m:t>
                                  </m:r>
                                  <m:d>
                                    <m:d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altLang="zh-CN" sz="2400" b="1" dirty="0"/>
                                        <m:t>m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altLang="zh-CN" sz="2400" b="0" i="0" baseline="-25000" dirty="0" smtClean="0"/>
                                        <m:t>new</m:t>
                                      </m:r>
                                    </m:e>
                                  </m:d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  <m:d>
                                    <m:d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altLang="zh-CN" sz="2400" b="1" dirty="0"/>
                                        <m:t>m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altLang="zh-CN" sz="2400" b="0" i="0" baseline="-25000" dirty="0" smtClean="0"/>
                                        <m:t>new</m:t>
                                      </m:r>
                                    </m:e>
                                  </m:d>
                                  <m:r>
                                    <m:rPr>
                                      <m:nor/>
                                    </m:rPr>
                                    <a:rPr lang="zh-CN" alt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i="1" dirty="0"/>
                                    <m:t>q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dirty="0"/>
                                    <m:t>(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b="1" dirty="0"/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baseline="-25000" dirty="0"/>
                                    <m:t>old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dirty="0"/>
                                    <m:t>|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b="1" dirty="0"/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baseline="-25000" dirty="0"/>
                                    <m:t>new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dirty="0"/>
                                    <m:t>)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2400" baseline="-25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</m:t>
                                  </m:r>
                                  <m:d>
                                    <m:d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altLang="zh-CN" sz="2400" b="1" dirty="0"/>
                                        <m:t>m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altLang="zh-CN" sz="2400" baseline="-25000" dirty="0"/>
                                        <m:t>old</m:t>
                                      </m:r>
                                    </m:e>
                                  </m:d>
                                  <m:r>
                                    <a:rPr lang="zh-CN" alt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  </m:t>
                                  </m:r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  <m:d>
                                    <m:d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altLang="zh-CN" sz="2400" b="1" dirty="0"/>
                                        <m:t>m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altLang="zh-CN" sz="2400" baseline="-25000" dirty="0"/>
                                        <m:t>old</m:t>
                                      </m:r>
                                    </m:e>
                                  </m:d>
                                  <m:r>
                                    <m:rPr>
                                      <m:nor/>
                                    </m:rPr>
                                    <a:rPr lang="zh-CN" alt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i="1" dirty="0"/>
                                    <m:t>q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dirty="0"/>
                                    <m:t>(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b="1" dirty="0"/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baseline="-25000" dirty="0"/>
                                    <m:t>new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dirty="0"/>
                                    <m:t>|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b="1" dirty="0"/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baseline="-25000" dirty="0"/>
                                    <m:t>old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dirty="0"/>
                                    <m:t>)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altLang="zh-CN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69463E0-1ECF-1A47-9049-E1BDC3A1D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327" y="2143272"/>
                <a:ext cx="9886507" cy="922176"/>
              </a:xfrm>
              <a:prstGeom prst="rect">
                <a:avLst/>
              </a:prstGeom>
              <a:blipFill>
                <a:blip r:embed="rId3"/>
                <a:stretch>
                  <a:fillRect b="-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608F165-63DB-444A-A18A-AB634FFE87D4}"/>
                  </a:ext>
                </a:extLst>
              </p:cNvPr>
              <p:cNvSpPr/>
              <p:nvPr/>
            </p:nvSpPr>
            <p:spPr>
              <a:xfrm>
                <a:off x="371269" y="5499074"/>
                <a:ext cx="1182073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/>
                  <a:t>M</a:t>
                </a:r>
                <a:r>
                  <a:rPr lang="en-US" sz="2400" dirty="0"/>
                  <a:t>atrix </a:t>
                </a:r>
                <a:r>
                  <a:rPr lang="en-US" sz="2400" b="1" dirty="0"/>
                  <a:t>J</a:t>
                </a:r>
                <a:r>
                  <a:rPr lang="en-US" sz="2400" dirty="0"/>
                  <a:t> is the Jacobian of the transformation from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b="1" dirty="0"/>
                      <m:t>m</m:t>
                    </m:r>
                    <m:r>
                      <m:rPr>
                        <m:nor/>
                      </m:rPr>
                      <a:rPr lang="en-US" altLang="zh-CN" sz="2400" baseline="-25000" dirty="0"/>
                      <m:t>ol</m:t>
                    </m:r>
                    <m:r>
                      <m:rPr>
                        <m:nor/>
                      </m:rPr>
                      <a:rPr lang="en-US" altLang="zh-CN" sz="2400" b="0" i="0" baseline="-25000" dirty="0" smtClean="0"/>
                      <m:t>d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en-US" sz="2400" dirty="0"/>
                  <a:t>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b="1" dirty="0"/>
                      <m:t>m</m:t>
                    </m:r>
                    <m:r>
                      <m:rPr>
                        <m:nor/>
                      </m:rPr>
                      <a:rPr lang="en-US" altLang="zh-CN" sz="2400" b="0" i="0" baseline="-25000" dirty="0" smtClean="0"/>
                      <m:t>new</m:t>
                    </m:r>
                  </m:oMath>
                </a14:m>
                <a:r>
                  <a:rPr lang="en-US" sz="2400" dirty="0"/>
                  <a:t> and is needed to account for the scale changes involved when the transformation involves a jump between dimensions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608F165-63DB-444A-A18A-AB634FFE87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69" y="5499074"/>
                <a:ext cx="11820731" cy="830997"/>
              </a:xfrm>
              <a:prstGeom prst="rect">
                <a:avLst/>
              </a:prstGeom>
              <a:blipFill>
                <a:blip r:embed="rId4"/>
                <a:stretch>
                  <a:fillRect l="-751" t="-3030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BDF34431-A873-1E40-9A2A-D8EF37B90079}"/>
              </a:ext>
            </a:extLst>
          </p:cNvPr>
          <p:cNvSpPr/>
          <p:nvPr/>
        </p:nvSpPr>
        <p:spPr>
          <a:xfrm>
            <a:off x="10603709" y="6306513"/>
            <a:ext cx="1306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Bodin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25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F8BD64F-40A2-9E45-BAEA-FA88C48473DB}"/>
              </a:ext>
            </a:extLst>
          </p:cNvPr>
          <p:cNvSpPr/>
          <p:nvPr/>
        </p:nvSpPr>
        <p:spPr>
          <a:xfrm>
            <a:off x="2048511" y="4258899"/>
            <a:ext cx="9884447" cy="4829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A7D271-2DFB-9444-BB7E-D330731C7618}"/>
              </a:ext>
            </a:extLst>
          </p:cNvPr>
          <p:cNvSpPr/>
          <p:nvPr/>
        </p:nvSpPr>
        <p:spPr>
          <a:xfrm>
            <a:off x="524583" y="257617"/>
            <a:ext cx="98865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err="1"/>
              <a:t>rj</a:t>
            </a:r>
            <a:r>
              <a:rPr lang="en-US" altLang="zh-CN" sz="4000" b="1" dirty="0"/>
              <a:t>-MCMC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2067D22-EC25-FB4C-AD36-8CA84D503478}"/>
                  </a:ext>
                </a:extLst>
              </p:cNvPr>
              <p:cNvSpPr/>
              <p:nvPr/>
            </p:nvSpPr>
            <p:spPr>
              <a:xfrm>
                <a:off x="4561901" y="6300093"/>
                <a:ext cx="4522520" cy="387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𝐠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𝐦</m:t>
                              </m:r>
                            </m:e>
                          </m:d>
                          <m: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</m:t>
                          </m:r>
                          <m:r>
                            <m:rPr>
                              <m:sty m:val="p"/>
                            </m:rPr>
                            <a:rPr lang="en-US" altLang="zh-CN" b="0" i="0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obs</m:t>
                          </m:r>
                        </m:e>
                      </m:d>
                      <m:r>
                        <a:rPr lang="en-US" altLang="zh-CN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𝐂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</m:sub>
                        <m:sup>
                          <m: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zh-CN" alt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𝐠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𝐦</m:t>
                              </m:r>
                            </m:e>
                          </m:d>
                          <m: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</m:t>
                          </m:r>
                          <m:r>
                            <m:rPr>
                              <m:sty m:val="p"/>
                            </m:rPr>
                            <a:rPr lang="en-US" altLang="zh-CN" b="0" i="0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obs</m:t>
                          </m:r>
                        </m:e>
                      </m:d>
                      <m:r>
                        <a:rPr lang="zh-CN" alt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2067D22-EC25-FB4C-AD36-8CA84D5034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01" y="6300093"/>
                <a:ext cx="4522520" cy="387094"/>
              </a:xfrm>
              <a:prstGeom prst="rect">
                <a:avLst/>
              </a:prstGeom>
              <a:blipFill>
                <a:blip r:embed="rId2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E8AEADB-97D9-6049-ADAE-497B9A9A0F74}"/>
                  </a:ext>
                </a:extLst>
              </p:cNvPr>
              <p:cNvSpPr/>
              <p:nvPr/>
            </p:nvSpPr>
            <p:spPr>
              <a:xfrm>
                <a:off x="4394863" y="5255706"/>
                <a:ext cx="4141475" cy="957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  <m:r>
                                <a:rPr lang="en-US" altLang="zh-CN" b="0" i="1" baseline="30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𝐂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d</m:t>
                                  </m:r>
                                </m:sub>
                                <m:sup/>
                              </m:sSub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</m:e>
                          </m:rad>
                        </m:den>
                      </m:f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E8AEADB-97D9-6049-ADAE-497B9A9A0F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863" y="5255706"/>
                <a:ext cx="4141475" cy="9573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703B1BD-C83C-FA43-96A5-BB02E311604B}"/>
              </a:ext>
            </a:extLst>
          </p:cNvPr>
          <p:cNvCxnSpPr>
            <a:cxnSpLocks/>
          </p:cNvCxnSpPr>
          <p:nvPr/>
        </p:nvCxnSpPr>
        <p:spPr>
          <a:xfrm flipH="1">
            <a:off x="3148961" y="3746567"/>
            <a:ext cx="2244496" cy="4907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4AD545F-BEDE-0842-8224-3F95B209ECBD}"/>
                  </a:ext>
                </a:extLst>
              </p:cNvPr>
              <p:cNvSpPr/>
              <p:nvPr/>
            </p:nvSpPr>
            <p:spPr>
              <a:xfrm>
                <a:off x="2154140" y="4251749"/>
                <a:ext cx="116628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m:rPr>
                          <m:sty m:val="p"/>
                        </m:rPr>
                        <a:rPr lang="en-US" altLang="zh-CN" sz="2400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CN" sz="2400" b="1" dirty="0"/>
                            <m:t>m</m:t>
                          </m:r>
                        </m:e>
                      </m:d>
                      <m:r>
                        <a:rPr lang="zh-CN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4AD545F-BEDE-0842-8224-3F95B209EC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140" y="4251749"/>
                <a:ext cx="1166280" cy="461665"/>
              </a:xfrm>
              <a:prstGeom prst="rect">
                <a:avLst/>
              </a:prstGeom>
              <a:blipFill>
                <a:blip r:embed="rId4"/>
                <a:stretch>
                  <a:fillRect r="-2174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2D36C82-F079-FE4A-AD62-FB8BC43BF450}"/>
              </a:ext>
            </a:extLst>
          </p:cNvPr>
          <p:cNvCxnSpPr>
            <a:cxnSpLocks/>
          </p:cNvCxnSpPr>
          <p:nvPr/>
        </p:nvCxnSpPr>
        <p:spPr>
          <a:xfrm>
            <a:off x="6578335" y="3746567"/>
            <a:ext cx="0" cy="5051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E2E3AB0-067B-D44D-8B15-BB88E10A092D}"/>
                  </a:ext>
                </a:extLst>
              </p:cNvPr>
              <p:cNvSpPr/>
              <p:nvPr/>
            </p:nvSpPr>
            <p:spPr>
              <a:xfrm>
                <a:off x="6080217" y="4238481"/>
                <a:ext cx="9962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CN" sz="2400" b="1" dirty="0"/>
                            <m:t>m</m:t>
                          </m:r>
                        </m:e>
                      </m:d>
                      <m:r>
                        <m:rPr>
                          <m:nor/>
                        </m:rPr>
                        <a:rPr lang="zh-CN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E2E3AB0-067B-D44D-8B15-BB88E10A09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217" y="4238481"/>
                <a:ext cx="996235" cy="461665"/>
              </a:xfrm>
              <a:prstGeom prst="rect">
                <a:avLst/>
              </a:prstGeom>
              <a:blipFill>
                <a:blip r:embed="rId5"/>
                <a:stretch>
                  <a:fillRect r="-2532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83694DC-FEBE-C74C-AB46-A2185A879189}"/>
              </a:ext>
            </a:extLst>
          </p:cNvPr>
          <p:cNvCxnSpPr>
            <a:cxnSpLocks/>
          </p:cNvCxnSpPr>
          <p:nvPr/>
        </p:nvCxnSpPr>
        <p:spPr>
          <a:xfrm>
            <a:off x="7620083" y="3746567"/>
            <a:ext cx="1808730" cy="5555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E7A4BD9-F0CC-F145-B171-ACA2649ADF89}"/>
              </a:ext>
            </a:extLst>
          </p:cNvPr>
          <p:cNvCxnSpPr>
            <a:cxnSpLocks/>
          </p:cNvCxnSpPr>
          <p:nvPr/>
        </p:nvCxnSpPr>
        <p:spPr>
          <a:xfrm>
            <a:off x="6578335" y="4800488"/>
            <a:ext cx="0" cy="5051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BFE9B92-C39D-2D41-AF1A-5D259BCEEC73}"/>
                  </a:ext>
                </a:extLst>
              </p:cNvPr>
              <p:cNvSpPr/>
              <p:nvPr/>
            </p:nvSpPr>
            <p:spPr>
              <a:xfrm>
                <a:off x="9234161" y="4238481"/>
                <a:ext cx="12041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i="1" dirty="0"/>
                        <m:t>q</m:t>
                      </m:r>
                      <m:r>
                        <m:rPr>
                          <m:nor/>
                        </m:rPr>
                        <a:rPr lang="en-US" altLang="zh-CN" sz="2400" dirty="0"/>
                        <m:t>(</m:t>
                      </m:r>
                      <m:r>
                        <m:rPr>
                          <m:nor/>
                        </m:rPr>
                        <a:rPr lang="zh-CN" alt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altLang="zh-CN" sz="2400" b="0" i="0" dirty="0" smtClean="0"/>
                        <m:t>.</m:t>
                      </m:r>
                      <m:r>
                        <m:rPr>
                          <m:nor/>
                        </m:rPr>
                        <a:rPr lang="zh-CN" alt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altLang="zh-CN" sz="2400" dirty="0"/>
                        <m:t>|</m:t>
                      </m:r>
                      <m:r>
                        <m:rPr>
                          <m:nor/>
                        </m:rPr>
                        <a:rPr lang="en-US" altLang="zh-CN" sz="2400" b="1" dirty="0"/>
                        <m:t>m</m:t>
                      </m:r>
                      <m:r>
                        <m:rPr>
                          <m:nor/>
                        </m:rPr>
                        <a:rPr lang="en-US" altLang="zh-CN" sz="2400" dirty="0"/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BFE9B92-C39D-2D41-AF1A-5D259BCEEC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4161" y="4238481"/>
                <a:ext cx="1204176" cy="461665"/>
              </a:xfrm>
              <a:prstGeom prst="rect">
                <a:avLst/>
              </a:prstGeom>
              <a:blipFill>
                <a:blip r:embed="rId6"/>
                <a:stretch>
                  <a:fillRect t="-5405" b="-2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02D8FE8D-7654-8047-9A96-816286438154}"/>
              </a:ext>
            </a:extLst>
          </p:cNvPr>
          <p:cNvSpPr/>
          <p:nvPr/>
        </p:nvSpPr>
        <p:spPr>
          <a:xfrm>
            <a:off x="933132" y="2045519"/>
            <a:ext cx="2442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i="1" dirty="0"/>
              <a:t>Accept</a:t>
            </a:r>
            <a:r>
              <a:rPr lang="zh-CN" altLang="en-US" sz="2400" dirty="0"/>
              <a:t> </a:t>
            </a:r>
            <a:r>
              <a:rPr lang="en-US" altLang="zh-CN" sz="2400" dirty="0"/>
              <a:t>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DF4C9BA-403C-DF41-A74E-06B2CA5E6FE1}"/>
                  </a:ext>
                </a:extLst>
              </p:cNvPr>
              <p:cNvSpPr txBox="1"/>
              <p:nvPr/>
            </p:nvSpPr>
            <p:spPr>
              <a:xfrm>
                <a:off x="674925" y="2741591"/>
                <a:ext cx="9886507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 smtClean="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CN" sz="2400" b="1" dirty="0"/>
                            <m:t>m</m:t>
                          </m:r>
                          <m:r>
                            <m:rPr>
                              <m:nor/>
                            </m:rPr>
                            <a:rPr lang="en-US" altLang="zh-CN" sz="2400" baseline="-25000" dirty="0"/>
                            <m:t>new</m:t>
                          </m:r>
                          <m:r>
                            <m:rPr>
                              <m:nor/>
                            </m:rPr>
                            <a:rPr lang="zh-CN" altLang="en-US" sz="2400" b="0" i="0" baseline="-25000" dirty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400" b="0" i="0" dirty="0" smtClean="0"/>
                            <m:t>|</m:t>
                          </m:r>
                          <m:r>
                            <m:rPr>
                              <m:nor/>
                            </m:rPr>
                            <a:rPr lang="en-US" altLang="zh-CN" sz="2400" b="1" dirty="0"/>
                            <m:t>m</m:t>
                          </m:r>
                          <m:r>
                            <m:rPr>
                              <m:nor/>
                            </m:rPr>
                            <a:rPr lang="en-US" altLang="zh-CN" sz="2400" baseline="-25000" dirty="0"/>
                            <m:t>old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zh-CN" altLang="en-US" sz="24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f>
                                <m:f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2400" baseline="-25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</m:t>
                                  </m:r>
                                  <m:d>
                                    <m:d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altLang="zh-CN" sz="2400" b="1" dirty="0"/>
                                        <m:t>m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altLang="zh-CN" sz="2400" b="0" i="0" baseline="-25000" dirty="0" smtClean="0"/>
                                        <m:t>new</m:t>
                                      </m:r>
                                    </m:e>
                                  </m:d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  <m:d>
                                    <m:d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altLang="zh-CN" sz="2400" b="1" dirty="0"/>
                                        <m:t>m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altLang="zh-CN" sz="2400" b="0" i="0" baseline="-25000" dirty="0" smtClean="0"/>
                                        <m:t>new</m:t>
                                      </m:r>
                                    </m:e>
                                  </m:d>
                                  <m:r>
                                    <m:rPr>
                                      <m:nor/>
                                    </m:rPr>
                                    <a:rPr lang="zh-CN" alt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i="1" dirty="0"/>
                                    <m:t>q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dirty="0"/>
                                    <m:t>(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b="1" dirty="0"/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baseline="-25000" dirty="0"/>
                                    <m:t>old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dirty="0"/>
                                    <m:t>|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b="1" dirty="0"/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baseline="-25000" dirty="0"/>
                                    <m:t>new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dirty="0"/>
                                    <m:t>)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2400" baseline="-25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</m:t>
                                  </m:r>
                                  <m:d>
                                    <m:d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altLang="zh-CN" sz="2400" b="1" dirty="0"/>
                                        <m:t>m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altLang="zh-CN" sz="2400" baseline="-25000" dirty="0"/>
                                        <m:t>old</m:t>
                                      </m:r>
                                    </m:e>
                                  </m:d>
                                  <m:r>
                                    <a:rPr lang="zh-CN" alt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  </m:t>
                                  </m:r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  <m:d>
                                    <m:d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altLang="zh-CN" sz="2400" b="1" dirty="0"/>
                                        <m:t>m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altLang="zh-CN" sz="2400" baseline="-25000" dirty="0"/>
                                        <m:t>old</m:t>
                                      </m:r>
                                    </m:e>
                                  </m:d>
                                  <m:r>
                                    <m:rPr>
                                      <m:nor/>
                                    </m:rPr>
                                    <a:rPr lang="zh-CN" alt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i="1" dirty="0"/>
                                    <m:t>q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dirty="0"/>
                                    <m:t>(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b="1" dirty="0"/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baseline="-25000" dirty="0"/>
                                    <m:t>new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dirty="0"/>
                                    <m:t>|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b="1" dirty="0"/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baseline="-25000" dirty="0"/>
                                    <m:t>old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dirty="0"/>
                                    <m:t>)</m:t>
                                  </m:r>
                                </m:den>
                              </m:f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zh-CN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24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𝐉</m:t>
                              </m:r>
                              <m:r>
                                <a:rPr lang="zh-CN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zh-CN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DF4C9BA-403C-DF41-A74E-06B2CA5E6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25" y="2741591"/>
                <a:ext cx="9886507" cy="922176"/>
              </a:xfrm>
              <a:prstGeom prst="rect">
                <a:avLst/>
              </a:prstGeom>
              <a:blipFill>
                <a:blip r:embed="rId7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8800E5E-C70D-8B41-9C97-3F086389EA3C}"/>
              </a:ext>
            </a:extLst>
          </p:cNvPr>
          <p:cNvCxnSpPr>
            <a:cxnSpLocks/>
          </p:cNvCxnSpPr>
          <p:nvPr/>
        </p:nvCxnSpPr>
        <p:spPr>
          <a:xfrm>
            <a:off x="9533972" y="3600121"/>
            <a:ext cx="1772936" cy="7020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FD864532-D508-524D-9CA5-96BBACC65FDF}"/>
              </a:ext>
            </a:extLst>
          </p:cNvPr>
          <p:cNvSpPr/>
          <p:nvPr/>
        </p:nvSpPr>
        <p:spPr>
          <a:xfrm>
            <a:off x="10798432" y="4291327"/>
            <a:ext cx="11051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Jacobian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354E299-5DB6-3A4B-830F-BDAD8176D16F}"/>
              </a:ext>
            </a:extLst>
          </p:cNvPr>
          <p:cNvSpPr/>
          <p:nvPr/>
        </p:nvSpPr>
        <p:spPr>
          <a:xfrm>
            <a:off x="5831616" y="3866192"/>
            <a:ext cx="1549127" cy="1268322"/>
          </a:xfrm>
          <a:prstGeom prst="ellipse">
            <a:avLst/>
          </a:prstGeom>
          <a:noFill/>
          <a:ln w="57150">
            <a:solidFill>
              <a:srgbClr val="0432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CEAAAC9-87F2-E148-A1A7-6B5E4BE4446E}"/>
              </a:ext>
            </a:extLst>
          </p:cNvPr>
          <p:cNvSpPr/>
          <p:nvPr/>
        </p:nvSpPr>
        <p:spPr>
          <a:xfrm>
            <a:off x="10645918" y="6375401"/>
            <a:ext cx="1306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Bodin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648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9E676C-A364-644A-A2A5-B09AA3B95AF9}"/>
              </a:ext>
            </a:extLst>
          </p:cNvPr>
          <p:cNvSpPr/>
          <p:nvPr/>
        </p:nvSpPr>
        <p:spPr>
          <a:xfrm>
            <a:off x="501145" y="314683"/>
            <a:ext cx="47903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/>
              <a:t>Likelihood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6FCFC78-99B9-B14C-823D-C9C5ADD01208}"/>
                  </a:ext>
                </a:extLst>
              </p:cNvPr>
              <p:cNvSpPr/>
              <p:nvPr/>
            </p:nvSpPr>
            <p:spPr>
              <a:xfrm>
                <a:off x="6096000" y="1541090"/>
                <a:ext cx="5952527" cy="4853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𝐠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𝐦</m:t>
                              </m:r>
                            </m:e>
                          </m:d>
                          <m:r>
                            <a:rPr lang="en-US" altLang="zh-CN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</m:t>
                          </m:r>
                          <m:r>
                            <m:rPr>
                              <m:sty m:val="p"/>
                            </m:rPr>
                            <a:rPr lang="en-US" altLang="zh-CN" sz="2400" b="0" i="0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obs</m:t>
                          </m:r>
                        </m:e>
                      </m:d>
                      <m:r>
                        <a:rPr lang="en-US" altLang="zh-CN" sz="2400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𝐂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</m:sub>
                        <m:sup>
                          <m:r>
                            <a:rPr lang="en-US" altLang="zh-CN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zh-CN" altLang="en-US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𝐠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𝐦</m:t>
                              </m:r>
                            </m:e>
                          </m:d>
                          <m:r>
                            <a:rPr lang="en-US" altLang="zh-CN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</m:t>
                          </m:r>
                          <m:r>
                            <m:rPr>
                              <m:sty m:val="p"/>
                            </m:rPr>
                            <a:rPr lang="en-US" altLang="zh-CN" sz="2400" b="0" i="0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obs</m:t>
                          </m:r>
                        </m:e>
                      </m:d>
                      <m:r>
                        <a:rPr lang="zh-CN" alt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6FCFC78-99B9-B14C-823D-C9C5ADD012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541090"/>
                <a:ext cx="5952527" cy="485389"/>
              </a:xfrm>
              <a:prstGeom prst="rect">
                <a:avLst/>
              </a:prstGeom>
              <a:blipFill>
                <a:blip r:embed="rId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05614D6-D38C-FD47-BCF1-D443AB8736BD}"/>
                  </a:ext>
                </a:extLst>
              </p:cNvPr>
              <p:cNvSpPr/>
              <p:nvPr/>
            </p:nvSpPr>
            <p:spPr>
              <a:xfrm>
                <a:off x="659568" y="1403712"/>
                <a:ext cx="5081666" cy="12455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r>
                        <a:rPr lang="en-US" altLang="zh-CN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  <m:r>
                                <a:rPr lang="en-US" altLang="zh-CN" sz="2400" b="0" i="1" baseline="30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sSubSup>
                                <m:sSub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24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𝐂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d</m:t>
                                  </m:r>
                                </m:sub>
                                <m:sup/>
                              </m:sSub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</m:e>
                          </m:rad>
                        </m:den>
                      </m:f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r>
                        <a:rPr lang="zh-CN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r>
                        <a:rPr lang="en-US" altLang="zh-CN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05614D6-D38C-FD47-BCF1-D443AB8736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68" y="1403712"/>
                <a:ext cx="5081666" cy="12455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F59037B-6930-3144-A2C0-83377528AFD1}"/>
                  </a:ext>
                </a:extLst>
              </p:cNvPr>
              <p:cNvSpPr/>
              <p:nvPr/>
            </p:nvSpPr>
            <p:spPr>
              <a:xfrm>
                <a:off x="871515" y="3496433"/>
                <a:ext cx="1549399" cy="5188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𝐂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</m:sub>
                        <m:sup/>
                      </m:sSubSup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altLang="zh-CN" sz="2400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altLang="zh-CN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𝐑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F59037B-6930-3144-A2C0-83377528AF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515" y="3496433"/>
                <a:ext cx="1549399" cy="518860"/>
              </a:xfrm>
              <a:prstGeom prst="rect">
                <a:avLst/>
              </a:prstGeom>
              <a:blipFill>
                <a:blip r:embed="rId4"/>
                <a:stretch>
                  <a:fillRect l="-1626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DE515536-6385-2949-B271-AC13760BFA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6336" y="2649246"/>
            <a:ext cx="4560605" cy="221323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54E2EE6-2EC1-474F-9A0E-D524593BB2FA}"/>
              </a:ext>
            </a:extLst>
          </p:cNvPr>
          <p:cNvSpPr/>
          <p:nvPr/>
        </p:nvSpPr>
        <p:spPr>
          <a:xfrm>
            <a:off x="10603709" y="6306513"/>
            <a:ext cx="1306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Bodin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2012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D68162-C931-C044-A491-6DFD73F398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7349" y="3099863"/>
            <a:ext cx="893934" cy="439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673618-A1DE-244E-9B13-727300488D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17349" y="3709125"/>
            <a:ext cx="1134082" cy="47147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A066D6B-9343-4B40-AFEE-982BAEE08F9B}"/>
              </a:ext>
            </a:extLst>
          </p:cNvPr>
          <p:cNvSpPr/>
          <p:nvPr/>
        </p:nvSpPr>
        <p:spPr>
          <a:xfrm>
            <a:off x="8313044" y="3135017"/>
            <a:ext cx="1959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dvTTf331adb4.B"/>
              </a:rPr>
              <a:t>First Type of Noise 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A3AC1E-3531-E24B-B7A4-7D54EF2304FF}"/>
              </a:ext>
            </a:extLst>
          </p:cNvPr>
          <p:cNvSpPr/>
          <p:nvPr/>
        </p:nvSpPr>
        <p:spPr>
          <a:xfrm>
            <a:off x="8173978" y="3830627"/>
            <a:ext cx="2243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dvTTf331adb4.B"/>
              </a:rPr>
              <a:t>Second Type of Noise 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5D68DD-3AE6-A140-9710-0DA7CA9F4B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5125" y="5537559"/>
            <a:ext cx="2062501" cy="10645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8C06C2C-ED18-5A42-B15A-D2ED8BC23361}"/>
                  </a:ext>
                </a:extLst>
              </p:cNvPr>
              <p:cNvSpPr/>
              <p:nvPr/>
            </p:nvSpPr>
            <p:spPr>
              <a:xfrm>
                <a:off x="934710" y="5787653"/>
                <a:ext cx="960583" cy="5188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𝐂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</m:sub>
                        <m:sup/>
                      </m:sSubSup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8C06C2C-ED18-5A42-B15A-D2ED8BC233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710" y="5787653"/>
                <a:ext cx="960583" cy="518860"/>
              </a:xfrm>
              <a:prstGeom prst="rect">
                <a:avLst/>
              </a:prstGeom>
              <a:blipFill>
                <a:blip r:embed="rId9"/>
                <a:stretch>
                  <a:fillRect l="-2632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300C73D6-7EC2-8A40-8618-16F01CC6499E}"/>
              </a:ext>
            </a:extLst>
          </p:cNvPr>
          <p:cNvSpPr/>
          <p:nvPr/>
        </p:nvSpPr>
        <p:spPr>
          <a:xfrm>
            <a:off x="136344" y="2816994"/>
            <a:ext cx="1952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/>
              <a:t>One</a:t>
            </a:r>
            <a:r>
              <a:rPr lang="zh-CN" altLang="en-US" sz="2800" dirty="0"/>
              <a:t> </a:t>
            </a:r>
            <a:r>
              <a:rPr lang="en-US" altLang="zh-CN" sz="2800" dirty="0"/>
              <a:t>dataset</a:t>
            </a:r>
            <a:endParaRPr lang="en-US" sz="2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083849-B3CB-6D40-BAE7-EB369532AE95}"/>
              </a:ext>
            </a:extLst>
          </p:cNvPr>
          <p:cNvSpPr/>
          <p:nvPr/>
        </p:nvSpPr>
        <p:spPr>
          <a:xfrm>
            <a:off x="136344" y="4862480"/>
            <a:ext cx="20914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/>
              <a:t>Two</a:t>
            </a:r>
            <a:r>
              <a:rPr lang="zh-CN" altLang="en-US" sz="2800" dirty="0"/>
              <a:t> </a:t>
            </a:r>
            <a:r>
              <a:rPr lang="en-US" altLang="zh-CN" sz="2800" dirty="0"/>
              <a:t>datasets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F3B8AE1-8074-EF48-8F37-4F870797E592}"/>
                  </a:ext>
                </a:extLst>
              </p:cNvPr>
              <p:cNvSpPr/>
              <p:nvPr/>
            </p:nvSpPr>
            <p:spPr>
              <a:xfrm>
                <a:off x="4511677" y="5574663"/>
                <a:ext cx="2042097" cy="4863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𝐂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𝑅𝐹</m:t>
                          </m:r>
                        </m:sup>
                      </m:sSubSup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𝑅𝐹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𝐑</m:t>
                      </m:r>
                      <m:r>
                        <m:rPr>
                          <m:sty m:val="p"/>
                        </m:rPr>
                        <a:rPr lang="en-US" altLang="zh-CN" sz="2400" b="0" i="0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RF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F3B8AE1-8074-EF48-8F37-4F870797E5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677" y="5574663"/>
                <a:ext cx="2042097" cy="486352"/>
              </a:xfrm>
              <a:prstGeom prst="rect">
                <a:avLst/>
              </a:prstGeom>
              <a:blipFill>
                <a:blip r:embed="rId10"/>
                <a:stretch>
                  <a:fillRect l="-617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0275397-FAE9-6948-89A2-38A181471226}"/>
                  </a:ext>
                </a:extLst>
              </p:cNvPr>
              <p:cNvSpPr/>
              <p:nvPr/>
            </p:nvSpPr>
            <p:spPr>
              <a:xfrm>
                <a:off x="4265336" y="6163958"/>
                <a:ext cx="2654701" cy="490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𝐂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𝑆𝑊𝐷</m:t>
                          </m:r>
                        </m:sup>
                      </m:sSubSup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𝑆𝑊𝐷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𝐑</m:t>
                      </m:r>
                      <m:r>
                        <m:rPr>
                          <m:sty m:val="p"/>
                        </m:rPr>
                        <a:rPr lang="en-US" altLang="zh-CN" sz="2400" b="0" i="0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SWD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0275397-FAE9-6948-89A2-38A1814712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336" y="6163958"/>
                <a:ext cx="2654701" cy="490840"/>
              </a:xfrm>
              <a:prstGeom prst="rect">
                <a:avLst/>
              </a:prstGeom>
              <a:blipFill>
                <a:blip r:embed="rId11"/>
                <a:stretch>
                  <a:fillRect l="-957" b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26D6B2F-A180-6240-AA23-CCC3D1CEC4DD}"/>
                  </a:ext>
                </a:extLst>
              </p:cNvPr>
              <p:cNvSpPr/>
              <p:nvPr/>
            </p:nvSpPr>
            <p:spPr>
              <a:xfrm>
                <a:off x="7456941" y="5534139"/>
                <a:ext cx="2243370" cy="5673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𝑅𝐹</m:t>
                        </m:r>
                      </m:sub>
                      <m:sup/>
                    </m:sSubSup>
                    <m:r>
                      <m:rPr>
                        <m:nor/>
                      </m:rPr>
                      <a:rPr lang="en-US" altLang="zh-CN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zh-CN" alt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800" dirty="0"/>
                      <m:t>r</m:t>
                    </m:r>
                    <m:r>
                      <m:rPr>
                        <m:sty m:val="p"/>
                      </m:rPr>
                      <a:rPr lang="en-US" altLang="zh-CN" sz="2800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RF</m:t>
                    </m:r>
                  </m:oMath>
                </a14:m>
                <a:r>
                  <a:rPr lang="en-US" altLang="zh-CN" sz="2800" dirty="0"/>
                  <a:t>)</a:t>
                </a:r>
                <a:endParaRPr lang="en-US" sz="28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26D6B2F-A180-6240-AA23-CCC3D1CEC4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6941" y="5534139"/>
                <a:ext cx="2243370" cy="567399"/>
              </a:xfrm>
              <a:prstGeom prst="rect">
                <a:avLst/>
              </a:prstGeom>
              <a:blipFill>
                <a:blip r:embed="rId12"/>
                <a:stretch>
                  <a:fillRect l="-5618" t="-2222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73873D8-5738-8043-B576-D4C430754EBB}"/>
                  </a:ext>
                </a:extLst>
              </p:cNvPr>
              <p:cNvSpPr/>
              <p:nvPr/>
            </p:nvSpPr>
            <p:spPr>
              <a:xfrm>
                <a:off x="7415185" y="6123546"/>
                <a:ext cx="2243369" cy="572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𝑆𝑊𝐷</m:t>
                        </m:r>
                      </m:sub>
                      <m:sup/>
                    </m:sSubSup>
                  </m:oMath>
                </a14:m>
                <a:r>
                  <a:rPr lang="en-US" altLang="zh-CN" sz="2800" dirty="0"/>
                  <a:t>,</a:t>
                </a:r>
                <a:r>
                  <a:rPr lang="zh-CN" alt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800" dirty="0" smtClean="0"/>
                      <m:t>r</m:t>
                    </m:r>
                    <m:r>
                      <m:rPr>
                        <m:sty m:val="p"/>
                      </m:rPr>
                      <a:rPr lang="en-US" altLang="zh-CN" sz="2800" b="0" i="0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SWD</m:t>
                    </m:r>
                  </m:oMath>
                </a14:m>
                <a:r>
                  <a:rPr lang="en-US" altLang="zh-CN" sz="2800" dirty="0"/>
                  <a:t>)</a:t>
                </a:r>
                <a:endParaRPr lang="en-US" sz="28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73873D8-5738-8043-B576-D4C430754E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5185" y="6123546"/>
                <a:ext cx="2243369" cy="572657"/>
              </a:xfrm>
              <a:prstGeom prst="rect">
                <a:avLst/>
              </a:prstGeom>
              <a:blipFill>
                <a:blip r:embed="rId13"/>
                <a:stretch>
                  <a:fillRect l="-5618" t="-2174" b="-28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790E22AB-33E6-5A4C-AF5E-D199E7413D49}"/>
              </a:ext>
            </a:extLst>
          </p:cNvPr>
          <p:cNvSpPr/>
          <p:nvPr/>
        </p:nvSpPr>
        <p:spPr>
          <a:xfrm>
            <a:off x="7317747" y="5415680"/>
            <a:ext cx="2062501" cy="13874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845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7A3F64-1C0D-4643-A183-B35805A3256B}"/>
              </a:ext>
            </a:extLst>
          </p:cNvPr>
          <p:cNvSpPr/>
          <p:nvPr/>
        </p:nvSpPr>
        <p:spPr>
          <a:xfrm>
            <a:off x="10636795" y="6358651"/>
            <a:ext cx="1306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Bodin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2012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06DA8A-0EF1-9542-A354-DFD160E331E7}"/>
              </a:ext>
            </a:extLst>
          </p:cNvPr>
          <p:cNvSpPr/>
          <p:nvPr/>
        </p:nvSpPr>
        <p:spPr>
          <a:xfrm>
            <a:off x="501145" y="314683"/>
            <a:ext cx="75067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/>
              <a:t>Inversion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parameters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878920-0CC4-B841-B11B-B0CA5B146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205" y="1208670"/>
            <a:ext cx="2699331" cy="533464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2F01BE6-8BA2-0642-BE38-FB2B588EE524}"/>
              </a:ext>
            </a:extLst>
          </p:cNvPr>
          <p:cNvSpPr/>
          <p:nvPr/>
        </p:nvSpPr>
        <p:spPr>
          <a:xfrm>
            <a:off x="313791" y="1554080"/>
            <a:ext cx="1591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dvTT182ff89e"/>
              </a:rPr>
              <a:t>Voronoi nuclei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7FE0E64-82B5-EA4C-B236-09A3982A9772}"/>
              </a:ext>
            </a:extLst>
          </p:cNvPr>
          <p:cNvCxnSpPr/>
          <p:nvPr/>
        </p:nvCxnSpPr>
        <p:spPr>
          <a:xfrm>
            <a:off x="1801091" y="1773381"/>
            <a:ext cx="526473" cy="2078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2C6E9FA-9565-6A4B-8FA5-62932ED81E70}"/>
                  </a:ext>
                </a:extLst>
              </p:cNvPr>
              <p:cNvSpPr/>
              <p:nvPr/>
            </p:nvSpPr>
            <p:spPr>
              <a:xfrm>
                <a:off x="4693154" y="1866841"/>
                <a:ext cx="7314734" cy="31579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altLang="zh-CN" sz="2800" dirty="0">
                    <a:ea typeface="Cambria Math" panose="02040503050406030204" pitchFamily="18" charset="0"/>
                  </a:rPr>
                  <a:t>D</a:t>
                </a:r>
                <a:r>
                  <a:rPr lang="en-US" sz="2800" dirty="0">
                    <a:ea typeface="Cambria Math" panose="02040503050406030204" pitchFamily="18" charset="0"/>
                  </a:rPr>
                  <a:t>epth </a:t>
                </a:r>
                <a:r>
                  <a:rPr lang="en-US" altLang="zh-CN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c</a:t>
                </a:r>
                <a:r>
                  <a:rPr lang="en-US" altLang="zh-CN" sz="2800" baseline="-250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i</a:t>
                </a:r>
                <a:r>
                  <a:rPr lang="en-US" altLang="zh-CN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ea typeface="Cambria Math" panose="02040503050406030204" pitchFamily="18" charset="0"/>
                  </a:rPr>
                  <a:t>of </a:t>
                </a:r>
                <a:r>
                  <a:rPr lang="en-US" altLang="zh-CN" sz="2800" dirty="0">
                    <a:ea typeface="Cambria Math" panose="02040503050406030204" pitchFamily="18" charset="0"/>
                  </a:rPr>
                  <a:t>each</a:t>
                </a:r>
                <a:r>
                  <a:rPr lang="en-US" sz="2800" dirty="0">
                    <a:ea typeface="Cambria Math" panose="02040503050406030204" pitchFamily="18" charset="0"/>
                  </a:rPr>
                  <a:t> nucleus</a:t>
                </a:r>
                <a:endParaRPr lang="en-US" altLang="zh-CN" sz="2800" dirty="0">
                  <a:ea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US" altLang="zh-CN" sz="2800" dirty="0">
                  <a:ea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sz="2800" dirty="0">
                    <a:ea typeface="Cambria Math" panose="02040503050406030204" pitchFamily="18" charset="0"/>
                  </a:rPr>
                  <a:t>S</a:t>
                </a:r>
                <a:r>
                  <a:rPr lang="en-US" sz="2800" dirty="0">
                    <a:ea typeface="Cambria Math" panose="02040503050406030204" pitchFamily="18" charset="0"/>
                  </a:rPr>
                  <a:t>hear wave velocity </a:t>
                </a:r>
                <a:r>
                  <a:rPr lang="en-US" altLang="zh-CN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v</a:t>
                </a:r>
                <a:r>
                  <a:rPr lang="en-US" altLang="zh-CN" sz="2800" baseline="-250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i</a:t>
                </a:r>
                <a:r>
                  <a:rPr lang="zh-CN" altLang="en-US" sz="2800" dirty="0"/>
                  <a:t> </a:t>
                </a:r>
                <a:r>
                  <a:rPr lang="en-US" altLang="zh-CN" sz="2800" dirty="0">
                    <a:ea typeface="Cambria Math" panose="02040503050406030204" pitchFamily="18" charset="0"/>
                  </a:rPr>
                  <a:t>of</a:t>
                </a:r>
                <a:r>
                  <a:rPr lang="zh-CN" altLang="en-US" sz="2800" dirty="0"/>
                  <a:t> </a:t>
                </a:r>
                <a:r>
                  <a:rPr lang="en-US" altLang="zh-CN" sz="2800" dirty="0">
                    <a:ea typeface="Cambria Math" panose="02040503050406030204" pitchFamily="18" charset="0"/>
                  </a:rPr>
                  <a:t>each</a:t>
                </a:r>
                <a:r>
                  <a:rPr lang="zh-CN" altLang="en-US" sz="2800" dirty="0"/>
                  <a:t> </a:t>
                </a:r>
                <a:r>
                  <a:rPr lang="en-US" altLang="zh-CN" sz="2800" dirty="0">
                    <a:ea typeface="Cambria Math" panose="02040503050406030204" pitchFamily="18" charset="0"/>
                  </a:rPr>
                  <a:t>layer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altLang="zh-CN" sz="2800" dirty="0">
                  <a:ea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sz="2800" dirty="0">
                    <a:ea typeface="Cambria Math" panose="02040503050406030204" pitchFamily="18" charset="0"/>
                  </a:rPr>
                  <a:t>Voronoi nuclei</a:t>
                </a:r>
                <a:r>
                  <a:rPr lang="zh-CN" altLang="en-US" sz="2800" dirty="0"/>
                  <a:t> </a:t>
                </a:r>
                <a:r>
                  <a:rPr lang="en-US" altLang="zh-CN" sz="2800" dirty="0">
                    <a:ea typeface="Cambria Math" panose="02040503050406030204" pitchFamily="18" charset="0"/>
                  </a:rPr>
                  <a:t>number</a:t>
                </a:r>
                <a:r>
                  <a:rPr lang="zh-CN" altLang="en-US" sz="2800" dirty="0"/>
                  <a:t> </a:t>
                </a:r>
                <a:r>
                  <a:rPr lang="en-US" altLang="zh-CN" sz="2800" dirty="0">
                    <a:ea typeface="Cambria Math" panose="02040503050406030204" pitchFamily="18" charset="0"/>
                  </a:rPr>
                  <a:t>(layer</a:t>
                </a:r>
                <a:r>
                  <a:rPr lang="zh-CN" altLang="en-US" sz="2800" dirty="0"/>
                  <a:t> </a:t>
                </a:r>
                <a:r>
                  <a:rPr lang="en-US" altLang="zh-CN" sz="2800" dirty="0">
                    <a:ea typeface="Cambria Math" panose="02040503050406030204" pitchFamily="18" charset="0"/>
                  </a:rPr>
                  <a:t>number)</a:t>
                </a:r>
                <a:r>
                  <a:rPr lang="zh-CN" altLang="en-US" sz="2800" dirty="0"/>
                  <a:t> </a:t>
                </a:r>
                <a:r>
                  <a:rPr lang="en-US" altLang="zh-CN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k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altLang="zh-CN" sz="2800" dirty="0">
                  <a:ea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sz="2800" dirty="0">
                    <a:ea typeface="Cambria Math" panose="02040503050406030204" pitchFamily="18" charset="0"/>
                  </a:rPr>
                  <a:t>Hyper-parameters</a:t>
                </a:r>
                <a:r>
                  <a:rPr lang="zh-CN" alt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altLang="zh-CN" sz="28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h</a:t>
                </a:r>
                <a:r>
                  <a:rPr lang="zh-CN" alt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altLang="zh-CN" sz="2800" dirty="0">
                    <a:ea typeface="Cambria Math" panose="02040503050406030204" pitchFamily="18" charset="0"/>
                  </a:rPr>
                  <a:t>=</a:t>
                </a:r>
                <a:r>
                  <a:rPr lang="zh-CN" alt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altLang="zh-CN" sz="2800" dirty="0"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𝑅𝐹</m:t>
                        </m:r>
                      </m:sub>
                      <m:sup/>
                    </m:sSubSup>
                    <m:r>
                      <m:rPr>
                        <m:nor/>
                      </m:rPr>
                      <a:rPr lang="en-US" altLang="zh-CN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zh-CN" alt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800" dirty="0" smtClean="0">
                        <a:solidFill>
                          <a:srgbClr val="FF0000"/>
                        </a:solidFill>
                      </a:rPr>
                      <m:t>r</m:t>
                    </m:r>
                    <m:r>
                      <m:rPr>
                        <m:sty m:val="p"/>
                      </m:rPr>
                      <a:rPr lang="en-US" altLang="zh-CN" sz="2800" baseline="30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RF</m:t>
                    </m:r>
                  </m:oMath>
                </a14:m>
                <a:r>
                  <a:rPr lang="en-US" altLang="zh-CN" sz="2800" dirty="0"/>
                  <a:t>,</a:t>
                </a:r>
                <a:r>
                  <a:rPr lang="zh-CN" altLang="en-US" sz="28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𝑆𝑊𝐷</m:t>
                        </m:r>
                      </m:sub>
                      <m:sup/>
                    </m:sSubSup>
                  </m:oMath>
                </a14:m>
                <a:r>
                  <a:rPr lang="en-US" altLang="zh-CN" sz="2800" dirty="0"/>
                  <a:t>,</a:t>
                </a:r>
                <a:r>
                  <a:rPr lang="zh-CN" alt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800" dirty="0" smtClean="0">
                        <a:solidFill>
                          <a:srgbClr val="FF0000"/>
                        </a:solidFill>
                      </a:rPr>
                      <m:t>r</m:t>
                    </m:r>
                    <m:r>
                      <m:rPr>
                        <m:sty m:val="p"/>
                      </m:rPr>
                      <a:rPr lang="en-US" altLang="zh-CN" sz="2800" baseline="30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SWD</m:t>
                    </m:r>
                  </m:oMath>
                </a14:m>
                <a:r>
                  <a:rPr lang="en-US" altLang="zh-CN" sz="2800" dirty="0"/>
                  <a:t>)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2C6E9FA-9565-6A4B-8FA5-62932ED81E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154" y="1866841"/>
                <a:ext cx="7314734" cy="3157980"/>
              </a:xfrm>
              <a:prstGeom prst="rect">
                <a:avLst/>
              </a:prstGeom>
              <a:blipFill>
                <a:blip r:embed="rId3"/>
                <a:stretch>
                  <a:fillRect l="-1733" t="-2400" b="-4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CA828E88-E550-6941-97B1-0020A23CA804}"/>
              </a:ext>
            </a:extLst>
          </p:cNvPr>
          <p:cNvSpPr/>
          <p:nvPr/>
        </p:nvSpPr>
        <p:spPr>
          <a:xfrm>
            <a:off x="2105892" y="5663185"/>
            <a:ext cx="6335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k=4</a:t>
            </a:r>
            <a:endParaRPr lang="en-US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BCEF8E-5462-4842-B0C8-747F1202DE5D}"/>
              </a:ext>
            </a:extLst>
          </p:cNvPr>
          <p:cNvSpPr/>
          <p:nvPr/>
        </p:nvSpPr>
        <p:spPr>
          <a:xfrm>
            <a:off x="1711506" y="1796534"/>
            <a:ext cx="616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dvTT182ff89e"/>
              </a:rPr>
              <a:t>c</a:t>
            </a:r>
            <a:r>
              <a:rPr lang="en-US" altLang="zh-CN" baseline="-25000" dirty="0">
                <a:solidFill>
                  <a:srgbClr val="FF0000"/>
                </a:solidFill>
                <a:latin typeface="AdvTT182ff89e"/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C2444C-1A65-7C43-9B43-32DBA8542203}"/>
              </a:ext>
            </a:extLst>
          </p:cNvPr>
          <p:cNvSpPr/>
          <p:nvPr/>
        </p:nvSpPr>
        <p:spPr>
          <a:xfrm>
            <a:off x="1711506" y="2441068"/>
            <a:ext cx="616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dvTT182ff89e"/>
              </a:rPr>
              <a:t>c</a:t>
            </a:r>
            <a:r>
              <a:rPr lang="en-US" altLang="zh-CN" baseline="-25000" dirty="0">
                <a:solidFill>
                  <a:srgbClr val="FF0000"/>
                </a:solidFill>
                <a:latin typeface="AdvTT182ff89e"/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5A7F7D6-6A68-C64C-BB84-61BF07FCB3D4}"/>
              </a:ext>
            </a:extLst>
          </p:cNvPr>
          <p:cNvSpPr/>
          <p:nvPr/>
        </p:nvSpPr>
        <p:spPr>
          <a:xfrm>
            <a:off x="1694273" y="4335222"/>
            <a:ext cx="616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dvTT182ff89e"/>
              </a:rPr>
              <a:t>c</a:t>
            </a:r>
            <a:r>
              <a:rPr lang="en-US" altLang="zh-CN" baseline="-25000" dirty="0">
                <a:solidFill>
                  <a:srgbClr val="FF0000"/>
                </a:solidFill>
                <a:latin typeface="AdvTT182ff89e"/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6ED0EFA-3E84-BC4C-9B6F-394EC947FD17}"/>
              </a:ext>
            </a:extLst>
          </p:cNvPr>
          <p:cNvSpPr/>
          <p:nvPr/>
        </p:nvSpPr>
        <p:spPr>
          <a:xfrm>
            <a:off x="1694423" y="4934588"/>
            <a:ext cx="616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dvTT182ff89e"/>
              </a:rPr>
              <a:t>c</a:t>
            </a:r>
            <a:r>
              <a:rPr lang="en-US" altLang="zh-CN" baseline="-25000" dirty="0">
                <a:solidFill>
                  <a:srgbClr val="FF0000"/>
                </a:solidFill>
                <a:latin typeface="AdvTT182ff89e"/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92A2CB4-0823-B84E-AA13-ED86502D3828}"/>
              </a:ext>
            </a:extLst>
          </p:cNvPr>
          <p:cNvSpPr/>
          <p:nvPr/>
        </p:nvSpPr>
        <p:spPr>
          <a:xfrm>
            <a:off x="2271729" y="1039751"/>
            <a:ext cx="616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dvTT182ff89e"/>
              </a:rPr>
              <a:t>v</a:t>
            </a:r>
            <a:r>
              <a:rPr lang="en-US" altLang="zh-CN" baseline="-25000" dirty="0">
                <a:solidFill>
                  <a:srgbClr val="FF0000"/>
                </a:solidFill>
                <a:latin typeface="AdvTT182ff89e"/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CB0E8D2-2F00-C245-B78E-4ABCFD144693}"/>
              </a:ext>
            </a:extLst>
          </p:cNvPr>
          <p:cNvSpPr/>
          <p:nvPr/>
        </p:nvSpPr>
        <p:spPr>
          <a:xfrm>
            <a:off x="3096960" y="1981200"/>
            <a:ext cx="616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dvTT182ff89e"/>
              </a:rPr>
              <a:t>v</a:t>
            </a:r>
            <a:r>
              <a:rPr lang="en-US" altLang="zh-CN" baseline="-25000" dirty="0">
                <a:solidFill>
                  <a:srgbClr val="FF0000"/>
                </a:solidFill>
                <a:latin typeface="AdvTT182ff89e"/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AF3C9A-CCE8-E149-AEB2-19C95F049C1B}"/>
              </a:ext>
            </a:extLst>
          </p:cNvPr>
          <p:cNvSpPr/>
          <p:nvPr/>
        </p:nvSpPr>
        <p:spPr>
          <a:xfrm>
            <a:off x="2844351" y="4823748"/>
            <a:ext cx="616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dvTT182ff89e"/>
              </a:rPr>
              <a:t>v</a:t>
            </a:r>
            <a:r>
              <a:rPr lang="en-US" altLang="zh-CN" baseline="-25000" dirty="0">
                <a:solidFill>
                  <a:srgbClr val="FF0000"/>
                </a:solidFill>
                <a:latin typeface="AdvTT182ff89e"/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C38769-E34A-C547-87C3-06F1D0AEFDD1}"/>
              </a:ext>
            </a:extLst>
          </p:cNvPr>
          <p:cNvSpPr/>
          <p:nvPr/>
        </p:nvSpPr>
        <p:spPr>
          <a:xfrm>
            <a:off x="3638478" y="6251093"/>
            <a:ext cx="616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dvTT182ff89e"/>
              </a:rPr>
              <a:t>v</a:t>
            </a:r>
            <a:r>
              <a:rPr lang="en-US" altLang="zh-CN" baseline="-25000" dirty="0">
                <a:solidFill>
                  <a:srgbClr val="FF0000"/>
                </a:solidFill>
                <a:latin typeface="AdvTT182ff89e"/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77D5254-9899-A74F-9187-D041FF2913D0}"/>
              </a:ext>
            </a:extLst>
          </p:cNvPr>
          <p:cNvSpPr/>
          <p:nvPr/>
        </p:nvSpPr>
        <p:spPr>
          <a:xfrm>
            <a:off x="5185680" y="5430126"/>
            <a:ext cx="2822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Hierarchical</a:t>
            </a:r>
            <a:r>
              <a:rPr lang="zh-CN" altLang="en-US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>
                <a:solidFill>
                  <a:srgbClr val="FF0000"/>
                </a:solidFill>
              </a:rPr>
              <a:t>Bayes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9614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F8BD64F-40A2-9E45-BAEA-FA88C48473DB}"/>
              </a:ext>
            </a:extLst>
          </p:cNvPr>
          <p:cNvSpPr/>
          <p:nvPr/>
        </p:nvSpPr>
        <p:spPr>
          <a:xfrm>
            <a:off x="2048511" y="4258899"/>
            <a:ext cx="9884447" cy="4829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A7D271-2DFB-9444-BB7E-D330731C7618}"/>
              </a:ext>
            </a:extLst>
          </p:cNvPr>
          <p:cNvSpPr/>
          <p:nvPr/>
        </p:nvSpPr>
        <p:spPr>
          <a:xfrm>
            <a:off x="524583" y="257617"/>
            <a:ext cx="98865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err="1"/>
              <a:t>rj</a:t>
            </a:r>
            <a:r>
              <a:rPr lang="en-US" altLang="zh-CN" sz="4000" b="1" dirty="0"/>
              <a:t>-MCMC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2067D22-EC25-FB4C-AD36-8CA84D503478}"/>
                  </a:ext>
                </a:extLst>
              </p:cNvPr>
              <p:cNvSpPr/>
              <p:nvPr/>
            </p:nvSpPr>
            <p:spPr>
              <a:xfrm>
                <a:off x="4561901" y="6300093"/>
                <a:ext cx="4522520" cy="387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𝐠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𝐦</m:t>
                              </m:r>
                            </m:e>
                          </m:d>
                          <m: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</m:t>
                          </m:r>
                          <m:r>
                            <m:rPr>
                              <m:sty m:val="p"/>
                            </m:rPr>
                            <a:rPr lang="en-US" altLang="zh-CN" b="0" i="0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obs</m:t>
                          </m:r>
                        </m:e>
                      </m:d>
                      <m:r>
                        <a:rPr lang="en-US" altLang="zh-CN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𝐂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</m:sub>
                        <m:sup>
                          <m: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zh-CN" alt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𝐠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𝐦</m:t>
                              </m:r>
                            </m:e>
                          </m:d>
                          <m: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</m:t>
                          </m:r>
                          <m:r>
                            <m:rPr>
                              <m:sty m:val="p"/>
                            </m:rPr>
                            <a:rPr lang="en-US" altLang="zh-CN" b="0" i="0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obs</m:t>
                          </m:r>
                        </m:e>
                      </m:d>
                      <m:r>
                        <a:rPr lang="zh-CN" alt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2067D22-EC25-FB4C-AD36-8CA84D5034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01" y="6300093"/>
                <a:ext cx="4522520" cy="387094"/>
              </a:xfrm>
              <a:prstGeom prst="rect">
                <a:avLst/>
              </a:prstGeom>
              <a:blipFill>
                <a:blip r:embed="rId2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E8AEADB-97D9-6049-ADAE-497B9A9A0F74}"/>
                  </a:ext>
                </a:extLst>
              </p:cNvPr>
              <p:cNvSpPr/>
              <p:nvPr/>
            </p:nvSpPr>
            <p:spPr>
              <a:xfrm>
                <a:off x="4394863" y="5255706"/>
                <a:ext cx="4141475" cy="957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  <m:r>
                                <a:rPr lang="en-US" altLang="zh-CN" b="0" i="1" baseline="30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𝐂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d</m:t>
                                  </m:r>
                                </m:sub>
                                <m:sup/>
                              </m:sSub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</m:e>
                          </m:rad>
                        </m:den>
                      </m:f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E8AEADB-97D9-6049-ADAE-497B9A9A0F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863" y="5255706"/>
                <a:ext cx="4141475" cy="9573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703B1BD-C83C-FA43-96A5-BB02E311604B}"/>
              </a:ext>
            </a:extLst>
          </p:cNvPr>
          <p:cNvCxnSpPr>
            <a:cxnSpLocks/>
          </p:cNvCxnSpPr>
          <p:nvPr/>
        </p:nvCxnSpPr>
        <p:spPr>
          <a:xfrm flipH="1">
            <a:off x="3148961" y="3746567"/>
            <a:ext cx="2244496" cy="4907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4AD545F-BEDE-0842-8224-3F95B209ECBD}"/>
                  </a:ext>
                </a:extLst>
              </p:cNvPr>
              <p:cNvSpPr/>
              <p:nvPr/>
            </p:nvSpPr>
            <p:spPr>
              <a:xfrm>
                <a:off x="2154140" y="4251749"/>
                <a:ext cx="116628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m:rPr>
                          <m:sty m:val="p"/>
                        </m:rPr>
                        <a:rPr lang="en-US" altLang="zh-CN" sz="2400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CN" sz="2400" b="1" dirty="0"/>
                            <m:t>m</m:t>
                          </m:r>
                        </m:e>
                      </m:d>
                      <m:r>
                        <a:rPr lang="zh-CN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4AD545F-BEDE-0842-8224-3F95B209EC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140" y="4251749"/>
                <a:ext cx="1166280" cy="461665"/>
              </a:xfrm>
              <a:prstGeom prst="rect">
                <a:avLst/>
              </a:prstGeom>
              <a:blipFill>
                <a:blip r:embed="rId4"/>
                <a:stretch>
                  <a:fillRect r="-2174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2D36C82-F079-FE4A-AD62-FB8BC43BF450}"/>
              </a:ext>
            </a:extLst>
          </p:cNvPr>
          <p:cNvCxnSpPr>
            <a:cxnSpLocks/>
          </p:cNvCxnSpPr>
          <p:nvPr/>
        </p:nvCxnSpPr>
        <p:spPr>
          <a:xfrm>
            <a:off x="6578335" y="3746567"/>
            <a:ext cx="0" cy="5051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E2E3AB0-067B-D44D-8B15-BB88E10A092D}"/>
                  </a:ext>
                </a:extLst>
              </p:cNvPr>
              <p:cNvSpPr/>
              <p:nvPr/>
            </p:nvSpPr>
            <p:spPr>
              <a:xfrm>
                <a:off x="6080217" y="4238481"/>
                <a:ext cx="9962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CN" sz="2400" b="1" dirty="0"/>
                            <m:t>m</m:t>
                          </m:r>
                        </m:e>
                      </m:d>
                      <m:r>
                        <m:rPr>
                          <m:nor/>
                        </m:rPr>
                        <a:rPr lang="zh-CN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E2E3AB0-067B-D44D-8B15-BB88E10A09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217" y="4238481"/>
                <a:ext cx="996235" cy="461665"/>
              </a:xfrm>
              <a:prstGeom prst="rect">
                <a:avLst/>
              </a:prstGeom>
              <a:blipFill>
                <a:blip r:embed="rId5"/>
                <a:stretch>
                  <a:fillRect r="-2532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83694DC-FEBE-C74C-AB46-A2185A879189}"/>
              </a:ext>
            </a:extLst>
          </p:cNvPr>
          <p:cNvCxnSpPr>
            <a:cxnSpLocks/>
          </p:cNvCxnSpPr>
          <p:nvPr/>
        </p:nvCxnSpPr>
        <p:spPr>
          <a:xfrm>
            <a:off x="7620083" y="3746567"/>
            <a:ext cx="1808730" cy="5555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E7A4BD9-F0CC-F145-B171-ACA2649ADF89}"/>
              </a:ext>
            </a:extLst>
          </p:cNvPr>
          <p:cNvCxnSpPr>
            <a:cxnSpLocks/>
          </p:cNvCxnSpPr>
          <p:nvPr/>
        </p:nvCxnSpPr>
        <p:spPr>
          <a:xfrm>
            <a:off x="6578335" y="4800488"/>
            <a:ext cx="0" cy="5051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BFE9B92-C39D-2D41-AF1A-5D259BCEEC73}"/>
                  </a:ext>
                </a:extLst>
              </p:cNvPr>
              <p:cNvSpPr/>
              <p:nvPr/>
            </p:nvSpPr>
            <p:spPr>
              <a:xfrm>
                <a:off x="9234161" y="4238481"/>
                <a:ext cx="12041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i="1" dirty="0"/>
                        <m:t>q</m:t>
                      </m:r>
                      <m:r>
                        <m:rPr>
                          <m:nor/>
                        </m:rPr>
                        <a:rPr lang="en-US" altLang="zh-CN" sz="2400" dirty="0"/>
                        <m:t>(</m:t>
                      </m:r>
                      <m:r>
                        <m:rPr>
                          <m:nor/>
                        </m:rPr>
                        <a:rPr lang="zh-CN" alt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altLang="zh-CN" sz="2400" b="0" i="0" dirty="0" smtClean="0"/>
                        <m:t>.</m:t>
                      </m:r>
                      <m:r>
                        <m:rPr>
                          <m:nor/>
                        </m:rPr>
                        <a:rPr lang="zh-CN" alt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altLang="zh-CN" sz="2400" dirty="0"/>
                        <m:t>|</m:t>
                      </m:r>
                      <m:r>
                        <m:rPr>
                          <m:nor/>
                        </m:rPr>
                        <a:rPr lang="en-US" altLang="zh-CN" sz="2400" b="1" dirty="0"/>
                        <m:t>m</m:t>
                      </m:r>
                      <m:r>
                        <m:rPr>
                          <m:nor/>
                        </m:rPr>
                        <a:rPr lang="en-US" altLang="zh-CN" sz="2400" dirty="0"/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BFE9B92-C39D-2D41-AF1A-5D259BCEEC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4161" y="4238481"/>
                <a:ext cx="1204176" cy="461665"/>
              </a:xfrm>
              <a:prstGeom prst="rect">
                <a:avLst/>
              </a:prstGeom>
              <a:blipFill>
                <a:blip r:embed="rId6"/>
                <a:stretch>
                  <a:fillRect t="-5405" b="-2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02D8FE8D-7654-8047-9A96-816286438154}"/>
              </a:ext>
            </a:extLst>
          </p:cNvPr>
          <p:cNvSpPr/>
          <p:nvPr/>
        </p:nvSpPr>
        <p:spPr>
          <a:xfrm>
            <a:off x="933132" y="2045519"/>
            <a:ext cx="2442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i="1" dirty="0"/>
              <a:t>Accept</a:t>
            </a:r>
            <a:r>
              <a:rPr lang="zh-CN" altLang="en-US" sz="2400" dirty="0"/>
              <a:t> </a:t>
            </a:r>
            <a:r>
              <a:rPr lang="en-US" altLang="zh-CN" sz="2400" dirty="0"/>
              <a:t>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DF4C9BA-403C-DF41-A74E-06B2CA5E6FE1}"/>
                  </a:ext>
                </a:extLst>
              </p:cNvPr>
              <p:cNvSpPr txBox="1"/>
              <p:nvPr/>
            </p:nvSpPr>
            <p:spPr>
              <a:xfrm>
                <a:off x="674925" y="2741591"/>
                <a:ext cx="9886507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 smtClean="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CN" sz="2400" b="1" dirty="0"/>
                            <m:t>m</m:t>
                          </m:r>
                          <m:r>
                            <m:rPr>
                              <m:nor/>
                            </m:rPr>
                            <a:rPr lang="en-US" altLang="zh-CN" sz="2400" baseline="-25000" dirty="0"/>
                            <m:t>new</m:t>
                          </m:r>
                          <m:r>
                            <m:rPr>
                              <m:nor/>
                            </m:rPr>
                            <a:rPr lang="zh-CN" altLang="en-US" sz="2400" b="0" i="0" baseline="-25000" dirty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400" b="0" i="0" dirty="0" smtClean="0"/>
                            <m:t>|</m:t>
                          </m:r>
                          <m:r>
                            <m:rPr>
                              <m:nor/>
                            </m:rPr>
                            <a:rPr lang="en-US" altLang="zh-CN" sz="2400" b="1" dirty="0"/>
                            <m:t>m</m:t>
                          </m:r>
                          <m:r>
                            <m:rPr>
                              <m:nor/>
                            </m:rPr>
                            <a:rPr lang="en-US" altLang="zh-CN" sz="2400" baseline="-25000" dirty="0"/>
                            <m:t>old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zh-CN" altLang="en-US" sz="24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f>
                                <m:f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2400" baseline="-25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</m:t>
                                  </m:r>
                                  <m:d>
                                    <m:d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altLang="zh-CN" sz="2400" b="1" dirty="0"/>
                                        <m:t>m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altLang="zh-CN" sz="2400" b="0" i="0" baseline="-25000" dirty="0" smtClean="0"/>
                                        <m:t>new</m:t>
                                      </m:r>
                                    </m:e>
                                  </m:d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  <m:d>
                                    <m:d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altLang="zh-CN" sz="2400" b="1" dirty="0"/>
                                        <m:t>m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altLang="zh-CN" sz="2400" b="0" i="0" baseline="-25000" dirty="0" smtClean="0"/>
                                        <m:t>new</m:t>
                                      </m:r>
                                    </m:e>
                                  </m:d>
                                  <m:r>
                                    <m:rPr>
                                      <m:nor/>
                                    </m:rPr>
                                    <a:rPr lang="zh-CN" alt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i="1" dirty="0"/>
                                    <m:t>q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dirty="0"/>
                                    <m:t>(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b="1" dirty="0"/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baseline="-25000" dirty="0"/>
                                    <m:t>old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dirty="0"/>
                                    <m:t>|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b="1" dirty="0"/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baseline="-25000" dirty="0"/>
                                    <m:t>new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dirty="0"/>
                                    <m:t>)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2400" baseline="-25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</m:t>
                                  </m:r>
                                  <m:d>
                                    <m:d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altLang="zh-CN" sz="2400" b="1" dirty="0"/>
                                        <m:t>m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altLang="zh-CN" sz="2400" baseline="-25000" dirty="0"/>
                                        <m:t>old</m:t>
                                      </m:r>
                                    </m:e>
                                  </m:d>
                                  <m:r>
                                    <a:rPr lang="zh-CN" alt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  </m:t>
                                  </m:r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  <m:d>
                                    <m:d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altLang="zh-CN" sz="2400" b="1" dirty="0"/>
                                        <m:t>m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altLang="zh-CN" sz="2400" baseline="-25000" dirty="0"/>
                                        <m:t>old</m:t>
                                      </m:r>
                                    </m:e>
                                  </m:d>
                                  <m:r>
                                    <m:rPr>
                                      <m:nor/>
                                    </m:rPr>
                                    <a:rPr lang="zh-CN" alt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i="1" dirty="0"/>
                                    <m:t>q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dirty="0"/>
                                    <m:t>(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b="1" dirty="0"/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baseline="-25000" dirty="0"/>
                                    <m:t>new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dirty="0"/>
                                    <m:t>|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b="1" dirty="0"/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baseline="-25000" dirty="0"/>
                                    <m:t>old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dirty="0"/>
                                    <m:t>)</m:t>
                                  </m:r>
                                </m:den>
                              </m:f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zh-CN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24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𝐉</m:t>
                              </m:r>
                              <m:r>
                                <a:rPr lang="zh-CN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zh-CN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DF4C9BA-403C-DF41-A74E-06B2CA5E6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25" y="2741591"/>
                <a:ext cx="9886507" cy="922176"/>
              </a:xfrm>
              <a:prstGeom prst="rect">
                <a:avLst/>
              </a:prstGeom>
              <a:blipFill>
                <a:blip r:embed="rId7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8800E5E-C70D-8B41-9C97-3F086389EA3C}"/>
              </a:ext>
            </a:extLst>
          </p:cNvPr>
          <p:cNvCxnSpPr>
            <a:cxnSpLocks/>
          </p:cNvCxnSpPr>
          <p:nvPr/>
        </p:nvCxnSpPr>
        <p:spPr>
          <a:xfrm>
            <a:off x="9533972" y="3600121"/>
            <a:ext cx="1772936" cy="7020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FD864532-D508-524D-9CA5-96BBACC65FDF}"/>
              </a:ext>
            </a:extLst>
          </p:cNvPr>
          <p:cNvSpPr/>
          <p:nvPr/>
        </p:nvSpPr>
        <p:spPr>
          <a:xfrm>
            <a:off x="10798432" y="4291327"/>
            <a:ext cx="11051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Jacobian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B9E20BC-5E97-3F4A-9311-EB8475E3693C}"/>
              </a:ext>
            </a:extLst>
          </p:cNvPr>
          <p:cNvSpPr/>
          <p:nvPr/>
        </p:nvSpPr>
        <p:spPr>
          <a:xfrm>
            <a:off x="1876281" y="3866192"/>
            <a:ext cx="1549127" cy="1268322"/>
          </a:xfrm>
          <a:prstGeom prst="ellipse">
            <a:avLst/>
          </a:prstGeom>
          <a:noFill/>
          <a:ln w="57150">
            <a:solidFill>
              <a:srgbClr val="0432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097158-559C-D547-B55F-2FBD2D3828B5}"/>
              </a:ext>
            </a:extLst>
          </p:cNvPr>
          <p:cNvSpPr/>
          <p:nvPr/>
        </p:nvSpPr>
        <p:spPr>
          <a:xfrm>
            <a:off x="10645918" y="6375401"/>
            <a:ext cx="1306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Bodin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676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4B0D7A-2447-6E4F-A65B-2EDE90874A54}"/>
              </a:ext>
            </a:extLst>
          </p:cNvPr>
          <p:cNvSpPr txBox="1"/>
          <p:nvPr/>
        </p:nvSpPr>
        <p:spPr>
          <a:xfrm>
            <a:off x="793377" y="363070"/>
            <a:ext cx="1801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/>
              <a:t>Outline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3D960E-5807-7D48-A29F-0730982DF0E7}"/>
              </a:ext>
            </a:extLst>
          </p:cNvPr>
          <p:cNvSpPr txBox="1"/>
          <p:nvPr/>
        </p:nvSpPr>
        <p:spPr>
          <a:xfrm>
            <a:off x="1250578" y="1377694"/>
            <a:ext cx="7295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2000" dirty="0"/>
              <a:t>Introduction</a:t>
            </a:r>
            <a:r>
              <a:rPr lang="zh-CN" altLang="en-US" sz="2000" dirty="0"/>
              <a:t> </a:t>
            </a:r>
            <a:r>
              <a:rPr lang="en-US" altLang="zh-CN" sz="2000" dirty="0"/>
              <a:t>to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Bayesian</a:t>
            </a:r>
            <a:r>
              <a:rPr lang="zh-CN" altLang="en-US" sz="2000" dirty="0"/>
              <a:t> </a:t>
            </a:r>
            <a:r>
              <a:rPr lang="en-US" altLang="zh-CN" sz="2000" dirty="0"/>
              <a:t>inversion and</a:t>
            </a:r>
            <a:r>
              <a:rPr lang="zh-CN" altLang="en-US" sz="2000" dirty="0"/>
              <a:t> </a:t>
            </a:r>
            <a:r>
              <a:rPr lang="en-US" altLang="zh-CN" sz="2000" dirty="0"/>
              <a:t>Monte</a:t>
            </a:r>
            <a:r>
              <a:rPr lang="zh-CN" altLang="en-US" sz="2000" dirty="0"/>
              <a:t> </a:t>
            </a:r>
            <a:r>
              <a:rPr lang="en-US" altLang="zh-CN" sz="2000" dirty="0"/>
              <a:t>Carlo</a:t>
            </a:r>
            <a:r>
              <a:rPr lang="zh-CN" altLang="en-US" sz="2000" dirty="0"/>
              <a:t> </a:t>
            </a:r>
            <a:r>
              <a:rPr lang="en-US" altLang="zh-CN" sz="2000" dirty="0"/>
              <a:t>method</a:t>
            </a:r>
          </a:p>
          <a:p>
            <a:pPr marL="342900" indent="-342900">
              <a:buAutoNum type="arabicPeriod"/>
            </a:pPr>
            <a:endParaRPr lang="en-US" altLang="zh-CN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56EC83-1130-7C4C-B597-184E15B2A3B8}"/>
              </a:ext>
            </a:extLst>
          </p:cNvPr>
          <p:cNvSpPr/>
          <p:nvPr/>
        </p:nvSpPr>
        <p:spPr>
          <a:xfrm>
            <a:off x="5748099" y="2347144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altLang="zh-CN" sz="2000" dirty="0"/>
              <a:t>(not</a:t>
            </a:r>
            <a:r>
              <a:rPr lang="zh-CN" altLang="en-US" sz="2000" dirty="0"/>
              <a:t> </a:t>
            </a:r>
            <a:r>
              <a:rPr lang="en-US" altLang="zh-CN" sz="2000" dirty="0"/>
              <a:t>strict)</a:t>
            </a:r>
            <a:r>
              <a:rPr lang="zh-CN" altLang="en-US" sz="2000" dirty="0"/>
              <a:t> </a:t>
            </a:r>
            <a:r>
              <a:rPr lang="en-US" altLang="zh-CN" sz="2000" dirty="0"/>
              <a:t>Bayesian</a:t>
            </a:r>
            <a:r>
              <a:rPr lang="zh-CN" altLang="en-US" sz="2000" dirty="0"/>
              <a:t> </a:t>
            </a:r>
            <a:r>
              <a:rPr lang="en-US" altLang="zh-CN" sz="2000" dirty="0"/>
              <a:t>Monte</a:t>
            </a:r>
            <a:r>
              <a:rPr lang="zh-CN" altLang="en-US" sz="2000" dirty="0"/>
              <a:t> </a:t>
            </a:r>
            <a:r>
              <a:rPr lang="en-US" altLang="zh-CN" sz="2000" dirty="0"/>
              <a:t>Carlo</a:t>
            </a:r>
            <a:r>
              <a:rPr lang="zh-CN" altLang="en-US" sz="2000" dirty="0"/>
              <a:t> </a:t>
            </a:r>
            <a:r>
              <a:rPr lang="en-US" altLang="zh-CN" sz="2000" dirty="0"/>
              <a:t>inversion</a:t>
            </a:r>
          </a:p>
          <a:p>
            <a:pPr marL="457200" indent="-457200">
              <a:buFont typeface="+mj-lt"/>
              <a:buAutoNum type="arabicPeriod" startAt="3"/>
            </a:pPr>
            <a:endParaRPr lang="en-US" altLang="zh-CN" sz="2000" dirty="0"/>
          </a:p>
          <a:p>
            <a:pPr lvl="1"/>
            <a:r>
              <a:rPr lang="en-US" altLang="zh-CN" sz="2000" dirty="0"/>
              <a:t>3.1</a:t>
            </a:r>
            <a:r>
              <a:rPr lang="zh-CN" altLang="en-US" sz="2000" dirty="0"/>
              <a:t> </a:t>
            </a:r>
            <a:r>
              <a:rPr lang="en-US" altLang="zh-CN" sz="2000" dirty="0"/>
              <a:t>Model</a:t>
            </a:r>
            <a:r>
              <a:rPr lang="zh-CN" altLang="en-US" sz="2000" dirty="0"/>
              <a:t> </a:t>
            </a:r>
            <a:r>
              <a:rPr lang="en-US" altLang="zh-CN" sz="2000" dirty="0"/>
              <a:t>parameterization</a:t>
            </a:r>
          </a:p>
          <a:p>
            <a:pPr lvl="1"/>
            <a:endParaRPr lang="en-US" altLang="zh-CN" sz="2000" dirty="0"/>
          </a:p>
          <a:p>
            <a:pPr lvl="1"/>
            <a:r>
              <a:rPr lang="en-US" altLang="zh-CN" sz="2000" dirty="0"/>
              <a:t>3.2</a:t>
            </a:r>
            <a:r>
              <a:rPr lang="zh-CN" altLang="en-US" sz="2000" dirty="0"/>
              <a:t> </a:t>
            </a:r>
            <a:r>
              <a:rPr lang="en-US" altLang="zh-CN" sz="2000" dirty="0"/>
              <a:t>Likelihood</a:t>
            </a:r>
            <a:r>
              <a:rPr lang="zh-CN" altLang="en-US" sz="2000" dirty="0"/>
              <a:t> </a:t>
            </a:r>
            <a:r>
              <a:rPr lang="en-US" altLang="zh-CN" sz="2000" dirty="0"/>
              <a:t>function</a:t>
            </a:r>
          </a:p>
          <a:p>
            <a:endParaRPr lang="en-US" altLang="zh-CN" sz="2000" dirty="0"/>
          </a:p>
          <a:p>
            <a:pPr lvl="1"/>
            <a:r>
              <a:rPr lang="en-US" altLang="zh-CN" sz="2000" dirty="0"/>
              <a:t>3.3</a:t>
            </a:r>
            <a:r>
              <a:rPr lang="zh-CN" altLang="en-US" sz="2000" dirty="0"/>
              <a:t> </a:t>
            </a:r>
            <a:r>
              <a:rPr lang="en-US" altLang="zh-CN" sz="2000" dirty="0"/>
              <a:t>Prior</a:t>
            </a:r>
            <a:r>
              <a:rPr lang="zh-CN" altLang="en-US" sz="2000" dirty="0"/>
              <a:t> </a:t>
            </a:r>
            <a:r>
              <a:rPr lang="en-US" altLang="zh-CN" sz="2000" dirty="0"/>
              <a:t>distributions</a:t>
            </a:r>
          </a:p>
          <a:p>
            <a:pPr lvl="1"/>
            <a:endParaRPr lang="en-US" altLang="zh-CN" sz="2000" dirty="0"/>
          </a:p>
          <a:p>
            <a:pPr lvl="1"/>
            <a:r>
              <a:rPr lang="en-US" altLang="zh-CN" sz="2000" dirty="0"/>
              <a:t>3.4</a:t>
            </a:r>
            <a:r>
              <a:rPr lang="zh-CN" altLang="en-US" sz="2000" dirty="0"/>
              <a:t> </a:t>
            </a:r>
            <a:r>
              <a:rPr lang="en-US" altLang="zh-CN" sz="2000" dirty="0"/>
              <a:t>Proposal</a:t>
            </a:r>
            <a:r>
              <a:rPr lang="zh-CN" altLang="en-US" sz="2000" dirty="0"/>
              <a:t> </a:t>
            </a:r>
            <a:r>
              <a:rPr lang="en-US" altLang="zh-CN" sz="2000" dirty="0"/>
              <a:t>distributions</a:t>
            </a:r>
          </a:p>
          <a:p>
            <a:pPr marL="342900" indent="-342900">
              <a:buAutoNum type="arabicPeriod"/>
            </a:pPr>
            <a:endParaRPr lang="en-US" altLang="zh-CN" sz="2000" dirty="0"/>
          </a:p>
          <a:p>
            <a:pPr lvl="1"/>
            <a:r>
              <a:rPr lang="en-US" altLang="zh-CN" sz="2000" dirty="0"/>
              <a:t>3.5</a:t>
            </a:r>
            <a:r>
              <a:rPr lang="zh-CN" altLang="en-US" sz="2000" dirty="0"/>
              <a:t> </a:t>
            </a:r>
            <a:r>
              <a:rPr lang="en-US" altLang="zh-CN" sz="2000" dirty="0"/>
              <a:t>Joint</a:t>
            </a:r>
            <a:r>
              <a:rPr lang="zh-CN" altLang="en-US" sz="2000" dirty="0"/>
              <a:t> </a:t>
            </a:r>
            <a:r>
              <a:rPr lang="en-US" altLang="zh-CN" sz="2000" dirty="0"/>
              <a:t>inversion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B463A3-7CAC-744B-94E3-3486BEA23F52}"/>
              </a:ext>
            </a:extLst>
          </p:cNvPr>
          <p:cNvSpPr/>
          <p:nvPr/>
        </p:nvSpPr>
        <p:spPr>
          <a:xfrm>
            <a:off x="1250578" y="2347145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altLang="zh-CN" sz="2000" dirty="0" err="1"/>
              <a:t>Transdimensional</a:t>
            </a:r>
            <a:r>
              <a:rPr lang="zh-CN" altLang="en-US" sz="2000" dirty="0"/>
              <a:t> </a:t>
            </a:r>
            <a:r>
              <a:rPr lang="en-US" altLang="zh-CN" sz="2000" dirty="0"/>
              <a:t>inversion</a:t>
            </a:r>
          </a:p>
          <a:p>
            <a:pPr marL="342900" indent="-342900">
              <a:buAutoNum type="arabicPeriod" startAt="2"/>
            </a:pPr>
            <a:endParaRPr lang="en-US" altLang="zh-CN" sz="2000" dirty="0"/>
          </a:p>
          <a:p>
            <a:pPr lvl="1"/>
            <a:r>
              <a:rPr lang="en-US" altLang="zh-CN" sz="2000" dirty="0"/>
              <a:t>2.1</a:t>
            </a:r>
            <a:r>
              <a:rPr lang="zh-CN" altLang="en-US" sz="2000" dirty="0"/>
              <a:t> </a:t>
            </a:r>
            <a:r>
              <a:rPr lang="en-US" altLang="zh-CN" sz="2000" dirty="0"/>
              <a:t>Model</a:t>
            </a:r>
            <a:r>
              <a:rPr lang="zh-CN" altLang="en-US" sz="2000" dirty="0"/>
              <a:t> </a:t>
            </a:r>
            <a:r>
              <a:rPr lang="en-US" altLang="zh-CN" sz="2000" dirty="0"/>
              <a:t>parameterization</a:t>
            </a:r>
          </a:p>
          <a:p>
            <a:pPr lvl="1"/>
            <a:endParaRPr lang="en-US" altLang="zh-CN" sz="2000" dirty="0"/>
          </a:p>
          <a:p>
            <a:pPr lvl="1"/>
            <a:r>
              <a:rPr lang="en-US" altLang="zh-CN" sz="2000" dirty="0"/>
              <a:t>2.2</a:t>
            </a:r>
            <a:r>
              <a:rPr lang="zh-CN" altLang="en-US" sz="2000" dirty="0"/>
              <a:t> </a:t>
            </a:r>
            <a:r>
              <a:rPr lang="en-US" altLang="zh-CN" sz="2000" dirty="0"/>
              <a:t>Likelihood</a:t>
            </a:r>
            <a:r>
              <a:rPr lang="zh-CN" altLang="en-US" sz="2000" dirty="0"/>
              <a:t> </a:t>
            </a:r>
            <a:r>
              <a:rPr lang="en-US" altLang="zh-CN" sz="2000" dirty="0"/>
              <a:t>function</a:t>
            </a:r>
          </a:p>
          <a:p>
            <a:endParaRPr lang="en-US" altLang="zh-CN" sz="2000" dirty="0"/>
          </a:p>
          <a:p>
            <a:pPr lvl="1"/>
            <a:r>
              <a:rPr lang="en-US" altLang="zh-CN" sz="2000" dirty="0"/>
              <a:t>2.3</a:t>
            </a:r>
            <a:r>
              <a:rPr lang="zh-CN" altLang="en-US" sz="2000" dirty="0"/>
              <a:t> </a:t>
            </a:r>
            <a:r>
              <a:rPr lang="en-US" altLang="zh-CN" sz="2000" dirty="0"/>
              <a:t>Prior</a:t>
            </a:r>
            <a:r>
              <a:rPr lang="zh-CN" altLang="en-US" sz="2000" dirty="0"/>
              <a:t> </a:t>
            </a:r>
            <a:r>
              <a:rPr lang="en-US" altLang="zh-CN" sz="2000" dirty="0"/>
              <a:t>distributions</a:t>
            </a:r>
          </a:p>
          <a:p>
            <a:pPr lvl="1"/>
            <a:endParaRPr lang="en-US" altLang="zh-CN" sz="2000" dirty="0"/>
          </a:p>
          <a:p>
            <a:pPr lvl="1"/>
            <a:r>
              <a:rPr lang="en-US" altLang="zh-CN" sz="2000" dirty="0"/>
              <a:t>2.4</a:t>
            </a:r>
            <a:r>
              <a:rPr lang="zh-CN" altLang="en-US" sz="2000" dirty="0"/>
              <a:t> </a:t>
            </a:r>
            <a:r>
              <a:rPr lang="en-US" altLang="zh-CN" sz="2000" dirty="0"/>
              <a:t>Proposal</a:t>
            </a:r>
            <a:r>
              <a:rPr lang="zh-CN" altLang="en-US" sz="2000" dirty="0"/>
              <a:t> </a:t>
            </a:r>
            <a:r>
              <a:rPr lang="en-US" altLang="zh-CN" sz="2000" dirty="0"/>
              <a:t>distributions</a:t>
            </a:r>
          </a:p>
          <a:p>
            <a:pPr marL="342900" indent="-342900">
              <a:buAutoNum type="arabicPeriod"/>
            </a:pPr>
            <a:endParaRPr lang="en-US" altLang="zh-CN" sz="2000" dirty="0"/>
          </a:p>
          <a:p>
            <a:pPr lvl="1"/>
            <a:r>
              <a:rPr lang="en-US" altLang="zh-CN" sz="2000" dirty="0"/>
              <a:t>2.5</a:t>
            </a:r>
            <a:r>
              <a:rPr lang="zh-CN" altLang="en-US" sz="2000" dirty="0"/>
              <a:t> </a:t>
            </a:r>
            <a:r>
              <a:rPr lang="en-US" altLang="zh-CN" sz="2000" dirty="0"/>
              <a:t>Joint</a:t>
            </a:r>
            <a:r>
              <a:rPr lang="zh-CN" altLang="en-US" sz="2000" dirty="0"/>
              <a:t> </a:t>
            </a:r>
            <a:r>
              <a:rPr lang="en-US" altLang="zh-CN" sz="2000" dirty="0"/>
              <a:t>inversion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2EED43-CD38-9C43-B9C6-01549E6AC084}"/>
              </a:ext>
            </a:extLst>
          </p:cNvPr>
          <p:cNvSpPr/>
          <p:nvPr/>
        </p:nvSpPr>
        <p:spPr>
          <a:xfrm>
            <a:off x="1694329" y="6239924"/>
            <a:ext cx="2212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Bodin</a:t>
            </a:r>
            <a:r>
              <a:rPr lang="zh-CN" altLang="en-US" dirty="0"/>
              <a:t> </a:t>
            </a:r>
            <a:r>
              <a:rPr lang="en-US" altLang="zh-CN" dirty="0"/>
              <a:t>et</a:t>
            </a:r>
            <a:r>
              <a:rPr lang="zh-CN" altLang="en-US" dirty="0"/>
              <a:t> </a:t>
            </a:r>
            <a:r>
              <a:rPr lang="en-US" altLang="zh-CN" dirty="0"/>
              <a:t>al.,</a:t>
            </a:r>
            <a:r>
              <a:rPr lang="zh-CN" altLang="en-US" dirty="0"/>
              <a:t> </a:t>
            </a:r>
            <a:r>
              <a:rPr lang="en-US" altLang="zh-CN" dirty="0"/>
              <a:t>2012,</a:t>
            </a:r>
            <a:r>
              <a:rPr lang="zh-CN" altLang="en-US" dirty="0"/>
              <a:t> </a:t>
            </a:r>
            <a:r>
              <a:rPr lang="en-US" altLang="zh-CN" dirty="0"/>
              <a:t>GJI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FCB981-E652-FF45-8737-A6DA1840F48C}"/>
              </a:ext>
            </a:extLst>
          </p:cNvPr>
          <p:cNvSpPr/>
          <p:nvPr/>
        </p:nvSpPr>
        <p:spPr>
          <a:xfrm>
            <a:off x="6150521" y="6239924"/>
            <a:ext cx="2134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Shen</a:t>
            </a:r>
            <a:r>
              <a:rPr lang="zh-CN" altLang="en-US" dirty="0"/>
              <a:t> </a:t>
            </a:r>
            <a:r>
              <a:rPr lang="en-US" altLang="zh-CN" dirty="0"/>
              <a:t>et</a:t>
            </a:r>
            <a:r>
              <a:rPr lang="zh-CN" altLang="en-US" dirty="0"/>
              <a:t> </a:t>
            </a:r>
            <a:r>
              <a:rPr lang="en-US" altLang="zh-CN" dirty="0"/>
              <a:t>al.,</a:t>
            </a:r>
            <a:r>
              <a:rPr lang="zh-CN" altLang="en-US" dirty="0"/>
              <a:t> </a:t>
            </a:r>
            <a:r>
              <a:rPr lang="en-US" altLang="zh-CN" dirty="0"/>
              <a:t>2013,</a:t>
            </a:r>
            <a:r>
              <a:rPr lang="zh-CN" altLang="en-US" dirty="0"/>
              <a:t> </a:t>
            </a:r>
            <a:r>
              <a:rPr lang="en-US" altLang="zh-CN" dirty="0"/>
              <a:t>GJI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3763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1BFEBE52-66AD-3E41-9190-07CF5F958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31" y="4827338"/>
            <a:ext cx="1711384" cy="7358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D9E676C-A364-644A-A2A5-B09AA3B95AF9}"/>
              </a:ext>
            </a:extLst>
          </p:cNvPr>
          <p:cNvSpPr/>
          <p:nvPr/>
        </p:nvSpPr>
        <p:spPr>
          <a:xfrm>
            <a:off x="501145" y="314683"/>
            <a:ext cx="86578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/>
              <a:t>Prior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distribution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: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uniform distribution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D011D5-4C73-064D-8FA7-BE98434F13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547"/>
          <a:stretch/>
        </p:blipFill>
        <p:spPr>
          <a:xfrm>
            <a:off x="141384" y="1707786"/>
            <a:ext cx="3617835" cy="7640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8FADB2-A530-4447-97A6-3F26905BF8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916" y="3188046"/>
            <a:ext cx="2129501" cy="4010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2B5935-D196-F243-95CF-B147237FF37A}"/>
              </a:ext>
            </a:extLst>
          </p:cNvPr>
          <p:cNvSpPr/>
          <p:nvPr/>
        </p:nvSpPr>
        <p:spPr>
          <a:xfrm>
            <a:off x="141384" y="1338454"/>
            <a:ext cx="3942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ea typeface="Cambria Math" panose="02040503050406030204" pitchFamily="18" charset="0"/>
              </a:rPr>
              <a:t>Voronoi nuclei</a:t>
            </a:r>
            <a:r>
              <a:rPr lang="zh-CN" altLang="en-US" dirty="0"/>
              <a:t> </a:t>
            </a:r>
            <a:r>
              <a:rPr lang="en-US" altLang="zh-CN" dirty="0">
                <a:ea typeface="Cambria Math" panose="02040503050406030204" pitchFamily="18" charset="0"/>
              </a:rPr>
              <a:t>number</a:t>
            </a:r>
            <a:r>
              <a:rPr lang="zh-CN" altLang="en-US" dirty="0"/>
              <a:t> </a:t>
            </a:r>
            <a:r>
              <a:rPr lang="en-US" altLang="zh-CN" dirty="0">
                <a:ea typeface="Cambria Math" panose="02040503050406030204" pitchFamily="18" charset="0"/>
              </a:rPr>
              <a:t>(layer</a:t>
            </a:r>
            <a:r>
              <a:rPr lang="zh-CN" altLang="en-US" dirty="0"/>
              <a:t> </a:t>
            </a:r>
            <a:r>
              <a:rPr lang="en-US" altLang="zh-CN" dirty="0">
                <a:ea typeface="Cambria Math" panose="02040503050406030204" pitchFamily="18" charset="0"/>
              </a:rPr>
              <a:t>number)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FF0000"/>
                </a:solidFill>
                <a:ea typeface="Cambria Math" panose="02040503050406030204" pitchFamily="18" charset="0"/>
              </a:rPr>
              <a:t>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967D06-3AF8-4A4B-B4E8-606E5C37A2CC}"/>
              </a:ext>
            </a:extLst>
          </p:cNvPr>
          <p:cNvSpPr/>
          <p:nvPr/>
        </p:nvSpPr>
        <p:spPr>
          <a:xfrm>
            <a:off x="9503764" y="1268768"/>
            <a:ext cx="1693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ea typeface="Cambria Math" panose="02040503050406030204" pitchFamily="18" charset="0"/>
              </a:rPr>
              <a:t>Nucleus</a:t>
            </a:r>
            <a:r>
              <a:rPr lang="zh-CN" altLang="en-US" dirty="0">
                <a:ea typeface="Cambria Math" panose="02040503050406030204" pitchFamily="18" charset="0"/>
              </a:rPr>
              <a:t> </a:t>
            </a:r>
            <a:r>
              <a:rPr lang="en-US" altLang="zh-CN" dirty="0">
                <a:ea typeface="Cambria Math" panose="02040503050406030204" pitchFamily="18" charset="0"/>
              </a:rPr>
              <a:t>d</a:t>
            </a:r>
            <a:r>
              <a:rPr lang="en-US" dirty="0">
                <a:ea typeface="Cambria Math" panose="02040503050406030204" pitchFamily="18" charset="0"/>
              </a:rPr>
              <a:t>epth </a:t>
            </a:r>
            <a:r>
              <a:rPr lang="en-US" altLang="zh-CN" dirty="0">
                <a:solidFill>
                  <a:srgbClr val="FF0000"/>
                </a:solidFill>
                <a:ea typeface="Cambria Math" panose="02040503050406030204" pitchFamily="18" charset="0"/>
              </a:rPr>
              <a:t>c</a:t>
            </a:r>
            <a:endParaRPr lang="en-US" altLang="zh-CN" dirty="0">
              <a:ea typeface="Cambria Math" panose="0204050305040603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CB82E8-D08A-274B-BDB6-78FF8F35212E}"/>
              </a:ext>
            </a:extLst>
          </p:cNvPr>
          <p:cNvSpPr/>
          <p:nvPr/>
        </p:nvSpPr>
        <p:spPr>
          <a:xfrm>
            <a:off x="5109201" y="1338454"/>
            <a:ext cx="2227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ea typeface="Cambria Math" panose="02040503050406030204" pitchFamily="18" charset="0"/>
              </a:rPr>
              <a:t>S</a:t>
            </a:r>
            <a:r>
              <a:rPr lang="en-US" dirty="0">
                <a:ea typeface="Cambria Math" panose="02040503050406030204" pitchFamily="18" charset="0"/>
              </a:rPr>
              <a:t>hear wave velocity </a:t>
            </a:r>
            <a:r>
              <a:rPr lang="en-US" altLang="zh-CN" dirty="0">
                <a:solidFill>
                  <a:srgbClr val="FF0000"/>
                </a:solidFill>
                <a:ea typeface="Cambria Math" panose="02040503050406030204" pitchFamily="18" charset="0"/>
              </a:rPr>
              <a:t>v</a:t>
            </a:r>
            <a:endParaRPr lang="en-US" altLang="zh-CN" dirty="0"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53243A0-9408-2646-979B-CF26958A09E2}"/>
                  </a:ext>
                </a:extLst>
              </p:cNvPr>
              <p:cNvSpPr/>
              <p:nvPr/>
            </p:nvSpPr>
            <p:spPr>
              <a:xfrm>
                <a:off x="243577" y="4323830"/>
                <a:ext cx="4261679" cy="4010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ea typeface="Cambria Math" panose="02040503050406030204" pitchFamily="18" charset="0"/>
                  </a:rPr>
                  <a:t>Hyper-parameters</a:t>
                </a:r>
                <a:r>
                  <a:rPr lang="zh-CN" altLang="en-US" dirty="0">
                    <a:ea typeface="Cambria Math" panose="02040503050406030204" pitchFamily="18" charset="0"/>
                  </a:rPr>
                  <a:t> </a:t>
                </a:r>
                <a:r>
                  <a:rPr lang="en-US" altLang="zh-CN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h</a:t>
                </a:r>
                <a:r>
                  <a:rPr lang="zh-CN" altLang="en-US" dirty="0">
                    <a:ea typeface="Cambria Math" panose="02040503050406030204" pitchFamily="18" charset="0"/>
                  </a:rPr>
                  <a:t> </a:t>
                </a:r>
                <a:r>
                  <a:rPr lang="en-US" altLang="zh-CN" dirty="0">
                    <a:ea typeface="Cambria Math" panose="02040503050406030204" pitchFamily="18" charset="0"/>
                  </a:rPr>
                  <a:t>=</a:t>
                </a:r>
                <a:r>
                  <a:rPr lang="zh-CN" altLang="en-US" dirty="0">
                    <a:ea typeface="Cambria Math" panose="02040503050406030204" pitchFamily="18" charset="0"/>
                  </a:rPr>
                  <a:t> </a:t>
                </a:r>
                <a:r>
                  <a:rPr lang="en-US" altLang="zh-CN" dirty="0"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𝑅𝐹</m:t>
                        </m:r>
                      </m:sub>
                      <m:sup/>
                    </m:sSubSup>
                    <m:r>
                      <m:rPr>
                        <m:nor/>
                      </m:rPr>
                      <a:rPr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zh-CN" alt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dirty="0">
                        <a:solidFill>
                          <a:srgbClr val="FF0000"/>
                        </a:solidFill>
                      </a:rPr>
                      <m:t>r</m:t>
                    </m:r>
                    <m:r>
                      <m:rPr>
                        <m:sty m:val="p"/>
                      </m:rPr>
                      <a:rPr lang="en-US" altLang="zh-CN" baseline="30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RF</m:t>
                    </m:r>
                  </m:oMath>
                </a14:m>
                <a:r>
                  <a:rPr lang="en-US" altLang="zh-CN" dirty="0"/>
                  <a:t>,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𝑆𝑊𝐷</m:t>
                        </m:r>
                      </m:sub>
                      <m:sup/>
                    </m:sSubSup>
                  </m:oMath>
                </a14:m>
                <a:r>
                  <a:rPr lang="en-US" altLang="zh-CN" dirty="0"/>
                  <a:t>,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dirty="0">
                        <a:solidFill>
                          <a:srgbClr val="FF0000"/>
                        </a:solidFill>
                      </a:rPr>
                      <m:t>r</m:t>
                    </m:r>
                    <m:r>
                      <m:rPr>
                        <m:sty m:val="p"/>
                      </m:rPr>
                      <a:rPr lang="en-US" altLang="zh-CN" baseline="30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SWD</m:t>
                    </m:r>
                  </m:oMath>
                </a14:m>
                <a:r>
                  <a:rPr lang="en-US" altLang="zh-CN" dirty="0"/>
                  <a:t>)</a:t>
                </a:r>
                <a:endParaRPr lang="en-US" altLang="zh-CN" sz="16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53243A0-9408-2646-979B-CF26958A09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77" y="4323830"/>
                <a:ext cx="4261679" cy="401072"/>
              </a:xfrm>
              <a:prstGeom prst="rect">
                <a:avLst/>
              </a:prstGeom>
              <a:blipFill>
                <a:blip r:embed="rId5"/>
                <a:stretch>
                  <a:fillRect l="-890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0065946F-5EC5-3E49-ADA5-C3310623D4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9743" y="2498151"/>
            <a:ext cx="3421040" cy="7799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D5B543-44AC-4245-A151-6B4833C25E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1552" y="3301760"/>
            <a:ext cx="2578338" cy="3742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4A2E7C-70FD-844E-BD3A-1AB8E579A0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4051" y="3645906"/>
            <a:ext cx="1969803" cy="4099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502BF4-4368-0345-A858-642754C5A4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125" y="2667155"/>
            <a:ext cx="2933841" cy="3742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92617D5-9A3A-2346-9AD0-22E3BA8B34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74051" y="1638100"/>
            <a:ext cx="2667000" cy="876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CC1EB27-E958-AC49-B85E-C5DF1E1F99F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5605" y="1601605"/>
            <a:ext cx="2657519" cy="84506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F601614-4469-C048-9840-C55FC17181C3}"/>
              </a:ext>
            </a:extLst>
          </p:cNvPr>
          <p:cNvSpPr/>
          <p:nvPr/>
        </p:nvSpPr>
        <p:spPr>
          <a:xfrm>
            <a:off x="8977845" y="2594845"/>
            <a:ext cx="29930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dvTT73b978ed.I"/>
              </a:rPr>
              <a:t>N </a:t>
            </a:r>
            <a:r>
              <a:rPr lang="en-US" altLang="zh-CN" dirty="0">
                <a:latin typeface="AdvTT73b978ed.I"/>
              </a:rPr>
              <a:t>:</a:t>
            </a:r>
            <a:r>
              <a:rPr lang="zh-CN" altLang="en-US" dirty="0">
                <a:latin typeface="AdvTT73b978ed.I"/>
              </a:rPr>
              <a:t> </a:t>
            </a:r>
            <a:r>
              <a:rPr lang="en-US" altLang="zh-CN" dirty="0">
                <a:latin typeface="AdvTT73b978ed.I"/>
              </a:rPr>
              <a:t>number</a:t>
            </a:r>
            <a:r>
              <a:rPr lang="zh-CN" altLang="en-US" dirty="0">
                <a:latin typeface="AdvTT73b978ed.I"/>
              </a:rPr>
              <a:t> </a:t>
            </a:r>
            <a:r>
              <a:rPr lang="en-US" altLang="zh-CN" dirty="0">
                <a:latin typeface="AdvTT73b978ed.I"/>
              </a:rPr>
              <a:t>of</a:t>
            </a:r>
            <a:r>
              <a:rPr lang="zh-CN" altLang="en-US" dirty="0">
                <a:latin typeface="AdvTT73b978ed.I"/>
              </a:rPr>
              <a:t> </a:t>
            </a:r>
            <a:r>
              <a:rPr lang="en-US" dirty="0">
                <a:latin typeface="AdvTT182ff89e"/>
              </a:rPr>
              <a:t>possible depths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9E1D519-3B54-244C-9C80-F829AE2DEF3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1072" y="5506046"/>
            <a:ext cx="3593945" cy="7640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557D2C-97B2-B843-BD14-0E1DFE0CFA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6075" y="6372549"/>
            <a:ext cx="2732280" cy="34153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E740484-6F49-844C-87EF-7DCFD238ED2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01758" y="4444591"/>
            <a:ext cx="4416264" cy="61827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58E4F4-9C75-634C-A6D2-1F82C743DA07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38952" t="15002"/>
          <a:stretch/>
        </p:blipFill>
        <p:spPr>
          <a:xfrm>
            <a:off x="6670622" y="5129807"/>
            <a:ext cx="2624947" cy="61827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57017E3-2EAD-3344-8F05-32EB5B3C394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83994" y="5025631"/>
            <a:ext cx="1556307" cy="59071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87D1E5E-BD76-164C-83F4-6585449C6E1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56867" y="5599571"/>
            <a:ext cx="3593945" cy="118612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B91B481-751D-C34E-8906-100285C56889}"/>
              </a:ext>
            </a:extLst>
          </p:cNvPr>
          <p:cNvSpPr/>
          <p:nvPr/>
        </p:nvSpPr>
        <p:spPr>
          <a:xfrm>
            <a:off x="10603709" y="6321261"/>
            <a:ext cx="1306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Bodin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050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F8BD64F-40A2-9E45-BAEA-FA88C48473DB}"/>
              </a:ext>
            </a:extLst>
          </p:cNvPr>
          <p:cNvSpPr/>
          <p:nvPr/>
        </p:nvSpPr>
        <p:spPr>
          <a:xfrm>
            <a:off x="2048511" y="4258899"/>
            <a:ext cx="9884447" cy="4829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A7D271-2DFB-9444-BB7E-D330731C7618}"/>
              </a:ext>
            </a:extLst>
          </p:cNvPr>
          <p:cNvSpPr/>
          <p:nvPr/>
        </p:nvSpPr>
        <p:spPr>
          <a:xfrm>
            <a:off x="524583" y="257617"/>
            <a:ext cx="98865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err="1"/>
              <a:t>rj</a:t>
            </a:r>
            <a:r>
              <a:rPr lang="en-US" altLang="zh-CN" sz="4000" b="1" dirty="0"/>
              <a:t>-MCMC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2067D22-EC25-FB4C-AD36-8CA84D503478}"/>
                  </a:ext>
                </a:extLst>
              </p:cNvPr>
              <p:cNvSpPr/>
              <p:nvPr/>
            </p:nvSpPr>
            <p:spPr>
              <a:xfrm>
                <a:off x="4561901" y="6300093"/>
                <a:ext cx="4522520" cy="387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𝐠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𝐦</m:t>
                              </m:r>
                            </m:e>
                          </m:d>
                          <m: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</m:t>
                          </m:r>
                          <m:r>
                            <m:rPr>
                              <m:sty m:val="p"/>
                            </m:rPr>
                            <a:rPr lang="en-US" altLang="zh-CN" b="0" i="0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obs</m:t>
                          </m:r>
                        </m:e>
                      </m:d>
                      <m:r>
                        <a:rPr lang="en-US" altLang="zh-CN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𝐂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</m:sub>
                        <m:sup>
                          <m: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zh-CN" alt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𝐠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𝐦</m:t>
                              </m:r>
                            </m:e>
                          </m:d>
                          <m: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</m:t>
                          </m:r>
                          <m:r>
                            <m:rPr>
                              <m:sty m:val="p"/>
                            </m:rPr>
                            <a:rPr lang="en-US" altLang="zh-CN" b="0" i="0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obs</m:t>
                          </m:r>
                        </m:e>
                      </m:d>
                      <m:r>
                        <a:rPr lang="zh-CN" alt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2067D22-EC25-FB4C-AD36-8CA84D5034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01" y="6300093"/>
                <a:ext cx="4522520" cy="387094"/>
              </a:xfrm>
              <a:prstGeom prst="rect">
                <a:avLst/>
              </a:prstGeom>
              <a:blipFill>
                <a:blip r:embed="rId2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E8AEADB-97D9-6049-ADAE-497B9A9A0F74}"/>
                  </a:ext>
                </a:extLst>
              </p:cNvPr>
              <p:cNvSpPr/>
              <p:nvPr/>
            </p:nvSpPr>
            <p:spPr>
              <a:xfrm>
                <a:off x="4394863" y="5255706"/>
                <a:ext cx="4141475" cy="957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  <m:r>
                                <a:rPr lang="en-US" altLang="zh-CN" b="0" i="1" baseline="30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𝐂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d</m:t>
                                  </m:r>
                                </m:sub>
                                <m:sup/>
                              </m:sSub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</m:e>
                          </m:rad>
                        </m:den>
                      </m:f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E8AEADB-97D9-6049-ADAE-497B9A9A0F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863" y="5255706"/>
                <a:ext cx="4141475" cy="9573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703B1BD-C83C-FA43-96A5-BB02E311604B}"/>
              </a:ext>
            </a:extLst>
          </p:cNvPr>
          <p:cNvCxnSpPr>
            <a:cxnSpLocks/>
          </p:cNvCxnSpPr>
          <p:nvPr/>
        </p:nvCxnSpPr>
        <p:spPr>
          <a:xfrm flipH="1">
            <a:off x="3148961" y="3746567"/>
            <a:ext cx="2244496" cy="4907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4AD545F-BEDE-0842-8224-3F95B209ECBD}"/>
                  </a:ext>
                </a:extLst>
              </p:cNvPr>
              <p:cNvSpPr/>
              <p:nvPr/>
            </p:nvSpPr>
            <p:spPr>
              <a:xfrm>
                <a:off x="2154140" y="4251749"/>
                <a:ext cx="116628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m:rPr>
                          <m:sty m:val="p"/>
                        </m:rPr>
                        <a:rPr lang="en-US" altLang="zh-CN" sz="2400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CN" sz="2400" b="1" dirty="0"/>
                            <m:t>m</m:t>
                          </m:r>
                        </m:e>
                      </m:d>
                      <m:r>
                        <a:rPr lang="zh-CN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4AD545F-BEDE-0842-8224-3F95B209EC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140" y="4251749"/>
                <a:ext cx="1166280" cy="461665"/>
              </a:xfrm>
              <a:prstGeom prst="rect">
                <a:avLst/>
              </a:prstGeom>
              <a:blipFill>
                <a:blip r:embed="rId4"/>
                <a:stretch>
                  <a:fillRect r="-2174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2D36C82-F079-FE4A-AD62-FB8BC43BF450}"/>
              </a:ext>
            </a:extLst>
          </p:cNvPr>
          <p:cNvCxnSpPr>
            <a:cxnSpLocks/>
          </p:cNvCxnSpPr>
          <p:nvPr/>
        </p:nvCxnSpPr>
        <p:spPr>
          <a:xfrm>
            <a:off x="6578335" y="3746567"/>
            <a:ext cx="0" cy="5051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E2E3AB0-067B-D44D-8B15-BB88E10A092D}"/>
                  </a:ext>
                </a:extLst>
              </p:cNvPr>
              <p:cNvSpPr/>
              <p:nvPr/>
            </p:nvSpPr>
            <p:spPr>
              <a:xfrm>
                <a:off x="6080217" y="4238481"/>
                <a:ext cx="9962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CN" sz="2400" b="1" dirty="0"/>
                            <m:t>m</m:t>
                          </m:r>
                        </m:e>
                      </m:d>
                      <m:r>
                        <m:rPr>
                          <m:nor/>
                        </m:rPr>
                        <a:rPr lang="zh-CN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E2E3AB0-067B-D44D-8B15-BB88E10A09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217" y="4238481"/>
                <a:ext cx="996235" cy="461665"/>
              </a:xfrm>
              <a:prstGeom prst="rect">
                <a:avLst/>
              </a:prstGeom>
              <a:blipFill>
                <a:blip r:embed="rId5"/>
                <a:stretch>
                  <a:fillRect r="-2532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83694DC-FEBE-C74C-AB46-A2185A879189}"/>
              </a:ext>
            </a:extLst>
          </p:cNvPr>
          <p:cNvCxnSpPr>
            <a:cxnSpLocks/>
          </p:cNvCxnSpPr>
          <p:nvPr/>
        </p:nvCxnSpPr>
        <p:spPr>
          <a:xfrm>
            <a:off x="7620083" y="3746567"/>
            <a:ext cx="1808730" cy="5555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E7A4BD9-F0CC-F145-B171-ACA2649ADF89}"/>
              </a:ext>
            </a:extLst>
          </p:cNvPr>
          <p:cNvCxnSpPr>
            <a:cxnSpLocks/>
          </p:cNvCxnSpPr>
          <p:nvPr/>
        </p:nvCxnSpPr>
        <p:spPr>
          <a:xfrm>
            <a:off x="6578335" y="4800488"/>
            <a:ext cx="0" cy="5051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BFE9B92-C39D-2D41-AF1A-5D259BCEEC73}"/>
                  </a:ext>
                </a:extLst>
              </p:cNvPr>
              <p:cNvSpPr/>
              <p:nvPr/>
            </p:nvSpPr>
            <p:spPr>
              <a:xfrm>
                <a:off x="9234161" y="4238481"/>
                <a:ext cx="12041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i="1" dirty="0"/>
                        <m:t>q</m:t>
                      </m:r>
                      <m:r>
                        <m:rPr>
                          <m:nor/>
                        </m:rPr>
                        <a:rPr lang="en-US" altLang="zh-CN" sz="2400" dirty="0"/>
                        <m:t>(</m:t>
                      </m:r>
                      <m:r>
                        <m:rPr>
                          <m:nor/>
                        </m:rPr>
                        <a:rPr lang="zh-CN" alt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altLang="zh-CN" sz="2400" b="0" i="0" dirty="0" smtClean="0"/>
                        <m:t>.</m:t>
                      </m:r>
                      <m:r>
                        <m:rPr>
                          <m:nor/>
                        </m:rPr>
                        <a:rPr lang="zh-CN" alt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altLang="zh-CN" sz="2400" dirty="0"/>
                        <m:t>|</m:t>
                      </m:r>
                      <m:r>
                        <m:rPr>
                          <m:nor/>
                        </m:rPr>
                        <a:rPr lang="en-US" altLang="zh-CN" sz="2400" b="1" dirty="0"/>
                        <m:t>m</m:t>
                      </m:r>
                      <m:r>
                        <m:rPr>
                          <m:nor/>
                        </m:rPr>
                        <a:rPr lang="en-US" altLang="zh-CN" sz="2400" dirty="0"/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BFE9B92-C39D-2D41-AF1A-5D259BCEEC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4161" y="4238481"/>
                <a:ext cx="1204176" cy="461665"/>
              </a:xfrm>
              <a:prstGeom prst="rect">
                <a:avLst/>
              </a:prstGeom>
              <a:blipFill>
                <a:blip r:embed="rId6"/>
                <a:stretch>
                  <a:fillRect t="-5405" b="-2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02D8FE8D-7654-8047-9A96-816286438154}"/>
              </a:ext>
            </a:extLst>
          </p:cNvPr>
          <p:cNvSpPr/>
          <p:nvPr/>
        </p:nvSpPr>
        <p:spPr>
          <a:xfrm>
            <a:off x="933132" y="2045519"/>
            <a:ext cx="2442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i="1" dirty="0"/>
              <a:t>Accept</a:t>
            </a:r>
            <a:r>
              <a:rPr lang="zh-CN" altLang="en-US" sz="2400" dirty="0"/>
              <a:t> </a:t>
            </a:r>
            <a:r>
              <a:rPr lang="en-US" altLang="zh-CN" sz="2400" dirty="0"/>
              <a:t>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DF4C9BA-403C-DF41-A74E-06B2CA5E6FE1}"/>
                  </a:ext>
                </a:extLst>
              </p:cNvPr>
              <p:cNvSpPr txBox="1"/>
              <p:nvPr/>
            </p:nvSpPr>
            <p:spPr>
              <a:xfrm>
                <a:off x="674925" y="2741591"/>
                <a:ext cx="9886507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 smtClean="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CN" sz="2400" b="1" dirty="0"/>
                            <m:t>m</m:t>
                          </m:r>
                          <m:r>
                            <m:rPr>
                              <m:nor/>
                            </m:rPr>
                            <a:rPr lang="en-US" altLang="zh-CN" sz="2400" baseline="-25000" dirty="0"/>
                            <m:t>new</m:t>
                          </m:r>
                          <m:r>
                            <m:rPr>
                              <m:nor/>
                            </m:rPr>
                            <a:rPr lang="zh-CN" altLang="en-US" sz="2400" b="0" i="0" baseline="-25000" dirty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400" b="0" i="0" dirty="0" smtClean="0"/>
                            <m:t>|</m:t>
                          </m:r>
                          <m:r>
                            <m:rPr>
                              <m:nor/>
                            </m:rPr>
                            <a:rPr lang="en-US" altLang="zh-CN" sz="2400" b="1" dirty="0"/>
                            <m:t>m</m:t>
                          </m:r>
                          <m:r>
                            <m:rPr>
                              <m:nor/>
                            </m:rPr>
                            <a:rPr lang="en-US" altLang="zh-CN" sz="2400" baseline="-25000" dirty="0"/>
                            <m:t>old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zh-CN" altLang="en-US" sz="24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f>
                                <m:f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2400" baseline="-25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</m:t>
                                  </m:r>
                                  <m:d>
                                    <m:d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altLang="zh-CN" sz="2400" b="1" dirty="0"/>
                                        <m:t>m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altLang="zh-CN" sz="2400" b="0" i="0" baseline="-25000" dirty="0" smtClean="0"/>
                                        <m:t>new</m:t>
                                      </m:r>
                                    </m:e>
                                  </m:d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  <m:d>
                                    <m:d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altLang="zh-CN" sz="2400" b="1" dirty="0"/>
                                        <m:t>m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altLang="zh-CN" sz="2400" b="0" i="0" baseline="-25000" dirty="0" smtClean="0"/>
                                        <m:t>new</m:t>
                                      </m:r>
                                    </m:e>
                                  </m:d>
                                  <m:r>
                                    <m:rPr>
                                      <m:nor/>
                                    </m:rPr>
                                    <a:rPr lang="zh-CN" alt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i="1" dirty="0"/>
                                    <m:t>q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dirty="0"/>
                                    <m:t>(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b="1" dirty="0"/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baseline="-25000" dirty="0"/>
                                    <m:t>old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dirty="0"/>
                                    <m:t>|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b="1" dirty="0"/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baseline="-25000" dirty="0"/>
                                    <m:t>new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dirty="0"/>
                                    <m:t>)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2400" baseline="-25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</m:t>
                                  </m:r>
                                  <m:d>
                                    <m:d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altLang="zh-CN" sz="2400" b="1" dirty="0"/>
                                        <m:t>m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altLang="zh-CN" sz="2400" baseline="-25000" dirty="0"/>
                                        <m:t>old</m:t>
                                      </m:r>
                                    </m:e>
                                  </m:d>
                                  <m:r>
                                    <a:rPr lang="zh-CN" alt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  </m:t>
                                  </m:r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  <m:d>
                                    <m:d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altLang="zh-CN" sz="2400" b="1" dirty="0"/>
                                        <m:t>m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altLang="zh-CN" sz="2400" baseline="-25000" dirty="0"/>
                                        <m:t>old</m:t>
                                      </m:r>
                                    </m:e>
                                  </m:d>
                                  <m:r>
                                    <m:rPr>
                                      <m:nor/>
                                    </m:rPr>
                                    <a:rPr lang="zh-CN" alt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i="1" dirty="0"/>
                                    <m:t>q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dirty="0"/>
                                    <m:t>(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b="1" dirty="0"/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baseline="-25000" dirty="0"/>
                                    <m:t>new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dirty="0"/>
                                    <m:t>|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b="1" dirty="0"/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baseline="-25000" dirty="0"/>
                                    <m:t>old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dirty="0"/>
                                    <m:t>)</m:t>
                                  </m:r>
                                </m:den>
                              </m:f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zh-CN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24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𝐉</m:t>
                              </m:r>
                              <m:r>
                                <a:rPr lang="zh-CN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zh-CN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DF4C9BA-403C-DF41-A74E-06B2CA5E6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25" y="2741591"/>
                <a:ext cx="9886507" cy="922176"/>
              </a:xfrm>
              <a:prstGeom prst="rect">
                <a:avLst/>
              </a:prstGeom>
              <a:blipFill>
                <a:blip r:embed="rId7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8800E5E-C70D-8B41-9C97-3F086389EA3C}"/>
              </a:ext>
            </a:extLst>
          </p:cNvPr>
          <p:cNvCxnSpPr>
            <a:cxnSpLocks/>
          </p:cNvCxnSpPr>
          <p:nvPr/>
        </p:nvCxnSpPr>
        <p:spPr>
          <a:xfrm>
            <a:off x="9533972" y="3600121"/>
            <a:ext cx="1772936" cy="7020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FD864532-D508-524D-9CA5-96BBACC65FDF}"/>
              </a:ext>
            </a:extLst>
          </p:cNvPr>
          <p:cNvSpPr/>
          <p:nvPr/>
        </p:nvSpPr>
        <p:spPr>
          <a:xfrm>
            <a:off x="10798432" y="4291327"/>
            <a:ext cx="11051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Jacobian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B9E20BC-5E97-3F4A-9311-EB8475E3693C}"/>
              </a:ext>
            </a:extLst>
          </p:cNvPr>
          <p:cNvSpPr/>
          <p:nvPr/>
        </p:nvSpPr>
        <p:spPr>
          <a:xfrm>
            <a:off x="8871582" y="3866192"/>
            <a:ext cx="1549127" cy="1268322"/>
          </a:xfrm>
          <a:prstGeom prst="ellipse">
            <a:avLst/>
          </a:prstGeom>
          <a:noFill/>
          <a:ln w="57150">
            <a:solidFill>
              <a:srgbClr val="0432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27DF373-C7FC-4340-904C-C4163BFFD065}"/>
              </a:ext>
            </a:extLst>
          </p:cNvPr>
          <p:cNvSpPr/>
          <p:nvPr/>
        </p:nvSpPr>
        <p:spPr>
          <a:xfrm>
            <a:off x="10645918" y="6375401"/>
            <a:ext cx="1306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Bodin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8846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9E676C-A364-644A-A2A5-B09AA3B95AF9}"/>
              </a:ext>
            </a:extLst>
          </p:cNvPr>
          <p:cNvSpPr/>
          <p:nvPr/>
        </p:nvSpPr>
        <p:spPr>
          <a:xfrm>
            <a:off x="501145" y="314683"/>
            <a:ext cx="55948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/>
              <a:t>Proposal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6EF0884-88C4-7D45-84B5-666AE8590230}"/>
                  </a:ext>
                </a:extLst>
              </p:cNvPr>
              <p:cNvSpPr/>
              <p:nvPr/>
            </p:nvSpPr>
            <p:spPr>
              <a:xfrm>
                <a:off x="763464" y="1536174"/>
                <a:ext cx="11147013" cy="3416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altLang="zh-CN" sz="2400" dirty="0"/>
                  <a:t>After</a:t>
                </a:r>
                <a:r>
                  <a:rPr lang="zh-CN" altLang="en-US" sz="2400" dirty="0"/>
                  <a:t> </a:t>
                </a:r>
                <a:r>
                  <a:rPr lang="en-US" sz="2400" dirty="0"/>
                  <a:t>randomly initializ</a:t>
                </a:r>
                <a:r>
                  <a:rPr lang="en-US" altLang="zh-CN" sz="2400" dirty="0"/>
                  <a:t>ing</a:t>
                </a:r>
                <a:r>
                  <a:rPr lang="en-US" sz="2400" dirty="0"/>
                  <a:t> the model parameters by drawing values from the prior distribution of each parameter, the algorithm proceeds iteratively.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At each iteration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of the </a:t>
                </a:r>
                <a:r>
                  <a:rPr lang="en-US" altLang="zh-CN" sz="2400" i="1" dirty="0"/>
                  <a:t>reversible jump algorithm</a:t>
                </a:r>
                <a:r>
                  <a:rPr lang="en-US" sz="2400" dirty="0"/>
                  <a:t>, we propose a new model by drawing from a </a:t>
                </a:r>
                <a:r>
                  <a:rPr lang="en-US" altLang="zh-CN" sz="2400" i="1" dirty="0"/>
                  <a:t>proposal</a:t>
                </a:r>
                <a:r>
                  <a:rPr lang="zh-CN" altLang="en-US" sz="2400" i="1" dirty="0"/>
                  <a:t> </a:t>
                </a:r>
                <a:r>
                  <a:rPr lang="en-US" sz="2400" i="1" dirty="0"/>
                  <a:t>probability distribution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i="1" dirty="0"/>
                      <m:t>q</m:t>
                    </m:r>
                    <m:r>
                      <m:rPr>
                        <m:nor/>
                      </m:rPr>
                      <a:rPr lang="en-US" altLang="zh-CN" sz="2400" dirty="0"/>
                      <m:t>(</m:t>
                    </m:r>
                    <m:r>
                      <m:rPr>
                        <m:nor/>
                      </m:rPr>
                      <a:rPr lang="en-US" altLang="zh-CN" sz="2400" b="1" dirty="0"/>
                      <m:t>m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’</m:t>
                    </m:r>
                    <m:r>
                      <m:rPr>
                        <m:nor/>
                      </m:rPr>
                      <a:rPr lang="en-US" altLang="zh-CN" sz="2400" dirty="0"/>
                      <m:t>|</m:t>
                    </m:r>
                    <m:r>
                      <m:rPr>
                        <m:nor/>
                      </m:rPr>
                      <a:rPr lang="en-US" altLang="zh-CN" sz="2400" b="1" dirty="0"/>
                      <m:t>m</m:t>
                    </m:r>
                    <m:r>
                      <m:rPr>
                        <m:nor/>
                      </m:rPr>
                      <a:rPr lang="en-US" altLang="zh-CN" sz="2400" dirty="0"/>
                      <m:t>)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en-US" sz="2400" dirty="0"/>
                  <a:t>such that the new proposed model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b="1" dirty="0"/>
                      <m:t>m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400" dirty="0"/>
                  <a:t> is conditional only on the current model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b="1" dirty="0"/>
                      <m:t>m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(i.e.,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Markov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chain).</a:t>
                </a:r>
                <a:endParaRPr lang="en-US" sz="2400" dirty="0"/>
              </a:p>
              <a:p>
                <a:r>
                  <a:rPr lang="zh-CN" altLang="en-US" sz="2400" dirty="0"/>
                  <a:t>       </a:t>
                </a:r>
                <a:endParaRPr lang="en-US" altLang="zh-CN" sz="2400" dirty="0"/>
              </a:p>
              <a:p>
                <a:r>
                  <a:rPr lang="zh-CN" altLang="en-US" sz="2400" dirty="0"/>
                  <a:t>      </a:t>
                </a:r>
                <a:r>
                  <a:rPr lang="en-US" sz="2400" dirty="0"/>
                  <a:t>At each iteration, one move is uniformly randomly selected from the five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possibilities.</a:t>
                </a:r>
              </a:p>
              <a:p>
                <a:r>
                  <a:rPr lang="zh-CN" altLang="en-US" sz="2400" dirty="0"/>
                  <a:t>      </a:t>
                </a:r>
                <a:r>
                  <a:rPr lang="en-US" altLang="zh-CN" sz="2400" dirty="0"/>
                  <a:t>This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is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similar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to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component-wise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Metropolis-Hastings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sampling.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6EF0884-88C4-7D45-84B5-666AE85902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464" y="1536174"/>
                <a:ext cx="11147013" cy="3416320"/>
              </a:xfrm>
              <a:prstGeom prst="rect">
                <a:avLst/>
              </a:prstGeom>
              <a:blipFill>
                <a:blip r:embed="rId2"/>
                <a:stretch>
                  <a:fillRect l="-911" t="-1481" r="-683" b="-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719EDEA5-6005-F349-B4B1-1B6F2A0D325E}"/>
              </a:ext>
            </a:extLst>
          </p:cNvPr>
          <p:cNvSpPr/>
          <p:nvPr/>
        </p:nvSpPr>
        <p:spPr>
          <a:xfrm>
            <a:off x="10603709" y="6306513"/>
            <a:ext cx="1306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Bodin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5876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9E676C-A364-644A-A2A5-B09AA3B95AF9}"/>
              </a:ext>
            </a:extLst>
          </p:cNvPr>
          <p:cNvSpPr/>
          <p:nvPr/>
        </p:nvSpPr>
        <p:spPr>
          <a:xfrm>
            <a:off x="501145" y="314683"/>
            <a:ext cx="55948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/>
              <a:t>Proposal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distributions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9EDEA5-6005-F349-B4B1-1B6F2A0D325E}"/>
              </a:ext>
            </a:extLst>
          </p:cNvPr>
          <p:cNvSpPr/>
          <p:nvPr/>
        </p:nvSpPr>
        <p:spPr>
          <a:xfrm>
            <a:off x="10603709" y="6306513"/>
            <a:ext cx="1306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Bodin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2012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526130-07C1-C44D-B48E-B155DAAD6453}"/>
              </a:ext>
            </a:extLst>
          </p:cNvPr>
          <p:cNvSpPr/>
          <p:nvPr/>
        </p:nvSpPr>
        <p:spPr>
          <a:xfrm>
            <a:off x="501145" y="1209056"/>
            <a:ext cx="114998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dirty="0"/>
              <a:t>Change the velocity in one layer.</a:t>
            </a:r>
          </a:p>
          <a:p>
            <a:pPr lvl="1"/>
            <a:r>
              <a:rPr lang="en-US" altLang="zh-CN" dirty="0"/>
              <a:t>Uniformly</a:t>
            </a:r>
            <a:r>
              <a:rPr lang="zh-CN" altLang="en-US" dirty="0"/>
              <a:t> </a:t>
            </a:r>
            <a:r>
              <a:rPr lang="en-US" altLang="zh-CN" dirty="0"/>
              <a:t>randomly select a layer </a:t>
            </a:r>
            <a:r>
              <a:rPr lang="en-US" altLang="zh-CN" dirty="0" err="1"/>
              <a:t>i</a:t>
            </a:r>
            <a:r>
              <a:rPr lang="en-US" altLang="zh-CN" dirty="0"/>
              <a:t> over [1, k] and randomly propose a new velocity </a:t>
            </a:r>
            <a:r>
              <a:rPr lang="en-US" altLang="zh-CN" dirty="0" err="1"/>
              <a:t>v′</a:t>
            </a:r>
            <a:r>
              <a:rPr lang="en-US" altLang="zh-CN" baseline="-25000" dirty="0" err="1"/>
              <a:t>i</a:t>
            </a:r>
            <a:r>
              <a:rPr lang="en-US" altLang="zh-CN" dirty="0"/>
              <a:t> using a Gaussian probability distribution centered at the current velocity v</a:t>
            </a:r>
            <a:r>
              <a:rPr lang="en-US" altLang="zh-CN" baseline="-25000" dirty="0"/>
              <a:t>i</a:t>
            </a:r>
            <a:r>
              <a:rPr lang="zh-CN" altLang="en-US" baseline="-25000" dirty="0"/>
              <a:t> </a:t>
            </a:r>
            <a:r>
              <a:rPr lang="en-US" altLang="zh-CN" dirty="0"/>
              <a:t>: </a:t>
            </a:r>
          </a:p>
          <a:p>
            <a:pPr marL="342900" indent="-342900">
              <a:buFontTx/>
              <a:buAutoNum type="arabicPeriod"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42900" indent="-342900">
              <a:buAutoNum type="arabicPeriod"/>
            </a:pPr>
            <a:r>
              <a:rPr lang="en-US" altLang="zh-CN" dirty="0"/>
              <a:t>Birth:</a:t>
            </a:r>
            <a:r>
              <a:rPr lang="zh-CN" altLang="en-US" dirty="0"/>
              <a:t> </a:t>
            </a:r>
            <a:r>
              <a:rPr lang="en-US" altLang="zh-CN" dirty="0"/>
              <a:t>create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layer.</a:t>
            </a:r>
          </a:p>
          <a:p>
            <a:pPr lvl="1"/>
            <a:r>
              <a:rPr lang="en-US" altLang="zh-CN" dirty="0"/>
              <a:t>Add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Voronoi</a:t>
            </a:r>
            <a:r>
              <a:rPr lang="zh-CN" altLang="en-US" dirty="0"/>
              <a:t> </a:t>
            </a:r>
            <a:r>
              <a:rPr lang="en-US" altLang="zh-CN" dirty="0"/>
              <a:t>nucleus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position</a:t>
            </a:r>
            <a:r>
              <a:rPr lang="zh-CN" altLang="en-US" dirty="0"/>
              <a:t> </a:t>
            </a:r>
            <a:r>
              <a:rPr lang="en-US" altLang="zh-CN" dirty="0"/>
              <a:t>c’</a:t>
            </a:r>
            <a:r>
              <a:rPr lang="en-US" altLang="zh-CN" baseline="-25000" dirty="0"/>
              <a:t>k+1</a:t>
            </a:r>
            <a:r>
              <a:rPr lang="zh-CN" altLang="en-US" dirty="0"/>
              <a:t> </a:t>
            </a:r>
            <a:r>
              <a:rPr lang="en-US" altLang="zh-CN" dirty="0"/>
              <a:t>found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choosing</a:t>
            </a:r>
            <a:r>
              <a:rPr lang="zh-CN" altLang="en-US" dirty="0"/>
              <a:t> </a:t>
            </a:r>
            <a:r>
              <a:rPr lang="en-US" altLang="zh-CN" dirty="0"/>
              <a:t>uniformly</a:t>
            </a:r>
            <a:r>
              <a:rPr lang="zh-CN" altLang="en-US" dirty="0"/>
              <a:t> </a:t>
            </a:r>
            <a:r>
              <a:rPr lang="en-US" altLang="zh-CN" dirty="0"/>
              <a:t>randomly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point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occupied.</a:t>
            </a:r>
            <a:r>
              <a:rPr lang="zh-CN" altLang="en-US" dirty="0"/>
              <a:t> </a:t>
            </a:r>
            <a:r>
              <a:rPr lang="en-US" altLang="zh-CN" dirty="0"/>
              <a:t>A new velocity value v′</a:t>
            </a:r>
            <a:r>
              <a:rPr lang="en-US" altLang="zh-CN" baseline="-25000" dirty="0"/>
              <a:t>k+1</a:t>
            </a:r>
            <a:r>
              <a:rPr lang="en-US" altLang="zh-CN" dirty="0"/>
              <a:t> needs to be assigned to the new layer</a:t>
            </a:r>
            <a:r>
              <a:rPr lang="zh-CN" altLang="en-US" dirty="0"/>
              <a:t> </a:t>
            </a:r>
            <a:r>
              <a:rPr lang="en-US" altLang="zh-CN" dirty="0"/>
              <a:t>using</a:t>
            </a:r>
            <a:r>
              <a:rPr lang="zh-CN" altLang="en-US" dirty="0"/>
              <a:t> </a:t>
            </a:r>
            <a:r>
              <a:rPr lang="en-US" altLang="zh-CN" dirty="0"/>
              <a:t>a Gaussian probability distribution</a:t>
            </a:r>
            <a:r>
              <a:rPr lang="zh-CN" altLang="en-US" dirty="0"/>
              <a:t> </a:t>
            </a:r>
            <a:r>
              <a:rPr lang="en-US" altLang="zh-CN" dirty="0"/>
              <a:t>centered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current</a:t>
            </a:r>
            <a:r>
              <a:rPr lang="zh-CN" altLang="en-US" dirty="0"/>
              <a:t> </a:t>
            </a:r>
            <a:r>
              <a:rPr lang="en-US" altLang="zh-CN" dirty="0"/>
              <a:t>velocity</a:t>
            </a:r>
            <a:r>
              <a:rPr lang="zh-CN" altLang="en-US" dirty="0"/>
              <a:t> </a:t>
            </a:r>
            <a:r>
              <a:rPr lang="en-US" altLang="zh-CN" dirty="0"/>
              <a:t>v</a:t>
            </a:r>
            <a:r>
              <a:rPr lang="en-US" altLang="zh-CN" baseline="-25000" dirty="0"/>
              <a:t>i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depth</a:t>
            </a:r>
            <a:r>
              <a:rPr lang="zh-CN" altLang="en-US" dirty="0"/>
              <a:t> </a:t>
            </a:r>
            <a:r>
              <a:rPr lang="en-US" altLang="zh-CN" dirty="0"/>
              <a:t>c’</a:t>
            </a:r>
            <a:r>
              <a:rPr lang="en-US" altLang="zh-CN" baseline="-25000" dirty="0"/>
              <a:t>k+1</a:t>
            </a:r>
            <a:r>
              <a:rPr lang="zh-CN" altLang="en-US" baseline="-25000" dirty="0"/>
              <a:t> </a:t>
            </a:r>
            <a:r>
              <a:rPr lang="en-US" altLang="zh-CN" dirty="0"/>
              <a:t>:</a:t>
            </a:r>
            <a:endParaRPr lang="en-US" altLang="zh-CN" baseline="-25000" dirty="0"/>
          </a:p>
          <a:p>
            <a:pPr lvl="1"/>
            <a:endParaRPr lang="en-US" altLang="zh-CN" baseline="-25000" dirty="0"/>
          </a:p>
          <a:p>
            <a:pPr lvl="1"/>
            <a:endParaRPr lang="en-US" altLang="zh-CN" baseline="-25000" dirty="0"/>
          </a:p>
          <a:p>
            <a:pPr lvl="1"/>
            <a:endParaRPr lang="en-US" altLang="zh-CN" baseline="-25000" dirty="0"/>
          </a:p>
          <a:p>
            <a:pPr lvl="1"/>
            <a:endParaRPr lang="en-US" altLang="zh-CN" baseline="-25000" dirty="0"/>
          </a:p>
          <a:p>
            <a:pPr lvl="1"/>
            <a:endParaRPr lang="en-US" altLang="zh-CN" baseline="-25000" dirty="0"/>
          </a:p>
          <a:p>
            <a:pPr lvl="1"/>
            <a:endParaRPr lang="en-US" altLang="zh-CN" baseline="-25000" dirty="0"/>
          </a:p>
          <a:p>
            <a:pPr marL="342900" indent="-342900">
              <a:buFont typeface="+mj-lt"/>
              <a:buAutoNum type="arabicPeriod" startAt="3"/>
            </a:pPr>
            <a:r>
              <a:rPr lang="en-US" altLang="zh-CN" dirty="0"/>
              <a:t>Death:</a:t>
            </a:r>
            <a:r>
              <a:rPr lang="zh-CN" altLang="en-US" dirty="0"/>
              <a:t> </a:t>
            </a:r>
            <a:r>
              <a:rPr lang="en-US" altLang="zh-CN" dirty="0"/>
              <a:t>delete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layer.</a:t>
            </a:r>
          </a:p>
          <a:p>
            <a:pPr lvl="1"/>
            <a:r>
              <a:rPr lang="en-US" altLang="zh-CN" dirty="0"/>
              <a:t>Uniformly randomly remove one layer over the range [1, k].</a:t>
            </a:r>
            <a:endParaRPr lang="en-US" baseline="-25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9E7F3C-EFEA-AB44-AB13-36093E23D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806" y="4543480"/>
            <a:ext cx="4488016" cy="9606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B922FA-C249-9841-9A09-1DC4EC320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824" y="2096449"/>
            <a:ext cx="4502764" cy="105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921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9E676C-A364-644A-A2A5-B09AA3B95AF9}"/>
              </a:ext>
            </a:extLst>
          </p:cNvPr>
          <p:cNvSpPr/>
          <p:nvPr/>
        </p:nvSpPr>
        <p:spPr>
          <a:xfrm>
            <a:off x="501145" y="314683"/>
            <a:ext cx="55948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/>
              <a:t>Proposal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distributions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9EDEA5-6005-F349-B4B1-1B6F2A0D325E}"/>
              </a:ext>
            </a:extLst>
          </p:cNvPr>
          <p:cNvSpPr/>
          <p:nvPr/>
        </p:nvSpPr>
        <p:spPr>
          <a:xfrm>
            <a:off x="10645918" y="6375401"/>
            <a:ext cx="1306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Bodin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2012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526130-07C1-C44D-B48E-B155DAAD6453}"/>
              </a:ext>
            </a:extLst>
          </p:cNvPr>
          <p:cNvSpPr/>
          <p:nvPr/>
        </p:nvSpPr>
        <p:spPr>
          <a:xfrm>
            <a:off x="501145" y="1209056"/>
            <a:ext cx="1149981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 startAt="4"/>
            </a:pPr>
            <a:r>
              <a:rPr lang="en-US" altLang="zh-CN" dirty="0"/>
              <a:t>Move</a:t>
            </a:r>
            <a:r>
              <a:rPr lang="zh-CN" altLang="en-US" dirty="0"/>
              <a:t> </a:t>
            </a:r>
            <a:r>
              <a:rPr lang="en-US" altLang="zh-CN" dirty="0"/>
              <a:t>: change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nucleus</a:t>
            </a:r>
            <a:r>
              <a:rPr lang="zh-CN" altLang="en-US" dirty="0"/>
              <a:t> </a:t>
            </a:r>
            <a:r>
              <a:rPr lang="en-US" altLang="zh-CN" dirty="0"/>
              <a:t>position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layer</a:t>
            </a:r>
          </a:p>
          <a:p>
            <a:pPr lvl="1"/>
            <a:r>
              <a:rPr lang="en-US" altLang="zh-CN" dirty="0"/>
              <a:t>Uniformly</a:t>
            </a:r>
            <a:r>
              <a:rPr lang="zh-CN" altLang="en-US" dirty="0"/>
              <a:t> </a:t>
            </a:r>
            <a:r>
              <a:rPr lang="en-US" altLang="zh-CN" dirty="0"/>
              <a:t>randomly</a:t>
            </a:r>
            <a:r>
              <a:rPr lang="zh-CN" altLang="en-US" dirty="0"/>
              <a:t> </a:t>
            </a:r>
            <a:r>
              <a:rPr lang="en-US" altLang="zh-CN" dirty="0"/>
              <a:t>pick</a:t>
            </a:r>
            <a:r>
              <a:rPr lang="zh-CN" altLang="en-US" dirty="0"/>
              <a:t> </a:t>
            </a:r>
            <a:r>
              <a:rPr lang="en-US" altLang="zh-CN" dirty="0"/>
              <a:t>one layer over</a:t>
            </a:r>
            <a:r>
              <a:rPr lang="zh-CN" altLang="en-US" dirty="0"/>
              <a:t> </a:t>
            </a:r>
            <a:r>
              <a:rPr lang="en-US" altLang="zh-CN" dirty="0"/>
              <a:t>[1,</a:t>
            </a:r>
            <a:r>
              <a:rPr lang="zh-CN" altLang="en-US" dirty="0"/>
              <a:t> </a:t>
            </a:r>
            <a:r>
              <a:rPr lang="en-US" altLang="zh-CN" dirty="0"/>
              <a:t>k]</a:t>
            </a:r>
            <a:r>
              <a:rPr lang="zh-CN" altLang="en-US" dirty="0"/>
              <a:t> </a:t>
            </a:r>
            <a:r>
              <a:rPr lang="en-US" altLang="zh-CN" dirty="0"/>
              <a:t>and randomly propose a new position </a:t>
            </a:r>
            <a:r>
              <a:rPr lang="en-US" altLang="zh-CN" dirty="0" err="1"/>
              <a:t>c′</a:t>
            </a:r>
            <a:r>
              <a:rPr lang="en-US" altLang="zh-CN" baseline="-25000" dirty="0" err="1"/>
              <a:t>i</a:t>
            </a:r>
            <a:r>
              <a:rPr lang="en-US" altLang="zh-CN" dirty="0"/>
              <a:t> of its nucleus</a:t>
            </a:r>
            <a:r>
              <a:rPr lang="zh-CN" altLang="en-US" dirty="0"/>
              <a:t> </a:t>
            </a:r>
            <a:r>
              <a:rPr lang="en-US" altLang="zh-CN" dirty="0"/>
              <a:t>using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Gaussian</a:t>
            </a:r>
            <a:r>
              <a:rPr lang="zh-CN" altLang="en-US" dirty="0"/>
              <a:t> </a:t>
            </a:r>
            <a:r>
              <a:rPr lang="en-US" altLang="zh-CN" dirty="0"/>
              <a:t>probability distribution</a:t>
            </a:r>
            <a:r>
              <a:rPr lang="zh-CN" altLang="en-US" dirty="0"/>
              <a:t> </a:t>
            </a:r>
            <a:r>
              <a:rPr lang="en-US" altLang="zh-CN" dirty="0"/>
              <a:t>centered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current</a:t>
            </a:r>
            <a:r>
              <a:rPr lang="zh-CN" altLang="en-US" dirty="0"/>
              <a:t> </a:t>
            </a:r>
            <a:r>
              <a:rPr lang="en-US" altLang="zh-CN" dirty="0"/>
              <a:t>nucleus position</a:t>
            </a:r>
            <a:r>
              <a:rPr lang="zh-CN" altLang="en-US" dirty="0"/>
              <a:t> </a:t>
            </a:r>
            <a:r>
              <a:rPr lang="en-US" altLang="zh-CN" dirty="0"/>
              <a:t>c</a:t>
            </a:r>
            <a:r>
              <a:rPr lang="en-US" altLang="zh-CN" baseline="-25000" dirty="0"/>
              <a:t>i</a:t>
            </a:r>
            <a:r>
              <a:rPr lang="zh-CN" altLang="en-US" dirty="0"/>
              <a:t> </a:t>
            </a:r>
            <a:r>
              <a:rPr lang="en-US" altLang="zh-CN" dirty="0"/>
              <a:t>:</a:t>
            </a:r>
          </a:p>
          <a:p>
            <a:pPr lvl="1"/>
            <a:r>
              <a:rPr lang="zh-CN" altLang="en-US" dirty="0"/>
              <a:t> </a:t>
            </a:r>
            <a:endParaRPr lang="en-US" altLang="zh-CN" dirty="0"/>
          </a:p>
          <a:p>
            <a:pPr marL="342900" indent="-342900">
              <a:buFontTx/>
              <a:buAutoNum type="arabicPeriod" startAt="4"/>
            </a:pPr>
            <a:endParaRPr lang="en-US" altLang="zh-CN" dirty="0"/>
          </a:p>
          <a:p>
            <a:pPr marL="342900" indent="-342900">
              <a:buFontTx/>
              <a:buAutoNum type="arabicPeriod" startAt="4"/>
            </a:pPr>
            <a:endParaRPr lang="en-US" altLang="zh-CN" dirty="0"/>
          </a:p>
          <a:p>
            <a:pPr marL="342900" indent="-342900">
              <a:buFontTx/>
              <a:buAutoNum type="arabicPeriod" startAt="4"/>
            </a:pPr>
            <a:endParaRPr lang="en-US" altLang="zh-CN" dirty="0"/>
          </a:p>
          <a:p>
            <a:pPr marL="342900" indent="-342900">
              <a:buFontTx/>
              <a:buAutoNum type="arabicPeriod" startAt="4"/>
            </a:pPr>
            <a:endParaRPr lang="en-US" altLang="zh-CN" dirty="0"/>
          </a:p>
          <a:p>
            <a:pPr marL="342900" indent="-342900">
              <a:buFontTx/>
              <a:buAutoNum type="arabicPeriod" startAt="4"/>
            </a:pPr>
            <a:endParaRPr lang="en-US" altLang="zh-CN" dirty="0"/>
          </a:p>
          <a:p>
            <a:pPr marL="342900" indent="-342900">
              <a:buFontTx/>
              <a:buAutoNum type="arabicPeriod" startAt="4"/>
            </a:pPr>
            <a:r>
              <a:rPr lang="en-US" altLang="zh-CN" dirty="0"/>
              <a:t>Change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estimated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noise.</a:t>
            </a:r>
          </a:p>
          <a:p>
            <a:pPr lvl="1"/>
            <a:r>
              <a:rPr lang="en-US" altLang="zh-CN" dirty="0"/>
              <a:t>Uniformly</a:t>
            </a:r>
            <a:r>
              <a:rPr lang="zh-CN" altLang="en-US" dirty="0"/>
              <a:t> </a:t>
            </a:r>
            <a:r>
              <a:rPr lang="en-US" altLang="zh-CN" dirty="0"/>
              <a:t>randomly select a hyper-parameter j over the range [1, m],</a:t>
            </a:r>
            <a:r>
              <a:rPr lang="zh-CN" altLang="en-US" dirty="0"/>
              <a:t> </a:t>
            </a:r>
            <a:r>
              <a:rPr lang="en-US" altLang="zh-CN" dirty="0"/>
              <a:t>then propose a new </a:t>
            </a:r>
            <a:r>
              <a:rPr lang="en-US" altLang="zh-CN" dirty="0" err="1"/>
              <a:t>h′</a:t>
            </a:r>
            <a:r>
              <a:rPr lang="en-US" altLang="zh-CN" baseline="-25000" dirty="0" err="1"/>
              <a:t>j</a:t>
            </a:r>
            <a:r>
              <a:rPr lang="en-US" altLang="zh-CN" dirty="0"/>
              <a:t> using</a:t>
            </a:r>
            <a:r>
              <a:rPr lang="zh-CN" altLang="en-US" dirty="0"/>
              <a:t> </a:t>
            </a:r>
            <a:r>
              <a:rPr lang="en-US" altLang="zh-CN" dirty="0"/>
              <a:t>a Gaussian probability distribution</a:t>
            </a:r>
            <a:r>
              <a:rPr lang="zh-CN" altLang="en-US" dirty="0"/>
              <a:t> </a:t>
            </a:r>
            <a:r>
              <a:rPr lang="en-US" altLang="zh-CN" dirty="0"/>
              <a:t>centered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current</a:t>
            </a:r>
            <a:r>
              <a:rPr lang="zh-CN" altLang="en-US" dirty="0"/>
              <a:t> </a:t>
            </a:r>
            <a:r>
              <a:rPr lang="en-US" altLang="zh-CN" dirty="0" err="1"/>
              <a:t>h</a:t>
            </a:r>
            <a:r>
              <a:rPr lang="en-US" altLang="zh-CN" baseline="-25000" dirty="0" err="1"/>
              <a:t>j</a:t>
            </a:r>
            <a:r>
              <a:rPr lang="zh-CN" altLang="en-US" dirty="0"/>
              <a:t> </a:t>
            </a:r>
            <a:r>
              <a:rPr lang="en-US" altLang="zh-CN" dirty="0"/>
              <a:t>: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081A2B-343F-CC48-935A-612408644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977" y="2040002"/>
            <a:ext cx="3937000" cy="1079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2F20CD-93FF-BE4C-BCE6-091EB1736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708" y="4500835"/>
            <a:ext cx="4137269" cy="9591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115FA1C-A0E9-A845-A05A-7E3E87880B4D}"/>
                  </a:ext>
                </a:extLst>
              </p:cNvPr>
              <p:cNvSpPr/>
              <p:nvPr/>
            </p:nvSpPr>
            <p:spPr>
              <a:xfrm>
                <a:off x="903653" y="5735503"/>
                <a:ext cx="815242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The standard deviations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zh-CN" baseline="-25000" dirty="0"/>
                  <a:t>1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zh-CN" baseline="-25000" dirty="0"/>
                  <a:t>2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zh-CN" baseline="-25000" dirty="0"/>
                  <a:t>3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zh-CN" baseline="-25000" dirty="0"/>
                  <a:t>hj</a:t>
                </a:r>
                <a:r>
                  <a:rPr lang="en-US" dirty="0"/>
                  <a:t>) of the Gaussian proposal functions are parameters to be fixed by the user.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 magnitude of perturbations does not affect the solution but rather the sampling efficiency of the algorithm.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115FA1C-A0E9-A845-A05A-7E3E87880B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653" y="5735503"/>
                <a:ext cx="8152423" cy="923330"/>
              </a:xfrm>
              <a:prstGeom prst="rect">
                <a:avLst/>
              </a:prstGeom>
              <a:blipFill>
                <a:blip r:embed="rId4"/>
                <a:stretch>
                  <a:fillRect l="-467" t="-2740"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4947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F8BD64F-40A2-9E45-BAEA-FA88C48473DB}"/>
              </a:ext>
            </a:extLst>
          </p:cNvPr>
          <p:cNvSpPr/>
          <p:nvPr/>
        </p:nvSpPr>
        <p:spPr>
          <a:xfrm>
            <a:off x="2048511" y="4258899"/>
            <a:ext cx="9884447" cy="4829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A7D271-2DFB-9444-BB7E-D330731C7618}"/>
              </a:ext>
            </a:extLst>
          </p:cNvPr>
          <p:cNvSpPr/>
          <p:nvPr/>
        </p:nvSpPr>
        <p:spPr>
          <a:xfrm>
            <a:off x="524583" y="257617"/>
            <a:ext cx="98865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err="1"/>
              <a:t>rj</a:t>
            </a:r>
            <a:r>
              <a:rPr lang="en-US" altLang="zh-CN" sz="4000" b="1" dirty="0"/>
              <a:t>-MCMC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2067D22-EC25-FB4C-AD36-8CA84D503478}"/>
                  </a:ext>
                </a:extLst>
              </p:cNvPr>
              <p:cNvSpPr/>
              <p:nvPr/>
            </p:nvSpPr>
            <p:spPr>
              <a:xfrm>
                <a:off x="4561901" y="6300093"/>
                <a:ext cx="4522520" cy="387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𝐠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𝐦</m:t>
                              </m:r>
                            </m:e>
                          </m:d>
                          <m: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</m:t>
                          </m:r>
                          <m:r>
                            <m:rPr>
                              <m:sty m:val="p"/>
                            </m:rPr>
                            <a:rPr lang="en-US" altLang="zh-CN" b="0" i="0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obs</m:t>
                          </m:r>
                        </m:e>
                      </m:d>
                      <m:r>
                        <a:rPr lang="en-US" altLang="zh-CN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𝐂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</m:sub>
                        <m:sup>
                          <m: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zh-CN" alt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𝐠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𝐦</m:t>
                              </m:r>
                            </m:e>
                          </m:d>
                          <m: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</m:t>
                          </m:r>
                          <m:r>
                            <m:rPr>
                              <m:sty m:val="p"/>
                            </m:rPr>
                            <a:rPr lang="en-US" altLang="zh-CN" b="0" i="0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obs</m:t>
                          </m:r>
                        </m:e>
                      </m:d>
                      <m:r>
                        <a:rPr lang="zh-CN" alt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2067D22-EC25-FB4C-AD36-8CA84D5034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01" y="6300093"/>
                <a:ext cx="4522520" cy="387094"/>
              </a:xfrm>
              <a:prstGeom prst="rect">
                <a:avLst/>
              </a:prstGeom>
              <a:blipFill>
                <a:blip r:embed="rId2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E8AEADB-97D9-6049-ADAE-497B9A9A0F74}"/>
                  </a:ext>
                </a:extLst>
              </p:cNvPr>
              <p:cNvSpPr/>
              <p:nvPr/>
            </p:nvSpPr>
            <p:spPr>
              <a:xfrm>
                <a:off x="4394863" y="5255706"/>
                <a:ext cx="4141475" cy="957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  <m:r>
                                <a:rPr lang="en-US" altLang="zh-CN" b="0" i="1" baseline="30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𝐂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d</m:t>
                                  </m:r>
                                </m:sub>
                                <m:sup/>
                              </m:sSub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</m:e>
                          </m:rad>
                        </m:den>
                      </m:f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E8AEADB-97D9-6049-ADAE-497B9A9A0F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863" y="5255706"/>
                <a:ext cx="4141475" cy="9573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703B1BD-C83C-FA43-96A5-BB02E311604B}"/>
              </a:ext>
            </a:extLst>
          </p:cNvPr>
          <p:cNvCxnSpPr>
            <a:cxnSpLocks/>
          </p:cNvCxnSpPr>
          <p:nvPr/>
        </p:nvCxnSpPr>
        <p:spPr>
          <a:xfrm flipH="1">
            <a:off x="3148961" y="3746567"/>
            <a:ext cx="2244496" cy="4907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4AD545F-BEDE-0842-8224-3F95B209ECBD}"/>
                  </a:ext>
                </a:extLst>
              </p:cNvPr>
              <p:cNvSpPr/>
              <p:nvPr/>
            </p:nvSpPr>
            <p:spPr>
              <a:xfrm>
                <a:off x="2154140" y="4251749"/>
                <a:ext cx="116628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m:rPr>
                          <m:sty m:val="p"/>
                        </m:rPr>
                        <a:rPr lang="en-US" altLang="zh-CN" sz="2400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CN" sz="2400" b="1" dirty="0"/>
                            <m:t>m</m:t>
                          </m:r>
                        </m:e>
                      </m:d>
                      <m:r>
                        <a:rPr lang="zh-CN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4AD545F-BEDE-0842-8224-3F95B209EC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140" y="4251749"/>
                <a:ext cx="1166280" cy="461665"/>
              </a:xfrm>
              <a:prstGeom prst="rect">
                <a:avLst/>
              </a:prstGeom>
              <a:blipFill>
                <a:blip r:embed="rId4"/>
                <a:stretch>
                  <a:fillRect r="-2174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2D36C82-F079-FE4A-AD62-FB8BC43BF450}"/>
              </a:ext>
            </a:extLst>
          </p:cNvPr>
          <p:cNvCxnSpPr>
            <a:cxnSpLocks/>
          </p:cNvCxnSpPr>
          <p:nvPr/>
        </p:nvCxnSpPr>
        <p:spPr>
          <a:xfrm>
            <a:off x="6578335" y="3746567"/>
            <a:ext cx="0" cy="5051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E2E3AB0-067B-D44D-8B15-BB88E10A092D}"/>
                  </a:ext>
                </a:extLst>
              </p:cNvPr>
              <p:cNvSpPr/>
              <p:nvPr/>
            </p:nvSpPr>
            <p:spPr>
              <a:xfrm>
                <a:off x="6080217" y="4238481"/>
                <a:ext cx="9962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CN" sz="2400" b="1" dirty="0"/>
                            <m:t>m</m:t>
                          </m:r>
                        </m:e>
                      </m:d>
                      <m:r>
                        <m:rPr>
                          <m:nor/>
                        </m:rPr>
                        <a:rPr lang="zh-CN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E2E3AB0-067B-D44D-8B15-BB88E10A09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217" y="4238481"/>
                <a:ext cx="996235" cy="461665"/>
              </a:xfrm>
              <a:prstGeom prst="rect">
                <a:avLst/>
              </a:prstGeom>
              <a:blipFill>
                <a:blip r:embed="rId5"/>
                <a:stretch>
                  <a:fillRect r="-2532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83694DC-FEBE-C74C-AB46-A2185A879189}"/>
              </a:ext>
            </a:extLst>
          </p:cNvPr>
          <p:cNvCxnSpPr>
            <a:cxnSpLocks/>
          </p:cNvCxnSpPr>
          <p:nvPr/>
        </p:nvCxnSpPr>
        <p:spPr>
          <a:xfrm>
            <a:off x="7620083" y="3746567"/>
            <a:ext cx="1808730" cy="5555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E7A4BD9-F0CC-F145-B171-ACA2649ADF89}"/>
              </a:ext>
            </a:extLst>
          </p:cNvPr>
          <p:cNvCxnSpPr>
            <a:cxnSpLocks/>
          </p:cNvCxnSpPr>
          <p:nvPr/>
        </p:nvCxnSpPr>
        <p:spPr>
          <a:xfrm>
            <a:off x="6578335" y="4800488"/>
            <a:ext cx="0" cy="5051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BFE9B92-C39D-2D41-AF1A-5D259BCEEC73}"/>
                  </a:ext>
                </a:extLst>
              </p:cNvPr>
              <p:cNvSpPr/>
              <p:nvPr/>
            </p:nvSpPr>
            <p:spPr>
              <a:xfrm>
                <a:off x="9234161" y="4238481"/>
                <a:ext cx="12041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i="1" dirty="0"/>
                        <m:t>q</m:t>
                      </m:r>
                      <m:r>
                        <m:rPr>
                          <m:nor/>
                        </m:rPr>
                        <a:rPr lang="en-US" altLang="zh-CN" sz="2400" dirty="0"/>
                        <m:t>(</m:t>
                      </m:r>
                      <m:r>
                        <m:rPr>
                          <m:nor/>
                        </m:rPr>
                        <a:rPr lang="zh-CN" alt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altLang="zh-CN" sz="2400" b="0" i="0" dirty="0" smtClean="0"/>
                        <m:t>.</m:t>
                      </m:r>
                      <m:r>
                        <m:rPr>
                          <m:nor/>
                        </m:rPr>
                        <a:rPr lang="zh-CN" alt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altLang="zh-CN" sz="2400" dirty="0"/>
                        <m:t>|</m:t>
                      </m:r>
                      <m:r>
                        <m:rPr>
                          <m:nor/>
                        </m:rPr>
                        <a:rPr lang="en-US" altLang="zh-CN" sz="2400" b="1" dirty="0"/>
                        <m:t>m</m:t>
                      </m:r>
                      <m:r>
                        <m:rPr>
                          <m:nor/>
                        </m:rPr>
                        <a:rPr lang="en-US" altLang="zh-CN" sz="2400" dirty="0"/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BFE9B92-C39D-2D41-AF1A-5D259BCEEC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4161" y="4238481"/>
                <a:ext cx="1204176" cy="461665"/>
              </a:xfrm>
              <a:prstGeom prst="rect">
                <a:avLst/>
              </a:prstGeom>
              <a:blipFill>
                <a:blip r:embed="rId6"/>
                <a:stretch>
                  <a:fillRect t="-5405" b="-2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02D8FE8D-7654-8047-9A96-816286438154}"/>
              </a:ext>
            </a:extLst>
          </p:cNvPr>
          <p:cNvSpPr/>
          <p:nvPr/>
        </p:nvSpPr>
        <p:spPr>
          <a:xfrm>
            <a:off x="933132" y="2045519"/>
            <a:ext cx="2442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i="1" dirty="0"/>
              <a:t>Accept</a:t>
            </a:r>
            <a:r>
              <a:rPr lang="zh-CN" altLang="en-US" sz="2400" dirty="0"/>
              <a:t> </a:t>
            </a:r>
            <a:r>
              <a:rPr lang="en-US" altLang="zh-CN" sz="2400" dirty="0"/>
              <a:t>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DF4C9BA-403C-DF41-A74E-06B2CA5E6FE1}"/>
                  </a:ext>
                </a:extLst>
              </p:cNvPr>
              <p:cNvSpPr txBox="1"/>
              <p:nvPr/>
            </p:nvSpPr>
            <p:spPr>
              <a:xfrm>
                <a:off x="674925" y="2741591"/>
                <a:ext cx="9886507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 smtClean="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CN" sz="2400" b="1" dirty="0"/>
                            <m:t>m</m:t>
                          </m:r>
                          <m:r>
                            <m:rPr>
                              <m:nor/>
                            </m:rPr>
                            <a:rPr lang="en-US" altLang="zh-CN" sz="2400" baseline="-25000" dirty="0"/>
                            <m:t>new</m:t>
                          </m:r>
                          <m:r>
                            <m:rPr>
                              <m:nor/>
                            </m:rPr>
                            <a:rPr lang="zh-CN" altLang="en-US" sz="2400" b="0" i="0" baseline="-25000" dirty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400" b="0" i="0" dirty="0" smtClean="0"/>
                            <m:t>|</m:t>
                          </m:r>
                          <m:r>
                            <m:rPr>
                              <m:nor/>
                            </m:rPr>
                            <a:rPr lang="en-US" altLang="zh-CN" sz="2400" b="1" dirty="0"/>
                            <m:t>m</m:t>
                          </m:r>
                          <m:r>
                            <m:rPr>
                              <m:nor/>
                            </m:rPr>
                            <a:rPr lang="en-US" altLang="zh-CN" sz="2400" baseline="-25000" dirty="0"/>
                            <m:t>old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zh-CN" altLang="en-US" sz="24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f>
                                <m:f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2400" baseline="-25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</m:t>
                                  </m:r>
                                  <m:d>
                                    <m:d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altLang="zh-CN" sz="2400" b="1" dirty="0"/>
                                        <m:t>m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altLang="zh-CN" sz="2400" b="0" i="0" baseline="-25000" dirty="0" smtClean="0"/>
                                        <m:t>new</m:t>
                                      </m:r>
                                    </m:e>
                                  </m:d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  <m:d>
                                    <m:d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altLang="zh-CN" sz="2400" b="1" dirty="0"/>
                                        <m:t>m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altLang="zh-CN" sz="2400" b="0" i="0" baseline="-25000" dirty="0" smtClean="0"/>
                                        <m:t>new</m:t>
                                      </m:r>
                                    </m:e>
                                  </m:d>
                                  <m:r>
                                    <m:rPr>
                                      <m:nor/>
                                    </m:rPr>
                                    <a:rPr lang="zh-CN" alt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i="1" dirty="0"/>
                                    <m:t>q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dirty="0"/>
                                    <m:t>(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b="1" dirty="0"/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baseline="-25000" dirty="0"/>
                                    <m:t>old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dirty="0"/>
                                    <m:t>|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b="1" dirty="0"/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baseline="-25000" dirty="0"/>
                                    <m:t>new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dirty="0"/>
                                    <m:t>)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2400" baseline="-25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</m:t>
                                  </m:r>
                                  <m:d>
                                    <m:d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altLang="zh-CN" sz="2400" b="1" dirty="0"/>
                                        <m:t>m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altLang="zh-CN" sz="2400" baseline="-25000" dirty="0"/>
                                        <m:t>old</m:t>
                                      </m:r>
                                    </m:e>
                                  </m:d>
                                  <m:r>
                                    <a:rPr lang="zh-CN" alt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  </m:t>
                                  </m:r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  <m:d>
                                    <m:d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altLang="zh-CN" sz="2400" b="1" dirty="0"/>
                                        <m:t>m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altLang="zh-CN" sz="2400" baseline="-25000" dirty="0"/>
                                        <m:t>old</m:t>
                                      </m:r>
                                    </m:e>
                                  </m:d>
                                  <m:r>
                                    <m:rPr>
                                      <m:nor/>
                                    </m:rPr>
                                    <a:rPr lang="zh-CN" alt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i="1" dirty="0"/>
                                    <m:t>q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dirty="0"/>
                                    <m:t>(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b="1" dirty="0"/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baseline="-25000" dirty="0"/>
                                    <m:t>new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dirty="0"/>
                                    <m:t>|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b="1" dirty="0"/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baseline="-25000" dirty="0"/>
                                    <m:t>old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dirty="0"/>
                                    <m:t>)</m:t>
                                  </m:r>
                                </m:den>
                              </m:f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zh-CN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24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𝐉</m:t>
                              </m:r>
                              <m:r>
                                <a:rPr lang="zh-CN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zh-CN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DF4C9BA-403C-DF41-A74E-06B2CA5E6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25" y="2741591"/>
                <a:ext cx="9886507" cy="922176"/>
              </a:xfrm>
              <a:prstGeom prst="rect">
                <a:avLst/>
              </a:prstGeom>
              <a:blipFill>
                <a:blip r:embed="rId7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8800E5E-C70D-8B41-9C97-3F086389EA3C}"/>
              </a:ext>
            </a:extLst>
          </p:cNvPr>
          <p:cNvCxnSpPr>
            <a:cxnSpLocks/>
          </p:cNvCxnSpPr>
          <p:nvPr/>
        </p:nvCxnSpPr>
        <p:spPr>
          <a:xfrm>
            <a:off x="9533972" y="3600121"/>
            <a:ext cx="1772936" cy="7020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FD864532-D508-524D-9CA5-96BBACC65FDF}"/>
              </a:ext>
            </a:extLst>
          </p:cNvPr>
          <p:cNvSpPr/>
          <p:nvPr/>
        </p:nvSpPr>
        <p:spPr>
          <a:xfrm>
            <a:off x="10798432" y="4291327"/>
            <a:ext cx="11051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Jacobian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B9E20BC-5E97-3F4A-9311-EB8475E3693C}"/>
              </a:ext>
            </a:extLst>
          </p:cNvPr>
          <p:cNvSpPr/>
          <p:nvPr/>
        </p:nvSpPr>
        <p:spPr>
          <a:xfrm>
            <a:off x="10503288" y="3802559"/>
            <a:ext cx="1549127" cy="1268322"/>
          </a:xfrm>
          <a:prstGeom prst="ellipse">
            <a:avLst/>
          </a:prstGeom>
          <a:noFill/>
          <a:ln w="57150">
            <a:solidFill>
              <a:srgbClr val="0432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966A9B-3726-4E49-9AED-965D84A871EC}"/>
              </a:ext>
            </a:extLst>
          </p:cNvPr>
          <p:cNvSpPr/>
          <p:nvPr/>
        </p:nvSpPr>
        <p:spPr>
          <a:xfrm>
            <a:off x="10645918" y="6375401"/>
            <a:ext cx="1306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Bodin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4677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9E676C-A364-644A-A2A5-B09AA3B95AF9}"/>
              </a:ext>
            </a:extLst>
          </p:cNvPr>
          <p:cNvSpPr/>
          <p:nvPr/>
        </p:nvSpPr>
        <p:spPr>
          <a:xfrm>
            <a:off x="501145" y="314683"/>
            <a:ext cx="35352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/>
              <a:t>Jacobian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C24B1DF-F5D7-3149-BFBD-D3C2F3F1CB7B}"/>
                  </a:ext>
                </a:extLst>
              </p:cNvPr>
              <p:cNvSpPr/>
              <p:nvPr/>
            </p:nvSpPr>
            <p:spPr>
              <a:xfrm>
                <a:off x="4416694" y="2470611"/>
                <a:ext cx="335861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9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zh-CN" altLang="en-US" sz="9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96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𝐉</m:t>
                    </m:r>
                    <m:r>
                      <a:rPr lang="zh-CN" altLang="en-US" sz="9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9600" dirty="0"/>
                  <a:t>|=1</a:t>
                </a:r>
                <a:endParaRPr lang="en-US" sz="96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C24B1DF-F5D7-3149-BFBD-D3C2F3F1CB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694" y="2470611"/>
                <a:ext cx="3358612" cy="1569660"/>
              </a:xfrm>
              <a:prstGeom prst="rect">
                <a:avLst/>
              </a:prstGeom>
              <a:blipFill>
                <a:blip r:embed="rId2"/>
                <a:stretch>
                  <a:fillRect l="-14015" t="-20968" r="-18182" b="-42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1198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F8BD64F-40A2-9E45-BAEA-FA88C48473DB}"/>
              </a:ext>
            </a:extLst>
          </p:cNvPr>
          <p:cNvSpPr/>
          <p:nvPr/>
        </p:nvSpPr>
        <p:spPr>
          <a:xfrm>
            <a:off x="2048511" y="4258899"/>
            <a:ext cx="9884447" cy="4829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A7D271-2DFB-9444-BB7E-D330731C7618}"/>
              </a:ext>
            </a:extLst>
          </p:cNvPr>
          <p:cNvSpPr/>
          <p:nvPr/>
        </p:nvSpPr>
        <p:spPr>
          <a:xfrm>
            <a:off x="524583" y="257617"/>
            <a:ext cx="98865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err="1"/>
              <a:t>rj</a:t>
            </a:r>
            <a:r>
              <a:rPr lang="en-US" altLang="zh-CN" sz="4000" b="1" dirty="0"/>
              <a:t>-MCMC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2067D22-EC25-FB4C-AD36-8CA84D503478}"/>
                  </a:ext>
                </a:extLst>
              </p:cNvPr>
              <p:cNvSpPr/>
              <p:nvPr/>
            </p:nvSpPr>
            <p:spPr>
              <a:xfrm>
                <a:off x="4561901" y="6300093"/>
                <a:ext cx="4522520" cy="387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𝐠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𝐦</m:t>
                              </m:r>
                            </m:e>
                          </m:d>
                          <m: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</m:t>
                          </m:r>
                          <m:r>
                            <m:rPr>
                              <m:sty m:val="p"/>
                            </m:rPr>
                            <a:rPr lang="en-US" altLang="zh-CN" b="0" i="0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obs</m:t>
                          </m:r>
                        </m:e>
                      </m:d>
                      <m:r>
                        <a:rPr lang="en-US" altLang="zh-CN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𝐂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</m:sub>
                        <m:sup>
                          <m: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zh-CN" alt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𝐠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𝐦</m:t>
                              </m:r>
                            </m:e>
                          </m:d>
                          <m: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</m:t>
                          </m:r>
                          <m:r>
                            <m:rPr>
                              <m:sty m:val="p"/>
                            </m:rPr>
                            <a:rPr lang="en-US" altLang="zh-CN" b="0" i="0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obs</m:t>
                          </m:r>
                        </m:e>
                      </m:d>
                      <m:r>
                        <a:rPr lang="zh-CN" alt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2067D22-EC25-FB4C-AD36-8CA84D5034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01" y="6300093"/>
                <a:ext cx="4522520" cy="387094"/>
              </a:xfrm>
              <a:prstGeom prst="rect">
                <a:avLst/>
              </a:prstGeom>
              <a:blipFill>
                <a:blip r:embed="rId2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E8AEADB-97D9-6049-ADAE-497B9A9A0F74}"/>
                  </a:ext>
                </a:extLst>
              </p:cNvPr>
              <p:cNvSpPr/>
              <p:nvPr/>
            </p:nvSpPr>
            <p:spPr>
              <a:xfrm>
                <a:off x="4394863" y="5255706"/>
                <a:ext cx="4141475" cy="957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  <m:r>
                                <a:rPr lang="en-US" altLang="zh-CN" b="0" i="1" baseline="30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𝐂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d</m:t>
                                  </m:r>
                                </m:sub>
                                <m:sup/>
                              </m:sSub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</m:e>
                          </m:rad>
                        </m:den>
                      </m:f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E8AEADB-97D9-6049-ADAE-497B9A9A0F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863" y="5255706"/>
                <a:ext cx="4141475" cy="9573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703B1BD-C83C-FA43-96A5-BB02E311604B}"/>
              </a:ext>
            </a:extLst>
          </p:cNvPr>
          <p:cNvCxnSpPr>
            <a:cxnSpLocks/>
          </p:cNvCxnSpPr>
          <p:nvPr/>
        </p:nvCxnSpPr>
        <p:spPr>
          <a:xfrm flipH="1">
            <a:off x="3148961" y="3746567"/>
            <a:ext cx="2244496" cy="4907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4AD545F-BEDE-0842-8224-3F95B209ECBD}"/>
                  </a:ext>
                </a:extLst>
              </p:cNvPr>
              <p:cNvSpPr/>
              <p:nvPr/>
            </p:nvSpPr>
            <p:spPr>
              <a:xfrm>
                <a:off x="2154140" y="4251749"/>
                <a:ext cx="116628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m:rPr>
                          <m:sty m:val="p"/>
                        </m:rPr>
                        <a:rPr lang="en-US" altLang="zh-CN" sz="2400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CN" sz="2400" b="1" dirty="0"/>
                            <m:t>m</m:t>
                          </m:r>
                        </m:e>
                      </m:d>
                      <m:r>
                        <a:rPr lang="zh-CN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4AD545F-BEDE-0842-8224-3F95B209EC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140" y="4251749"/>
                <a:ext cx="1166280" cy="461665"/>
              </a:xfrm>
              <a:prstGeom prst="rect">
                <a:avLst/>
              </a:prstGeom>
              <a:blipFill>
                <a:blip r:embed="rId4"/>
                <a:stretch>
                  <a:fillRect r="-2174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2D36C82-F079-FE4A-AD62-FB8BC43BF450}"/>
              </a:ext>
            </a:extLst>
          </p:cNvPr>
          <p:cNvCxnSpPr>
            <a:cxnSpLocks/>
          </p:cNvCxnSpPr>
          <p:nvPr/>
        </p:nvCxnSpPr>
        <p:spPr>
          <a:xfrm>
            <a:off x="6578335" y="3746567"/>
            <a:ext cx="0" cy="5051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E2E3AB0-067B-D44D-8B15-BB88E10A092D}"/>
                  </a:ext>
                </a:extLst>
              </p:cNvPr>
              <p:cNvSpPr/>
              <p:nvPr/>
            </p:nvSpPr>
            <p:spPr>
              <a:xfrm>
                <a:off x="6080217" y="4238481"/>
                <a:ext cx="9962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CN" sz="2400" b="1" dirty="0"/>
                            <m:t>m</m:t>
                          </m:r>
                        </m:e>
                      </m:d>
                      <m:r>
                        <m:rPr>
                          <m:nor/>
                        </m:rPr>
                        <a:rPr lang="zh-CN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E2E3AB0-067B-D44D-8B15-BB88E10A09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217" y="4238481"/>
                <a:ext cx="996235" cy="461665"/>
              </a:xfrm>
              <a:prstGeom prst="rect">
                <a:avLst/>
              </a:prstGeom>
              <a:blipFill>
                <a:blip r:embed="rId5"/>
                <a:stretch>
                  <a:fillRect r="-2532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83694DC-FEBE-C74C-AB46-A2185A879189}"/>
              </a:ext>
            </a:extLst>
          </p:cNvPr>
          <p:cNvCxnSpPr>
            <a:cxnSpLocks/>
          </p:cNvCxnSpPr>
          <p:nvPr/>
        </p:nvCxnSpPr>
        <p:spPr>
          <a:xfrm>
            <a:off x="7620083" y="3746567"/>
            <a:ext cx="1808730" cy="5555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E7A4BD9-F0CC-F145-B171-ACA2649ADF89}"/>
              </a:ext>
            </a:extLst>
          </p:cNvPr>
          <p:cNvCxnSpPr>
            <a:cxnSpLocks/>
          </p:cNvCxnSpPr>
          <p:nvPr/>
        </p:nvCxnSpPr>
        <p:spPr>
          <a:xfrm>
            <a:off x="6578335" y="4800488"/>
            <a:ext cx="0" cy="5051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BFE9B92-C39D-2D41-AF1A-5D259BCEEC73}"/>
                  </a:ext>
                </a:extLst>
              </p:cNvPr>
              <p:cNvSpPr/>
              <p:nvPr/>
            </p:nvSpPr>
            <p:spPr>
              <a:xfrm>
                <a:off x="9234161" y="4238481"/>
                <a:ext cx="12041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i="1" dirty="0"/>
                        <m:t>q</m:t>
                      </m:r>
                      <m:r>
                        <m:rPr>
                          <m:nor/>
                        </m:rPr>
                        <a:rPr lang="en-US" altLang="zh-CN" sz="2400" dirty="0"/>
                        <m:t>(</m:t>
                      </m:r>
                      <m:r>
                        <m:rPr>
                          <m:nor/>
                        </m:rPr>
                        <a:rPr lang="zh-CN" alt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altLang="zh-CN" sz="2400" b="0" i="0" dirty="0" smtClean="0"/>
                        <m:t>.</m:t>
                      </m:r>
                      <m:r>
                        <m:rPr>
                          <m:nor/>
                        </m:rPr>
                        <a:rPr lang="zh-CN" alt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altLang="zh-CN" sz="2400" dirty="0"/>
                        <m:t>|</m:t>
                      </m:r>
                      <m:r>
                        <m:rPr>
                          <m:nor/>
                        </m:rPr>
                        <a:rPr lang="en-US" altLang="zh-CN" sz="2400" b="1" dirty="0"/>
                        <m:t>m</m:t>
                      </m:r>
                      <m:r>
                        <m:rPr>
                          <m:nor/>
                        </m:rPr>
                        <a:rPr lang="en-US" altLang="zh-CN" sz="2400" dirty="0"/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BFE9B92-C39D-2D41-AF1A-5D259BCEEC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4161" y="4238481"/>
                <a:ext cx="1204176" cy="461665"/>
              </a:xfrm>
              <a:prstGeom prst="rect">
                <a:avLst/>
              </a:prstGeom>
              <a:blipFill>
                <a:blip r:embed="rId6"/>
                <a:stretch>
                  <a:fillRect t="-5405" b="-2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02D8FE8D-7654-8047-9A96-816286438154}"/>
              </a:ext>
            </a:extLst>
          </p:cNvPr>
          <p:cNvSpPr/>
          <p:nvPr/>
        </p:nvSpPr>
        <p:spPr>
          <a:xfrm>
            <a:off x="933132" y="2045519"/>
            <a:ext cx="2442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i="1" dirty="0"/>
              <a:t>Accept</a:t>
            </a:r>
            <a:r>
              <a:rPr lang="zh-CN" altLang="en-US" sz="2400" dirty="0"/>
              <a:t> </a:t>
            </a:r>
            <a:r>
              <a:rPr lang="en-US" altLang="zh-CN" sz="2400" dirty="0"/>
              <a:t>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DF4C9BA-403C-DF41-A74E-06B2CA5E6FE1}"/>
                  </a:ext>
                </a:extLst>
              </p:cNvPr>
              <p:cNvSpPr txBox="1"/>
              <p:nvPr/>
            </p:nvSpPr>
            <p:spPr>
              <a:xfrm>
                <a:off x="674925" y="2741591"/>
                <a:ext cx="9886507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 smtClean="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CN" sz="2400" b="1" dirty="0"/>
                            <m:t>m</m:t>
                          </m:r>
                          <m:r>
                            <m:rPr>
                              <m:nor/>
                            </m:rPr>
                            <a:rPr lang="en-US" altLang="zh-CN" sz="2400" baseline="-25000" dirty="0"/>
                            <m:t>new</m:t>
                          </m:r>
                          <m:r>
                            <m:rPr>
                              <m:nor/>
                            </m:rPr>
                            <a:rPr lang="zh-CN" altLang="en-US" sz="2400" b="0" i="0" baseline="-25000" dirty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400" b="0" i="0" dirty="0" smtClean="0"/>
                            <m:t>|</m:t>
                          </m:r>
                          <m:r>
                            <m:rPr>
                              <m:nor/>
                            </m:rPr>
                            <a:rPr lang="en-US" altLang="zh-CN" sz="2400" b="1" dirty="0"/>
                            <m:t>m</m:t>
                          </m:r>
                          <m:r>
                            <m:rPr>
                              <m:nor/>
                            </m:rPr>
                            <a:rPr lang="en-US" altLang="zh-CN" sz="2400" baseline="-25000" dirty="0"/>
                            <m:t>old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zh-CN" altLang="en-US" sz="24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f>
                                <m:f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2400" baseline="-25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</m:t>
                                  </m:r>
                                  <m:d>
                                    <m:d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altLang="zh-CN" sz="2400" b="1" dirty="0"/>
                                        <m:t>m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altLang="zh-CN" sz="2400" b="0" i="0" baseline="-25000" dirty="0" smtClean="0"/>
                                        <m:t>new</m:t>
                                      </m:r>
                                    </m:e>
                                  </m:d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  <m:d>
                                    <m:d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altLang="zh-CN" sz="2400" b="1" dirty="0"/>
                                        <m:t>m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altLang="zh-CN" sz="2400" b="0" i="0" baseline="-25000" dirty="0" smtClean="0"/>
                                        <m:t>new</m:t>
                                      </m:r>
                                    </m:e>
                                  </m:d>
                                  <m:r>
                                    <m:rPr>
                                      <m:nor/>
                                    </m:rPr>
                                    <a:rPr lang="zh-CN" alt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i="1" dirty="0"/>
                                    <m:t>q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dirty="0"/>
                                    <m:t>(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b="1" dirty="0"/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baseline="-25000" dirty="0"/>
                                    <m:t>old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dirty="0"/>
                                    <m:t>|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b="1" dirty="0"/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baseline="-25000" dirty="0"/>
                                    <m:t>new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dirty="0"/>
                                    <m:t>)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2400" baseline="-25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</m:t>
                                  </m:r>
                                  <m:d>
                                    <m:d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altLang="zh-CN" sz="2400" b="1" dirty="0"/>
                                        <m:t>m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altLang="zh-CN" sz="2400" baseline="-25000" dirty="0"/>
                                        <m:t>old</m:t>
                                      </m:r>
                                    </m:e>
                                  </m:d>
                                  <m:r>
                                    <a:rPr lang="zh-CN" alt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  </m:t>
                                  </m:r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  <m:d>
                                    <m:d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altLang="zh-CN" sz="2400" b="1" dirty="0"/>
                                        <m:t>m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altLang="zh-CN" sz="2400" baseline="-25000" dirty="0"/>
                                        <m:t>old</m:t>
                                      </m:r>
                                    </m:e>
                                  </m:d>
                                  <m:r>
                                    <m:rPr>
                                      <m:nor/>
                                    </m:rPr>
                                    <a:rPr lang="zh-CN" alt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i="1" dirty="0"/>
                                    <m:t>q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dirty="0"/>
                                    <m:t>(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b="1" dirty="0"/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baseline="-25000" dirty="0"/>
                                    <m:t>new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dirty="0"/>
                                    <m:t>|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b="1" dirty="0"/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baseline="-25000" dirty="0"/>
                                    <m:t>old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dirty="0"/>
                                    <m:t>)</m:t>
                                  </m:r>
                                </m:den>
                              </m:f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zh-CN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24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𝐉</m:t>
                              </m:r>
                              <m:r>
                                <a:rPr lang="zh-CN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zh-CN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DF4C9BA-403C-DF41-A74E-06B2CA5E6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25" y="2741591"/>
                <a:ext cx="9886507" cy="922176"/>
              </a:xfrm>
              <a:prstGeom prst="rect">
                <a:avLst/>
              </a:prstGeom>
              <a:blipFill>
                <a:blip r:embed="rId7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8800E5E-C70D-8B41-9C97-3F086389EA3C}"/>
              </a:ext>
            </a:extLst>
          </p:cNvPr>
          <p:cNvCxnSpPr>
            <a:cxnSpLocks/>
          </p:cNvCxnSpPr>
          <p:nvPr/>
        </p:nvCxnSpPr>
        <p:spPr>
          <a:xfrm>
            <a:off x="9533972" y="3600121"/>
            <a:ext cx="1772936" cy="7020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FD864532-D508-524D-9CA5-96BBACC65FDF}"/>
              </a:ext>
            </a:extLst>
          </p:cNvPr>
          <p:cNvSpPr/>
          <p:nvPr/>
        </p:nvSpPr>
        <p:spPr>
          <a:xfrm>
            <a:off x="10798432" y="4291327"/>
            <a:ext cx="11051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Jacobian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966A9B-3726-4E49-9AED-965D84A871EC}"/>
              </a:ext>
            </a:extLst>
          </p:cNvPr>
          <p:cNvSpPr/>
          <p:nvPr/>
        </p:nvSpPr>
        <p:spPr>
          <a:xfrm>
            <a:off x="10645918" y="6375401"/>
            <a:ext cx="1306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Bodin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2012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0388CAC-9CAC-CC4C-8F49-D571C4971762}"/>
                  </a:ext>
                </a:extLst>
              </p:cNvPr>
              <p:cNvSpPr/>
              <p:nvPr/>
            </p:nvSpPr>
            <p:spPr>
              <a:xfrm>
                <a:off x="10821756" y="4795428"/>
                <a:ext cx="11112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zh-CN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2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𝐉</m:t>
                    </m:r>
                    <m:r>
                      <a:rPr lang="zh-CN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800" dirty="0"/>
                  <a:t>|=1</a:t>
                </a:r>
                <a:endParaRPr lang="en-US" sz="28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0388CAC-9CAC-CC4C-8F49-D571C49717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1756" y="4795428"/>
                <a:ext cx="1111202" cy="523220"/>
              </a:xfrm>
              <a:prstGeom prst="rect">
                <a:avLst/>
              </a:prstGeom>
              <a:blipFill>
                <a:blip r:embed="rId8"/>
                <a:stretch>
                  <a:fillRect l="-6818" t="-11905" r="-909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07593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A7D271-2DFB-9444-BB7E-D330731C7618}"/>
              </a:ext>
            </a:extLst>
          </p:cNvPr>
          <p:cNvSpPr/>
          <p:nvPr/>
        </p:nvSpPr>
        <p:spPr>
          <a:xfrm>
            <a:off x="524583" y="257617"/>
            <a:ext cx="98865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err="1"/>
              <a:t>rj</a:t>
            </a:r>
            <a:r>
              <a:rPr lang="en-US" altLang="zh-CN" sz="4000" b="1" dirty="0"/>
              <a:t>-MCMC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2067D22-EC25-FB4C-AD36-8CA84D503478}"/>
                  </a:ext>
                </a:extLst>
              </p:cNvPr>
              <p:cNvSpPr/>
              <p:nvPr/>
            </p:nvSpPr>
            <p:spPr>
              <a:xfrm>
                <a:off x="7452630" y="232630"/>
                <a:ext cx="4522520" cy="387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𝐠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𝐦</m:t>
                              </m:r>
                            </m:e>
                          </m:d>
                          <m: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</m:t>
                          </m:r>
                          <m:r>
                            <m:rPr>
                              <m:sty m:val="p"/>
                            </m:rPr>
                            <a:rPr lang="en-US" altLang="zh-CN" b="0" i="0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obs</m:t>
                          </m:r>
                        </m:e>
                      </m:d>
                      <m:r>
                        <a:rPr lang="en-US" altLang="zh-CN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𝐂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</m:sub>
                        <m:sup>
                          <m: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zh-CN" alt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𝐠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𝐦</m:t>
                              </m:r>
                            </m:e>
                          </m:d>
                          <m: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</m:t>
                          </m:r>
                          <m:r>
                            <m:rPr>
                              <m:sty m:val="p"/>
                            </m:rPr>
                            <a:rPr lang="en-US" altLang="zh-CN" b="0" i="0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obs</m:t>
                          </m:r>
                        </m:e>
                      </m:d>
                      <m:r>
                        <a:rPr lang="zh-CN" alt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2067D22-EC25-FB4C-AD36-8CA84D5034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630" y="232630"/>
                <a:ext cx="4522520" cy="387094"/>
              </a:xfrm>
              <a:prstGeom prst="rect">
                <a:avLst/>
              </a:prstGeom>
              <a:blipFill>
                <a:blip r:embed="rId2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8871D77-A37D-D441-B8DE-30D0F72918FB}"/>
                  </a:ext>
                </a:extLst>
              </p:cNvPr>
              <p:cNvSpPr/>
              <p:nvPr/>
            </p:nvSpPr>
            <p:spPr>
              <a:xfrm>
                <a:off x="7209693" y="1909406"/>
                <a:ext cx="294669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m:rPr>
                          <m:sty m:val="p"/>
                        </m:rPr>
                        <a:rPr lang="en-US" altLang="zh-CN" b="0" i="0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r>
                        <a:rPr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</m:oMath>
                  </m:oMathPara>
                </a14:m>
                <a:endParaRPr lang="en-US" altLang="zh-CN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8871D77-A37D-D441-B8DE-30D0F72918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9693" y="1909406"/>
                <a:ext cx="2946692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E8AEADB-97D9-6049-ADAE-497B9A9A0F74}"/>
                  </a:ext>
                </a:extLst>
              </p:cNvPr>
              <p:cNvSpPr/>
              <p:nvPr/>
            </p:nvSpPr>
            <p:spPr>
              <a:xfrm>
                <a:off x="7310644" y="840950"/>
                <a:ext cx="4141475" cy="957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  <m:r>
                                <a:rPr lang="en-US" altLang="zh-CN" b="0" i="1" baseline="30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𝐂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d</m:t>
                                  </m:r>
                                </m:sub>
                                <m:sup/>
                              </m:sSub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</m:e>
                          </m:rad>
                        </m:den>
                      </m:f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E8AEADB-97D9-6049-ADAE-497B9A9A0F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644" y="840950"/>
                <a:ext cx="4141475" cy="9573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99818C61-5707-6D45-B937-6C6979BFAB76}"/>
              </a:ext>
            </a:extLst>
          </p:cNvPr>
          <p:cNvSpPr/>
          <p:nvPr/>
        </p:nvSpPr>
        <p:spPr>
          <a:xfrm>
            <a:off x="10411096" y="6281136"/>
            <a:ext cx="1306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Bodin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2012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6A2642F-1E7F-724F-B692-4E51F7216AF1}"/>
                  </a:ext>
                </a:extLst>
              </p:cNvPr>
              <p:cNvSpPr txBox="1"/>
              <p:nvPr/>
            </p:nvSpPr>
            <p:spPr>
              <a:xfrm>
                <a:off x="400684" y="1477055"/>
                <a:ext cx="6773839" cy="4427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altLang="zh-CN" sz="2000" dirty="0"/>
                  <a:t>Initialize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by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choosing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starting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model</a:t>
                </a:r>
                <a:r>
                  <a:rPr lang="zh-CN" altLang="en-US" sz="2000" dirty="0"/>
                  <a:t> </a:t>
                </a:r>
                <a:r>
                  <a:rPr lang="en-US" altLang="zh-CN" sz="2000" b="1" dirty="0"/>
                  <a:t>m</a:t>
                </a:r>
                <a:r>
                  <a:rPr lang="en-US" altLang="zh-CN" sz="2000" baseline="-25000" dirty="0"/>
                  <a:t>0</a:t>
                </a:r>
                <a:endParaRPr lang="en-US" sz="2000" dirty="0"/>
              </a:p>
              <a:p>
                <a:pPr marL="342900" indent="-342900">
                  <a:buAutoNum type="arabicPeriod"/>
                </a:pPr>
                <a:endParaRPr lang="en-US" sz="2000" dirty="0"/>
              </a:p>
              <a:p>
                <a:pPr marL="342900" indent="-342900">
                  <a:buAutoNum type="arabicPeriod"/>
                </a:pPr>
                <a:r>
                  <a:rPr lang="en-US" altLang="zh-CN" sz="2000" dirty="0"/>
                  <a:t>Choose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new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candidate</a:t>
                </a:r>
                <a:r>
                  <a:rPr lang="zh-CN" altLang="en-US" sz="2000" dirty="0"/>
                  <a:t> </a:t>
                </a:r>
                <a:r>
                  <a:rPr lang="en-US" altLang="zh-CN" sz="2000" b="1" dirty="0" err="1"/>
                  <a:t>m</a:t>
                </a:r>
                <a:r>
                  <a:rPr lang="en-US" altLang="zh-CN" sz="2000" baseline="-25000" dirty="0" err="1"/>
                  <a:t>new</a:t>
                </a:r>
                <a:r>
                  <a:rPr lang="zh-CN" altLang="en-US" sz="2000" baseline="-25000" dirty="0"/>
                  <a:t> </a:t>
                </a:r>
                <a:r>
                  <a:rPr lang="en-US" altLang="zh-CN" sz="2000" dirty="0"/>
                  <a:t>from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suitable</a:t>
                </a:r>
                <a:r>
                  <a:rPr lang="zh-CN" altLang="en-US" sz="2000" dirty="0"/>
                  <a:t> </a:t>
                </a:r>
                <a:r>
                  <a:rPr lang="en-US" altLang="zh-CN" sz="2000" i="1" dirty="0"/>
                  <a:t>proposal</a:t>
                </a:r>
                <a:r>
                  <a:rPr lang="zh-CN" altLang="en-US" sz="2000" i="1" dirty="0"/>
                  <a:t> </a:t>
                </a:r>
                <a:r>
                  <a:rPr lang="en-US" altLang="zh-CN" sz="2000" i="1" dirty="0"/>
                  <a:t>distribution</a:t>
                </a:r>
                <a:r>
                  <a:rPr lang="zh-CN" altLang="en-US" sz="2000" dirty="0"/>
                  <a:t> </a:t>
                </a:r>
                <a:r>
                  <a:rPr lang="en-US" altLang="zh-CN" sz="2000" i="1" dirty="0"/>
                  <a:t>q</a:t>
                </a:r>
                <a:r>
                  <a:rPr lang="en-US" altLang="zh-CN" sz="2000" dirty="0"/>
                  <a:t>(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.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|</a:t>
                </a:r>
                <a:r>
                  <a:rPr lang="en-US" altLang="zh-CN" sz="2000" b="1" dirty="0"/>
                  <a:t> m</a:t>
                </a:r>
                <a:r>
                  <a:rPr lang="en-US" altLang="zh-CN" sz="2000" baseline="-25000" dirty="0"/>
                  <a:t>old</a:t>
                </a:r>
                <a:r>
                  <a:rPr lang="en-US" altLang="zh-CN" sz="2000" dirty="0"/>
                  <a:t>),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that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may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depend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on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the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previous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model</a:t>
                </a:r>
                <a:r>
                  <a:rPr lang="zh-CN" altLang="en-US" sz="2000" dirty="0"/>
                  <a:t> </a:t>
                </a:r>
                <a:r>
                  <a:rPr lang="en-US" altLang="zh-CN" sz="2000" b="1" dirty="0"/>
                  <a:t>m</a:t>
                </a:r>
                <a:r>
                  <a:rPr lang="en-US" altLang="zh-CN" sz="2000" baseline="-25000" dirty="0"/>
                  <a:t>old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of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the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chain</a:t>
                </a:r>
              </a:p>
              <a:p>
                <a:pPr marL="342900" indent="-342900">
                  <a:buAutoNum type="arabicPeriod"/>
                </a:pPr>
                <a:endParaRPr lang="en-US" altLang="zh-CN" sz="2000" dirty="0"/>
              </a:p>
              <a:p>
                <a:pPr marL="342900" indent="-342900">
                  <a:buAutoNum type="arabicPeriod"/>
                </a:pPr>
                <a:r>
                  <a:rPr lang="en-US" altLang="zh-CN" sz="2000" i="1" dirty="0"/>
                  <a:t>Accept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the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candidate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with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probability</a:t>
                </a:r>
              </a:p>
              <a:p>
                <a:r>
                  <a:rPr lang="zh-CN" altLang="en-US" dirty="0"/>
                  <a:t>         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zh-CN" b="1" dirty="0"/>
                          <m:t>m</m:t>
                        </m:r>
                        <m:r>
                          <m:rPr>
                            <m:nor/>
                          </m:rPr>
                          <a:rPr lang="en-US" altLang="zh-CN" baseline="-25000" dirty="0"/>
                          <m:t>new</m:t>
                        </m:r>
                        <m:r>
                          <m:rPr>
                            <m:nor/>
                          </m:rPr>
                          <a:rPr lang="zh-CN" altLang="en-US" b="0" i="0" baseline="-2500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altLang="zh-CN" b="0" i="0" dirty="0" smtClean="0"/>
                          <m:t>|</m:t>
                        </m:r>
                        <m:r>
                          <m:rPr>
                            <m:nor/>
                          </m:rPr>
                          <a:rPr lang="en-US" altLang="zh-CN" b="1" dirty="0"/>
                          <m:t>m</m:t>
                        </m:r>
                        <m:r>
                          <m:rPr>
                            <m:nor/>
                          </m:rPr>
                          <a:rPr lang="en-US" altLang="zh-CN" baseline="-25000" dirty="0"/>
                          <m:t>old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zh-CN" b="1" dirty="0"/>
                                      <m:t>m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b="0" i="0" baseline="-25000" dirty="0" smtClean="0"/>
                                      <m:t>new</m:t>
                                    </m:r>
                                  </m:e>
                                </m:d>
                                <m:r>
                                  <a:rPr lang="zh-CN" alt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zh-CN" alt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i="1" dirty="0"/>
                                  <m:t>q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dirty="0"/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b="1" dirty="0"/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baseline="-25000" dirty="0"/>
                                  <m:t>old</m:t>
                                </m:r>
                                <m:r>
                                  <m:rPr>
                                    <m:nor/>
                                  </m:rPr>
                                  <a:rPr lang="zh-CN" altLang="en-US" b="0" i="0" baseline="-25000" dirty="0" smtClean="0"/>
                                  <m:t> 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dirty="0"/>
                                  <m:t>|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b="1" dirty="0"/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baseline="-25000" dirty="0"/>
                                  <m:t>n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b="0" i="0" baseline="-25000" dirty="0" smtClean="0"/>
                                  <m:t>ew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dirty="0"/>
                                  <m:t>)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zh-CN" b="1" dirty="0"/>
                                      <m:t>m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baseline="-25000" dirty="0"/>
                                      <m:t>old</m:t>
                                    </m:r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zh-CN" alt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i="1" dirty="0"/>
                                  <m:t>q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dirty="0"/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b="1" dirty="0"/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b="0" i="0" baseline="-25000" dirty="0" smtClean="0"/>
                                  <m:t>new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dirty="0"/>
                                  <m:t>|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b="1" dirty="0"/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b="0" i="0" baseline="-25000" dirty="0" smtClean="0"/>
                                  <m:t>old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dirty="0"/>
                                  <m:t>)</m:t>
                                </m:r>
                              </m:den>
                            </m:f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𝐉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dirty="0"/>
                              <m:t>|</m:t>
                            </m:r>
                          </m:e>
                        </m:d>
                      </m:e>
                    </m:func>
                  </m:oMath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r>
                  <a:rPr lang="zh-CN" altLang="en-US" b="0" dirty="0"/>
                  <a:t>                                  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</m:t>
                                </m:r>
                                <m:d>
                                  <m:d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zh-CN" b="1" dirty="0"/>
                                      <m:t>m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b="0" i="0" baseline="-25000" dirty="0" smtClean="0"/>
                                      <m:t>new</m:t>
                                    </m:r>
                                  </m:e>
                                </m:d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  <m:d>
                                  <m:d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zh-CN" b="1" dirty="0"/>
                                      <m:t>m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b="0" i="0" baseline="-25000" dirty="0" smtClean="0"/>
                                      <m:t>new</m:t>
                                    </m:r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zh-CN" alt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i="1" dirty="0"/>
                                  <m:t>q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dirty="0"/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b="1" dirty="0"/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baseline="-25000" dirty="0"/>
                                  <m:t>old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dirty="0"/>
                                  <m:t>|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b="1" dirty="0"/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baseline="-25000" dirty="0"/>
                                  <m:t>new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dirty="0"/>
                                  <m:t>)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</m:t>
                                </m:r>
                                <m:d>
                                  <m:d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zh-CN" b="1" dirty="0"/>
                                      <m:t>m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baseline="-25000" dirty="0"/>
                                      <m:t>old</m:t>
                                    </m:r>
                                  </m:e>
                                </m:d>
                                <m:r>
                                  <a:rPr lang="zh-CN" alt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  <m:d>
                                  <m:d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zh-CN" b="1" dirty="0"/>
                                      <m:t>m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baseline="-25000" dirty="0"/>
                                      <m:t>old</m:t>
                                    </m:r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zh-CN" alt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i="1" dirty="0"/>
                                  <m:t>q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dirty="0"/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b="1" dirty="0"/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baseline="-25000" dirty="0"/>
                                  <m:t>new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dirty="0"/>
                                  <m:t>|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b="1" dirty="0"/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baseline="-25000" dirty="0"/>
                                  <m:t>old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dirty="0"/>
                                  <m:t>)</m:t>
                                </m:r>
                              </m:den>
                            </m:f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𝐉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dirty="0"/>
                              <m:t>|</m:t>
                            </m:r>
                          </m:e>
                        </m:d>
                      </m:e>
                    </m:func>
                  </m:oMath>
                </a14:m>
                <a:endParaRPr lang="en-US" altLang="zh-CN" dirty="0"/>
              </a:p>
              <a:p>
                <a:endParaRPr lang="en-US" altLang="zh-CN" sz="2000" dirty="0"/>
              </a:p>
              <a:p>
                <a:r>
                  <a:rPr lang="zh-CN" altLang="en-US" sz="2000" dirty="0"/>
                  <a:t>      </a:t>
                </a:r>
                <a:r>
                  <a:rPr lang="en-US" altLang="zh-CN" sz="2000" dirty="0"/>
                  <a:t>If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rejected,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repeat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the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previous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model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in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the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chain.</a:t>
                </a:r>
              </a:p>
              <a:p>
                <a:r>
                  <a:rPr lang="zh-CN" altLang="en-US" sz="2000" dirty="0"/>
                  <a:t>      </a:t>
                </a:r>
                <a:r>
                  <a:rPr lang="en-US" altLang="zh-CN" sz="2000" dirty="0"/>
                  <a:t>Go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back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to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step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2.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6A2642F-1E7F-724F-B692-4E51F7216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84" y="1477055"/>
                <a:ext cx="6773839" cy="4427109"/>
              </a:xfrm>
              <a:prstGeom prst="rect">
                <a:avLst/>
              </a:prstGeom>
              <a:blipFill>
                <a:blip r:embed="rId5"/>
                <a:stretch>
                  <a:fillRect l="-936" t="-571" b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2782789-1616-4848-B7EC-F0662007F522}"/>
                  </a:ext>
                </a:extLst>
              </p:cNvPr>
              <p:cNvSpPr txBox="1"/>
              <p:nvPr/>
            </p:nvSpPr>
            <p:spPr>
              <a:xfrm>
                <a:off x="7346209" y="2815861"/>
                <a:ext cx="4811625" cy="3217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𝐂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</m:sub>
                      <m:sup/>
                    </m:sSubSup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is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also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inverted.</a:t>
                </a:r>
              </a:p>
              <a:p>
                <a:pPr lvl="1"/>
                <a:r>
                  <a:rPr lang="en-US" altLang="zh-CN" sz="2000" dirty="0"/>
                  <a:t>So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this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is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Hierarchical Bayes.</a:t>
                </a:r>
              </a:p>
              <a:p>
                <a:pPr lvl="1"/>
                <a:r>
                  <a:rPr lang="zh-CN" altLang="en-US" sz="2000" dirty="0"/>
                  <a:t> </a:t>
                </a:r>
                <a:endParaRPr lang="en-US" altLang="zh-CN" sz="20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sz="2000" dirty="0"/>
                  <a:t>The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layer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number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is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also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variable.</a:t>
                </a:r>
              </a:p>
              <a:p>
                <a:pPr lvl="1"/>
                <a:r>
                  <a:rPr lang="en-US" altLang="zh-CN" sz="2000" dirty="0"/>
                  <a:t>So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this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is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</a:t>
                </a:r>
                <a:r>
                  <a:rPr lang="zh-CN" altLang="en-US" sz="2000" dirty="0"/>
                  <a:t> </a:t>
                </a:r>
                <a:r>
                  <a:rPr lang="en-US" altLang="zh-CN" sz="2000" dirty="0" err="1"/>
                  <a:t>transdimensional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inversion.</a:t>
                </a:r>
              </a:p>
              <a:p>
                <a:pPr lvl="1"/>
                <a:r>
                  <a:rPr lang="zh-CN" altLang="en-US" sz="2000" dirty="0"/>
                  <a:t> </a:t>
                </a:r>
                <a:endParaRPr lang="en-US" altLang="zh-CN" sz="20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sz="2000" dirty="0"/>
                  <a:t>The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accept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probability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has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the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same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form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traditional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Metropolis-Hastings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algorithm,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but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each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ratio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term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needs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to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be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treated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carefully.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2782789-1616-4848-B7EC-F0662007F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209" y="2815861"/>
                <a:ext cx="4811625" cy="3217740"/>
              </a:xfrm>
              <a:prstGeom prst="rect">
                <a:avLst/>
              </a:prstGeom>
              <a:blipFill>
                <a:blip r:embed="rId6"/>
                <a:stretch>
                  <a:fillRect l="-1053" b="-1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14830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9E676C-A364-644A-A2A5-B09AA3B95AF9}"/>
              </a:ext>
            </a:extLst>
          </p:cNvPr>
          <p:cNvSpPr/>
          <p:nvPr/>
        </p:nvSpPr>
        <p:spPr>
          <a:xfrm>
            <a:off x="501145" y="314683"/>
            <a:ext cx="6620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/>
              <a:t>Joint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inversion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: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synthetic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test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743E80-93AE-264E-932C-804FBA1CCE13}"/>
              </a:ext>
            </a:extLst>
          </p:cNvPr>
          <p:cNvSpPr/>
          <p:nvPr/>
        </p:nvSpPr>
        <p:spPr>
          <a:xfrm>
            <a:off x="10411096" y="6281136"/>
            <a:ext cx="1306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Bodin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2012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9044FE-FA56-454E-8A2E-E1C27BB00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636" y="314683"/>
            <a:ext cx="3201947" cy="2846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1ED689D-DF4D-7A44-95DE-2C423803E506}"/>
                  </a:ext>
                </a:extLst>
              </p:cNvPr>
              <p:cNvSpPr/>
              <p:nvPr/>
            </p:nvSpPr>
            <p:spPr>
              <a:xfrm>
                <a:off x="5644572" y="2074792"/>
                <a:ext cx="3833536" cy="431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𝑅𝐹</m:t>
                        </m:r>
                      </m:sub>
                      <m:sup/>
                    </m:sSubSup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=0.04</m:t>
                    </m:r>
                  </m:oMath>
                </a14:m>
                <a:r>
                  <a:rPr lang="zh-CN" altLang="en-US" sz="2000" b="0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000" dirty="0">
                        <a:solidFill>
                          <a:srgbClr val="FF0000"/>
                        </a:solidFill>
                      </a:rPr>
                      <m:t>r</m:t>
                    </m:r>
                    <m:r>
                      <m:rPr>
                        <m:sty m:val="p"/>
                      </m:rPr>
                      <a:rPr lang="en-US" altLang="zh-CN" sz="2000" baseline="30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RF</m:t>
                    </m:r>
                    <m:r>
                      <a:rPr lang="en-US" altLang="zh-CN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=0.85</m:t>
                    </m:r>
                  </m:oMath>
                </a14:m>
                <a:endParaRPr lang="en-US" altLang="zh-CN" sz="2000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1ED689D-DF4D-7A44-95DE-2C423803E5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4572" y="2074792"/>
                <a:ext cx="3833536" cy="4316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7D45FC1-7681-8748-9CEF-D79173C9C0A2}"/>
                  </a:ext>
                </a:extLst>
              </p:cNvPr>
              <p:cNvSpPr/>
              <p:nvPr/>
            </p:nvSpPr>
            <p:spPr>
              <a:xfrm>
                <a:off x="5960366" y="1024479"/>
                <a:ext cx="3201947" cy="4354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𝑆𝑊𝐷</m:t>
                        </m:r>
                      </m:sub>
                      <m:sup/>
                    </m:sSubSup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=0.1</m:t>
                    </m:r>
                  </m:oMath>
                </a14:m>
                <a:r>
                  <a:rPr lang="zh-CN" altLang="en-US" sz="2000" dirty="0">
                    <a:solidFill>
                      <a:srgbClr val="FF000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000" dirty="0">
                        <a:solidFill>
                          <a:srgbClr val="FF0000"/>
                        </a:solidFill>
                      </a:rPr>
                      <m:t>r</m:t>
                    </m:r>
                    <m:r>
                      <m:rPr>
                        <m:sty m:val="p"/>
                      </m:rPr>
                      <a:rPr lang="en-US" altLang="zh-CN" sz="2000" baseline="30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SWD</m:t>
                    </m:r>
                    <m:r>
                      <a:rPr lang="en-US" altLang="zh-CN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7D45FC1-7681-8748-9CEF-D79173C9C0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366" y="1024479"/>
                <a:ext cx="3201947" cy="435440"/>
              </a:xfrm>
              <a:prstGeom prst="rect">
                <a:avLst/>
              </a:prstGeom>
              <a:blipFill>
                <a:blip r:embed="rId4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038045D-41AD-4741-A569-21D0930A58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17" y="3154977"/>
            <a:ext cx="9370587" cy="346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108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9E676C-A364-644A-A2A5-B09AA3B95AF9}"/>
              </a:ext>
            </a:extLst>
          </p:cNvPr>
          <p:cNvSpPr/>
          <p:nvPr/>
        </p:nvSpPr>
        <p:spPr>
          <a:xfrm>
            <a:off x="370517" y="223243"/>
            <a:ext cx="41492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/>
              <a:t>Probability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basis</a:t>
            </a:r>
            <a:r>
              <a:rPr lang="en-US" altLang="zh-CN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1E723E3-AEEB-9B46-824A-9A4525A9E8C8}"/>
                  </a:ext>
                </a:extLst>
              </p:cNvPr>
              <p:cNvSpPr/>
              <p:nvPr/>
            </p:nvSpPr>
            <p:spPr>
              <a:xfrm>
                <a:off x="978095" y="1180427"/>
                <a:ext cx="395328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i="1" dirty="0"/>
                  <a:t>union</a:t>
                </a:r>
                <a:r>
                  <a:rPr lang="en-US" dirty="0"/>
                  <a:t> of two events </a:t>
                </a:r>
                <a:r>
                  <a:rPr lang="en-US" i="1" dirty="0"/>
                  <a:t>A</a:t>
                </a:r>
                <a:r>
                  <a:rPr lang="en-US" dirty="0"/>
                  <a:t> and </a:t>
                </a:r>
                <a:r>
                  <a:rPr lang="en-US" i="1" dirty="0"/>
                  <a:t>B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: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1E723E3-AEEB-9B46-824A-9A4525A9E8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095" y="1180427"/>
                <a:ext cx="3953285" cy="369332"/>
              </a:xfrm>
              <a:prstGeom prst="rect">
                <a:avLst/>
              </a:prstGeom>
              <a:blipFill>
                <a:blip r:embed="rId2"/>
                <a:stretch>
                  <a:fillRect l="-1282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A13004A-749B-5B4E-AFD9-9A2A04F47767}"/>
                  </a:ext>
                </a:extLst>
              </p:cNvPr>
              <p:cNvSpPr/>
              <p:nvPr/>
            </p:nvSpPr>
            <p:spPr>
              <a:xfrm>
                <a:off x="6021766" y="1180427"/>
                <a:ext cx="477189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i="1" dirty="0"/>
                  <a:t>intersection</a:t>
                </a:r>
                <a:r>
                  <a:rPr lang="en-US" dirty="0"/>
                  <a:t> of two events </a:t>
                </a:r>
                <a:r>
                  <a:rPr lang="en-US" i="1" dirty="0"/>
                  <a:t>A</a:t>
                </a:r>
                <a:r>
                  <a:rPr lang="en-US" dirty="0"/>
                  <a:t> and </a:t>
                </a:r>
                <a:r>
                  <a:rPr lang="en-US" i="1" dirty="0"/>
                  <a:t>B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: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A13004A-749B-5B4E-AFD9-9A2A04F477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766" y="1180427"/>
                <a:ext cx="4771890" cy="369332"/>
              </a:xfrm>
              <a:prstGeom prst="rect">
                <a:avLst/>
              </a:prstGeom>
              <a:blipFill>
                <a:blip r:embed="rId3"/>
                <a:stretch>
                  <a:fillRect l="-1061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2D2E8F5-1517-8B4B-A2DA-AE1CDD721B94}"/>
                  </a:ext>
                </a:extLst>
              </p:cNvPr>
              <p:cNvSpPr/>
              <p:nvPr/>
            </p:nvSpPr>
            <p:spPr>
              <a:xfrm>
                <a:off x="997535" y="1576747"/>
                <a:ext cx="795309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If </a:t>
                </a:r>
                <a:r>
                  <a:rPr lang="en-US" i="1" dirty="0"/>
                  <a:t>A</a:t>
                </a:r>
                <a:r>
                  <a:rPr lang="en-US" dirty="0"/>
                  <a:t> and </a:t>
                </a:r>
                <a:r>
                  <a:rPr lang="en-US" i="1" dirty="0"/>
                  <a:t>B</a:t>
                </a:r>
                <a:r>
                  <a:rPr lang="en-US" dirty="0"/>
                  <a:t> are two disjoint events</a:t>
                </a:r>
                <a:r>
                  <a:rPr lang="en-US" altLang="zh-CN" dirty="0"/>
                  <a:t>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then</a:t>
                </a:r>
                <a:r>
                  <a:rPr lang="zh-CN" altLang="en-US" dirty="0"/>
                  <a:t>          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2D2E8F5-1517-8B4B-A2DA-AE1CDD721B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535" y="1576747"/>
                <a:ext cx="7953097" cy="646331"/>
              </a:xfrm>
              <a:prstGeom prst="rect">
                <a:avLst/>
              </a:prstGeom>
              <a:blipFill>
                <a:blip r:embed="rId4"/>
                <a:stretch>
                  <a:fillRect l="-638" t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7A66747-C3DA-B248-B2AE-288A6E552CA0}"/>
                  </a:ext>
                </a:extLst>
              </p:cNvPr>
              <p:cNvSpPr/>
              <p:nvPr/>
            </p:nvSpPr>
            <p:spPr>
              <a:xfrm>
                <a:off x="997535" y="1953144"/>
                <a:ext cx="864838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If </a:t>
                </a:r>
                <a:r>
                  <a:rPr lang="en-US" i="1" dirty="0"/>
                  <a:t>A</a:t>
                </a:r>
                <a:r>
                  <a:rPr lang="en-US" dirty="0"/>
                  <a:t> and </a:t>
                </a:r>
                <a:r>
                  <a:rPr lang="en-US" i="1" dirty="0"/>
                  <a:t>B</a:t>
                </a:r>
                <a:r>
                  <a:rPr lang="en-US" dirty="0"/>
                  <a:t> are </a:t>
                </a:r>
                <a:r>
                  <a:rPr lang="en-US" altLang="zh-CN" dirty="0"/>
                  <a:t>not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necessarily </a:t>
                </a:r>
                <a:r>
                  <a:rPr lang="en-US" dirty="0"/>
                  <a:t>disjoint</a:t>
                </a:r>
                <a:r>
                  <a:rPr lang="en-US" altLang="zh-CN" dirty="0"/>
                  <a:t>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then</a:t>
                </a:r>
                <a:r>
                  <a:rPr lang="zh-CN" altLang="en-US" dirty="0"/>
                  <a:t>   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7A66747-C3DA-B248-B2AE-288A6E552C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535" y="1953144"/>
                <a:ext cx="8648389" cy="369332"/>
              </a:xfrm>
              <a:prstGeom prst="rect">
                <a:avLst/>
              </a:prstGeom>
              <a:blipFill>
                <a:blip r:embed="rId5"/>
                <a:stretch>
                  <a:fillRect l="-587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6D68875C-5FF7-A848-8EA4-BBE31CDF9696}"/>
              </a:ext>
            </a:extLst>
          </p:cNvPr>
          <p:cNvSpPr/>
          <p:nvPr/>
        </p:nvSpPr>
        <p:spPr>
          <a:xfrm>
            <a:off x="997535" y="2826089"/>
            <a:ext cx="25402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C</a:t>
            </a:r>
            <a:r>
              <a:rPr lang="en-US" dirty="0"/>
              <a:t>onditional probability</a:t>
            </a:r>
            <a:r>
              <a:rPr lang="zh-CN" altLang="en-US" dirty="0"/>
              <a:t> </a:t>
            </a:r>
            <a:r>
              <a:rPr lang="en-US" altLang="zh-CN" dirty="0"/>
              <a:t>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DE8B29F-54DE-944B-B59F-8156D5176D86}"/>
                  </a:ext>
                </a:extLst>
              </p:cNvPr>
              <p:cNvSpPr/>
              <p:nvPr/>
            </p:nvSpPr>
            <p:spPr>
              <a:xfrm>
                <a:off x="6928071" y="2844096"/>
                <a:ext cx="439742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Equivalently,</a:t>
                </a:r>
                <a:r>
                  <a:rPr lang="zh-CN" altLang="en-US" dirty="0"/>
                  <a:t>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DE8B29F-54DE-944B-B59F-8156D5176D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8071" y="2844096"/>
                <a:ext cx="4397425" cy="369332"/>
              </a:xfrm>
              <a:prstGeom prst="rect">
                <a:avLst/>
              </a:prstGeom>
              <a:blipFill>
                <a:blip r:embed="rId6"/>
                <a:stretch>
                  <a:fillRect l="-1153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E200CCB-0247-504A-BF82-64D1DCF83D8D}"/>
                  </a:ext>
                </a:extLst>
              </p:cNvPr>
              <p:cNvSpPr/>
              <p:nvPr/>
            </p:nvSpPr>
            <p:spPr>
              <a:xfrm>
                <a:off x="3322512" y="3335692"/>
                <a:ext cx="2699254" cy="669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E200CCB-0247-504A-BF82-64D1DCF83D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512" y="3335692"/>
                <a:ext cx="2699254" cy="669094"/>
              </a:xfrm>
              <a:prstGeom prst="rect">
                <a:avLst/>
              </a:prstGeom>
              <a:blipFill>
                <a:blip r:embed="rId7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E43AA10-32D3-D14C-BE1C-BF172B79F4F0}"/>
                  </a:ext>
                </a:extLst>
              </p:cNvPr>
              <p:cNvSpPr/>
              <p:nvPr/>
            </p:nvSpPr>
            <p:spPr>
              <a:xfrm>
                <a:off x="6928071" y="3440511"/>
                <a:ext cx="439742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Equivalently,</a:t>
                </a:r>
                <a:r>
                  <a:rPr lang="zh-CN" altLang="en-US" dirty="0"/>
                  <a:t>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E43AA10-32D3-D14C-BE1C-BF172B79F4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8071" y="3440511"/>
                <a:ext cx="4397425" cy="369332"/>
              </a:xfrm>
              <a:prstGeom prst="rect">
                <a:avLst/>
              </a:prstGeom>
              <a:blipFill>
                <a:blip r:embed="rId8"/>
                <a:stretch>
                  <a:fillRect l="-1153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19634D52-CE5B-AD48-9A2F-689BD718E02A}"/>
              </a:ext>
            </a:extLst>
          </p:cNvPr>
          <p:cNvSpPr/>
          <p:nvPr/>
        </p:nvSpPr>
        <p:spPr>
          <a:xfrm>
            <a:off x="1115108" y="4689643"/>
            <a:ext cx="1755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i="1" dirty="0"/>
              <a:t>Bayes theorem</a:t>
            </a:r>
            <a:r>
              <a:rPr lang="zh-CN" altLang="en-US" i="1" dirty="0"/>
              <a:t> </a:t>
            </a:r>
            <a:r>
              <a:rPr lang="en-US" altLang="zh-CN" dirty="0"/>
              <a:t>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CD83D19-F6BE-0D4D-B511-E4CF6156E762}"/>
                  </a:ext>
                </a:extLst>
              </p:cNvPr>
              <p:cNvSpPr/>
              <p:nvPr/>
            </p:nvSpPr>
            <p:spPr>
              <a:xfrm>
                <a:off x="3537758" y="2663671"/>
                <a:ext cx="2268762" cy="669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CD83D19-F6BE-0D4D-B511-E4CF6156E7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758" y="2663671"/>
                <a:ext cx="2268762" cy="669094"/>
              </a:xfrm>
              <a:prstGeom prst="rect">
                <a:avLst/>
              </a:prstGeom>
              <a:blipFill>
                <a:blip r:embed="rId9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99E516E-2B32-E244-BDB5-383C207BB489}"/>
                  </a:ext>
                </a:extLst>
              </p:cNvPr>
              <p:cNvSpPr/>
              <p:nvPr/>
            </p:nvSpPr>
            <p:spPr>
              <a:xfrm>
                <a:off x="3524695" y="4513636"/>
                <a:ext cx="2683812" cy="669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99E516E-2B32-E244-BDB5-383C207BB4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695" y="4513636"/>
                <a:ext cx="2683812" cy="66909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C10DF5F-5A0C-8740-95FD-D27DC181DCAC}"/>
                  </a:ext>
                </a:extLst>
              </p:cNvPr>
              <p:cNvSpPr/>
              <p:nvPr/>
            </p:nvSpPr>
            <p:spPr>
              <a:xfrm>
                <a:off x="1115108" y="5691580"/>
                <a:ext cx="1067827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A and B are said to be </a:t>
                </a:r>
                <a:r>
                  <a:rPr lang="en-US" altLang="zh-CN" i="1" dirty="0"/>
                  <a:t>independent</a:t>
                </a:r>
                <a:r>
                  <a:rPr lang="en-US" altLang="zh-CN" dirty="0"/>
                  <a:t> with respect to a probability distribution </a:t>
                </a:r>
                <a:r>
                  <a:rPr lang="en-US" altLang="zh-CN" i="1" dirty="0"/>
                  <a:t>P</a:t>
                </a:r>
                <a:r>
                  <a:rPr lang="en-US" altLang="zh-CN" dirty="0"/>
                  <a:t>( · )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if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zh-CN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Then,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,</a:t>
                </a:r>
                <a:r>
                  <a:rPr lang="zh-CN" altLang="en-US" dirty="0"/>
                  <a:t>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.</a:t>
                </a: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C10DF5F-5A0C-8740-95FD-D27DC181DC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108" y="5691580"/>
                <a:ext cx="10678274" cy="646331"/>
              </a:xfrm>
              <a:prstGeom prst="rect">
                <a:avLst/>
              </a:prstGeom>
              <a:blipFill>
                <a:blip r:embed="rId11"/>
                <a:stretch>
                  <a:fillRect l="-356" t="-384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9530AA4-EAA4-F64B-A604-BD17D739DCA2}"/>
              </a:ext>
            </a:extLst>
          </p:cNvPr>
          <p:cNvCxnSpPr>
            <a:cxnSpLocks/>
          </p:cNvCxnSpPr>
          <p:nvPr/>
        </p:nvCxnSpPr>
        <p:spPr>
          <a:xfrm>
            <a:off x="4619887" y="3743526"/>
            <a:ext cx="0" cy="105418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C8359110-8400-384A-A737-D9A6D5E9C910}"/>
              </a:ext>
            </a:extLst>
          </p:cNvPr>
          <p:cNvSpPr/>
          <p:nvPr/>
        </p:nvSpPr>
        <p:spPr>
          <a:xfrm>
            <a:off x="10508541" y="6440666"/>
            <a:ext cx="1633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Tarantola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2005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0646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9E676C-A364-644A-A2A5-B09AA3B95AF9}"/>
              </a:ext>
            </a:extLst>
          </p:cNvPr>
          <p:cNvSpPr/>
          <p:nvPr/>
        </p:nvSpPr>
        <p:spPr>
          <a:xfrm>
            <a:off x="501145" y="314683"/>
            <a:ext cx="6620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/>
              <a:t>Joint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inversion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: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data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743E80-93AE-264E-932C-804FBA1CCE13}"/>
              </a:ext>
            </a:extLst>
          </p:cNvPr>
          <p:cNvSpPr/>
          <p:nvPr/>
        </p:nvSpPr>
        <p:spPr>
          <a:xfrm>
            <a:off x="10710419" y="6465802"/>
            <a:ext cx="1306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Bodin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2012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1ED689D-DF4D-7A44-95DE-2C423803E506}"/>
                  </a:ext>
                </a:extLst>
              </p:cNvPr>
              <p:cNvSpPr/>
              <p:nvPr/>
            </p:nvSpPr>
            <p:spPr>
              <a:xfrm>
                <a:off x="1246223" y="1337077"/>
                <a:ext cx="4269483" cy="8733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Inverted:</a:t>
                </a:r>
                <a:r>
                  <a:rPr lang="zh-CN" altLang="en-US" sz="24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𝑅𝐹</m:t>
                        </m:r>
                      </m:sub>
                      <m:sup/>
                    </m:sSubSup>
                  </m:oMath>
                </a14:m>
                <a:r>
                  <a:rPr lang="zh-CN" altLang="en-US" sz="2400" b="0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𝑆𝑊𝐷</m:t>
                        </m:r>
                      </m:sub>
                      <m:sup/>
                    </m:sSubSup>
                  </m:oMath>
                </a14:m>
                <a:endParaRPr lang="en-US" altLang="zh-CN" sz="2400" b="0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zh-CN" sz="2400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1ED689D-DF4D-7A44-95DE-2C423803E5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223" y="1337077"/>
                <a:ext cx="4269483" cy="873381"/>
              </a:xfrm>
              <a:prstGeom prst="rect">
                <a:avLst/>
              </a:prstGeom>
              <a:blipFill>
                <a:blip r:embed="rId2"/>
                <a:stretch>
                  <a:fillRect l="-2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7D45FC1-7681-8748-9CEF-D79173C9C0A2}"/>
                  </a:ext>
                </a:extLst>
              </p:cNvPr>
              <p:cNvSpPr/>
              <p:nvPr/>
            </p:nvSpPr>
            <p:spPr>
              <a:xfrm>
                <a:off x="1606376" y="1773767"/>
                <a:ext cx="441016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solidFill>
                      <a:srgbClr val="FF0000"/>
                    </a:solidFill>
                  </a:rPr>
                  <a:t>Fixed:</a:t>
                </a:r>
                <a:r>
                  <a:rPr lang="zh-CN" altLang="en-US" sz="2400" dirty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dirty="0">
                        <a:solidFill>
                          <a:srgbClr val="FF0000"/>
                        </a:solidFill>
                      </a:rPr>
                      <m:t>r</m:t>
                    </m:r>
                    <m:r>
                      <m:rPr>
                        <m:sty m:val="p"/>
                      </m:rPr>
                      <a:rPr lang="en-US" altLang="zh-CN" sz="2400" baseline="30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RF</m:t>
                    </m:r>
                  </m:oMath>
                </a14:m>
                <a:r>
                  <a:rPr lang="zh-CN" altLang="en-US" sz="24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dirty="0">
                        <a:solidFill>
                          <a:srgbClr val="FF0000"/>
                        </a:solidFill>
                      </a:rPr>
                      <m:t>r</m:t>
                    </m:r>
                    <m:r>
                      <m:rPr>
                        <m:sty m:val="p"/>
                      </m:rPr>
                      <a:rPr lang="en-US" altLang="zh-CN" sz="2400" baseline="30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SWD</m:t>
                    </m:r>
                    <m:r>
                      <a:rPr lang="en-US" altLang="zh-CN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zh-CN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7D45FC1-7681-8748-9CEF-D79173C9C0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376" y="1773767"/>
                <a:ext cx="4410161" cy="461665"/>
              </a:xfrm>
              <a:prstGeom prst="rect">
                <a:avLst/>
              </a:prstGeom>
              <a:blipFill>
                <a:blip r:embed="rId3"/>
                <a:stretch>
                  <a:fillRect l="-1719"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D488FC42-70ED-2945-A24C-D65882BEB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386" y="207532"/>
            <a:ext cx="5608024" cy="28521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C74224-5C6C-DD42-A285-C1A7CECDEE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6537" y="3621443"/>
            <a:ext cx="5266745" cy="28521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C070B1-C2E4-D74C-84FE-00EF1EEBC7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813" y="3764044"/>
            <a:ext cx="5340893" cy="278086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F29CC6C-74B4-994B-A019-1A1FC357E397}"/>
              </a:ext>
            </a:extLst>
          </p:cNvPr>
          <p:cNvSpPr/>
          <p:nvPr/>
        </p:nvSpPr>
        <p:spPr>
          <a:xfrm>
            <a:off x="2517512" y="3169551"/>
            <a:ext cx="12939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/>
              <a:t>0-60km</a:t>
            </a:r>
            <a:endParaRPr lang="en-US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B6A656-9E53-8E41-86DB-0C123F6774C9}"/>
              </a:ext>
            </a:extLst>
          </p:cNvPr>
          <p:cNvSpPr/>
          <p:nvPr/>
        </p:nvSpPr>
        <p:spPr>
          <a:xfrm>
            <a:off x="8209066" y="3190520"/>
            <a:ext cx="12939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/>
              <a:t>0-25km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83683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4B0D7A-2447-6E4F-A65B-2EDE90874A54}"/>
              </a:ext>
            </a:extLst>
          </p:cNvPr>
          <p:cNvSpPr txBox="1"/>
          <p:nvPr/>
        </p:nvSpPr>
        <p:spPr>
          <a:xfrm>
            <a:off x="793377" y="363070"/>
            <a:ext cx="1801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/>
              <a:t>Outline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3D960E-5807-7D48-A29F-0730982DF0E7}"/>
              </a:ext>
            </a:extLst>
          </p:cNvPr>
          <p:cNvSpPr txBox="1"/>
          <p:nvPr/>
        </p:nvSpPr>
        <p:spPr>
          <a:xfrm>
            <a:off x="1250578" y="1377694"/>
            <a:ext cx="7295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  <a:r>
              <a:rPr lang="zh-CN" altLang="en-US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</a:rPr>
              <a:t>to</a:t>
            </a:r>
            <a:r>
              <a:rPr lang="zh-CN" altLang="en-US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</a:rPr>
              <a:t>the</a:t>
            </a:r>
            <a:r>
              <a:rPr lang="zh-CN" altLang="en-US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</a:rPr>
              <a:t>Bayesian</a:t>
            </a:r>
            <a:r>
              <a:rPr lang="zh-CN" altLang="en-US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</a:rPr>
              <a:t>inversion and</a:t>
            </a:r>
            <a:r>
              <a:rPr lang="zh-CN" altLang="en-US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</a:rPr>
              <a:t>Monte</a:t>
            </a:r>
            <a:r>
              <a:rPr lang="zh-CN" altLang="en-US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</a:rPr>
              <a:t>Carlo</a:t>
            </a:r>
            <a:r>
              <a:rPr lang="zh-CN" altLang="en-US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</a:rPr>
              <a:t>method</a:t>
            </a:r>
          </a:p>
          <a:p>
            <a:pPr marL="342900" indent="-342900">
              <a:buAutoNum type="arabicPeriod"/>
            </a:pPr>
            <a:endParaRPr lang="en-US" altLang="zh-CN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56EC83-1130-7C4C-B597-184E15B2A3B8}"/>
              </a:ext>
            </a:extLst>
          </p:cNvPr>
          <p:cNvSpPr/>
          <p:nvPr/>
        </p:nvSpPr>
        <p:spPr>
          <a:xfrm>
            <a:off x="5748099" y="2347144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altLang="zh-CN" sz="2000" dirty="0"/>
              <a:t>(not</a:t>
            </a:r>
            <a:r>
              <a:rPr lang="zh-CN" altLang="en-US" sz="2000" dirty="0"/>
              <a:t> </a:t>
            </a:r>
            <a:r>
              <a:rPr lang="en-US" altLang="zh-CN" sz="2000" dirty="0"/>
              <a:t>strict)</a:t>
            </a:r>
            <a:r>
              <a:rPr lang="zh-CN" altLang="en-US" sz="2000" dirty="0"/>
              <a:t> </a:t>
            </a:r>
            <a:r>
              <a:rPr lang="en-US" altLang="zh-CN" sz="2000" dirty="0"/>
              <a:t>Bayesian</a:t>
            </a:r>
            <a:r>
              <a:rPr lang="zh-CN" altLang="en-US" sz="2000" dirty="0"/>
              <a:t> </a:t>
            </a:r>
            <a:r>
              <a:rPr lang="en-US" altLang="zh-CN" sz="2000" dirty="0"/>
              <a:t>Monte</a:t>
            </a:r>
            <a:r>
              <a:rPr lang="zh-CN" altLang="en-US" sz="2000" dirty="0"/>
              <a:t> </a:t>
            </a:r>
            <a:r>
              <a:rPr lang="en-US" altLang="zh-CN" sz="2000" dirty="0"/>
              <a:t>Carlo</a:t>
            </a:r>
            <a:r>
              <a:rPr lang="zh-CN" altLang="en-US" sz="2000" dirty="0"/>
              <a:t> </a:t>
            </a:r>
            <a:r>
              <a:rPr lang="en-US" altLang="zh-CN" sz="2000" dirty="0"/>
              <a:t>inversion</a:t>
            </a:r>
          </a:p>
          <a:p>
            <a:pPr marL="457200" indent="-457200">
              <a:buFont typeface="+mj-lt"/>
              <a:buAutoNum type="arabicPeriod" startAt="3"/>
            </a:pPr>
            <a:endParaRPr lang="en-US" altLang="zh-CN" sz="2000" dirty="0"/>
          </a:p>
          <a:p>
            <a:pPr lvl="1"/>
            <a:r>
              <a:rPr lang="en-US" altLang="zh-CN" sz="2000" dirty="0"/>
              <a:t>3.1</a:t>
            </a:r>
            <a:r>
              <a:rPr lang="zh-CN" altLang="en-US" sz="2000" dirty="0"/>
              <a:t> </a:t>
            </a:r>
            <a:r>
              <a:rPr lang="en-US" altLang="zh-CN" sz="2000" dirty="0"/>
              <a:t>Model</a:t>
            </a:r>
            <a:r>
              <a:rPr lang="zh-CN" altLang="en-US" sz="2000" dirty="0"/>
              <a:t> </a:t>
            </a:r>
            <a:r>
              <a:rPr lang="en-US" altLang="zh-CN" sz="2000" dirty="0"/>
              <a:t>parameterization</a:t>
            </a:r>
          </a:p>
          <a:p>
            <a:pPr lvl="1"/>
            <a:endParaRPr lang="en-US" altLang="zh-CN" sz="2000" dirty="0"/>
          </a:p>
          <a:p>
            <a:pPr lvl="1"/>
            <a:r>
              <a:rPr lang="en-US" altLang="zh-CN" sz="2000" dirty="0"/>
              <a:t>3.2</a:t>
            </a:r>
            <a:r>
              <a:rPr lang="zh-CN" altLang="en-US" sz="2000" dirty="0"/>
              <a:t> </a:t>
            </a:r>
            <a:r>
              <a:rPr lang="en-US" altLang="zh-CN" sz="2000" dirty="0"/>
              <a:t>Likelihood</a:t>
            </a:r>
            <a:r>
              <a:rPr lang="zh-CN" altLang="en-US" sz="2000" dirty="0"/>
              <a:t> </a:t>
            </a:r>
            <a:r>
              <a:rPr lang="en-US" altLang="zh-CN" sz="2000" dirty="0"/>
              <a:t>function</a:t>
            </a:r>
          </a:p>
          <a:p>
            <a:endParaRPr lang="en-US" altLang="zh-CN" sz="2000" dirty="0"/>
          </a:p>
          <a:p>
            <a:pPr lvl="1"/>
            <a:r>
              <a:rPr lang="en-US" altLang="zh-CN" sz="2000" dirty="0"/>
              <a:t>3.3</a:t>
            </a:r>
            <a:r>
              <a:rPr lang="zh-CN" altLang="en-US" sz="2000" dirty="0"/>
              <a:t> </a:t>
            </a:r>
            <a:r>
              <a:rPr lang="en-US" altLang="zh-CN" sz="2000" dirty="0"/>
              <a:t>Prior</a:t>
            </a:r>
            <a:r>
              <a:rPr lang="zh-CN" altLang="en-US" sz="2000" dirty="0"/>
              <a:t> </a:t>
            </a:r>
            <a:r>
              <a:rPr lang="en-US" altLang="zh-CN" sz="2000" dirty="0"/>
              <a:t>distributions</a:t>
            </a:r>
          </a:p>
          <a:p>
            <a:pPr lvl="1"/>
            <a:endParaRPr lang="en-US" altLang="zh-CN" sz="2000" dirty="0"/>
          </a:p>
          <a:p>
            <a:pPr lvl="1"/>
            <a:r>
              <a:rPr lang="en-US" altLang="zh-CN" sz="2000" dirty="0"/>
              <a:t>3.4</a:t>
            </a:r>
            <a:r>
              <a:rPr lang="zh-CN" altLang="en-US" sz="2000" dirty="0"/>
              <a:t> </a:t>
            </a:r>
            <a:r>
              <a:rPr lang="en-US" altLang="zh-CN" sz="2000" dirty="0"/>
              <a:t>Proposal</a:t>
            </a:r>
            <a:r>
              <a:rPr lang="zh-CN" altLang="en-US" sz="2000" dirty="0"/>
              <a:t> </a:t>
            </a:r>
            <a:r>
              <a:rPr lang="en-US" altLang="zh-CN" sz="2000" dirty="0"/>
              <a:t>distributions</a:t>
            </a:r>
          </a:p>
          <a:p>
            <a:pPr marL="342900" indent="-342900">
              <a:buAutoNum type="arabicPeriod"/>
            </a:pPr>
            <a:endParaRPr lang="en-US" altLang="zh-CN" sz="2000" dirty="0"/>
          </a:p>
          <a:p>
            <a:pPr lvl="1"/>
            <a:r>
              <a:rPr lang="en-US" altLang="zh-CN" sz="2000" dirty="0"/>
              <a:t>3.5</a:t>
            </a:r>
            <a:r>
              <a:rPr lang="zh-CN" altLang="en-US" sz="2000" dirty="0"/>
              <a:t> </a:t>
            </a:r>
            <a:r>
              <a:rPr lang="en-US" altLang="zh-CN" sz="2000" dirty="0"/>
              <a:t>Joint</a:t>
            </a:r>
            <a:r>
              <a:rPr lang="zh-CN" altLang="en-US" sz="2000" dirty="0"/>
              <a:t> </a:t>
            </a:r>
            <a:r>
              <a:rPr lang="en-US" altLang="zh-CN" sz="2000" dirty="0"/>
              <a:t>inversion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B463A3-7CAC-744B-94E3-3486BEA23F52}"/>
              </a:ext>
            </a:extLst>
          </p:cNvPr>
          <p:cNvSpPr/>
          <p:nvPr/>
        </p:nvSpPr>
        <p:spPr>
          <a:xfrm>
            <a:off x="1250578" y="2347145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altLang="zh-CN" sz="2000" dirty="0" err="1">
                <a:solidFill>
                  <a:schemeClr val="bg1">
                    <a:lumMod val="75000"/>
                  </a:schemeClr>
                </a:solidFill>
              </a:rPr>
              <a:t>Transdimensional</a:t>
            </a:r>
            <a:r>
              <a:rPr lang="zh-CN" altLang="en-US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</a:rPr>
              <a:t>inversion</a:t>
            </a:r>
          </a:p>
          <a:p>
            <a:pPr marL="342900" indent="-342900">
              <a:buAutoNum type="arabicPeriod" startAt="2"/>
            </a:pPr>
            <a:endParaRPr lang="en-US" altLang="zh-CN" sz="2000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</a:rPr>
              <a:t>2.1</a:t>
            </a:r>
            <a:r>
              <a:rPr lang="zh-CN" altLang="en-US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</a:rPr>
              <a:t>Model</a:t>
            </a:r>
            <a:r>
              <a:rPr lang="zh-CN" altLang="en-US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</a:rPr>
              <a:t>parameterization</a:t>
            </a:r>
          </a:p>
          <a:p>
            <a:pPr lvl="1"/>
            <a:endParaRPr lang="en-US" altLang="zh-CN" sz="2000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</a:rPr>
              <a:t>2.2</a:t>
            </a:r>
            <a:r>
              <a:rPr lang="zh-CN" altLang="en-US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</a:rPr>
              <a:t>Likelihood</a:t>
            </a:r>
            <a:r>
              <a:rPr lang="zh-CN" altLang="en-US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</a:rPr>
              <a:t>function</a:t>
            </a:r>
          </a:p>
          <a:p>
            <a:endParaRPr lang="en-US" altLang="zh-CN" sz="2000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</a:rPr>
              <a:t>2.3</a:t>
            </a:r>
            <a:r>
              <a:rPr lang="zh-CN" altLang="en-US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</a:rPr>
              <a:t>Prior</a:t>
            </a:r>
            <a:r>
              <a:rPr lang="zh-CN" altLang="en-US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</a:rPr>
              <a:t>distributions</a:t>
            </a:r>
          </a:p>
          <a:p>
            <a:pPr lvl="1"/>
            <a:endParaRPr lang="en-US" altLang="zh-CN" sz="2000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</a:rPr>
              <a:t>2.4</a:t>
            </a:r>
            <a:r>
              <a:rPr lang="zh-CN" altLang="en-US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</a:rPr>
              <a:t>Proposal</a:t>
            </a:r>
            <a:r>
              <a:rPr lang="zh-CN" altLang="en-US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</a:rPr>
              <a:t>distributions</a:t>
            </a:r>
          </a:p>
          <a:p>
            <a:pPr marL="342900" indent="-342900">
              <a:buAutoNum type="arabicPeriod"/>
            </a:pPr>
            <a:endParaRPr lang="en-US" altLang="zh-CN" sz="2000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</a:rPr>
              <a:t>2.5</a:t>
            </a:r>
            <a:r>
              <a:rPr lang="zh-CN" altLang="en-US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</a:rPr>
              <a:t>Joint</a:t>
            </a:r>
            <a:r>
              <a:rPr lang="zh-CN" altLang="en-US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</a:rPr>
              <a:t>inversion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2EED43-CD38-9C43-B9C6-01549E6AC084}"/>
              </a:ext>
            </a:extLst>
          </p:cNvPr>
          <p:cNvSpPr/>
          <p:nvPr/>
        </p:nvSpPr>
        <p:spPr>
          <a:xfrm>
            <a:off x="2148825" y="6239924"/>
            <a:ext cx="2212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>
                <a:solidFill>
                  <a:schemeClr val="bg1">
                    <a:lumMod val="75000"/>
                  </a:schemeClr>
                </a:solidFill>
              </a:rPr>
              <a:t>Bodin</a:t>
            </a:r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et</a:t>
            </a:r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al.,</a:t>
            </a:r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2012,</a:t>
            </a:r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GJI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FCB981-E652-FF45-8737-A6DA1840F48C}"/>
              </a:ext>
            </a:extLst>
          </p:cNvPr>
          <p:cNvSpPr/>
          <p:nvPr/>
        </p:nvSpPr>
        <p:spPr>
          <a:xfrm>
            <a:off x="6943563" y="6239924"/>
            <a:ext cx="2134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Shen</a:t>
            </a:r>
            <a:r>
              <a:rPr lang="zh-CN" altLang="en-US" dirty="0"/>
              <a:t> </a:t>
            </a:r>
            <a:r>
              <a:rPr lang="en-US" altLang="zh-CN" dirty="0"/>
              <a:t>et</a:t>
            </a:r>
            <a:r>
              <a:rPr lang="zh-CN" altLang="en-US" dirty="0"/>
              <a:t> </a:t>
            </a:r>
            <a:r>
              <a:rPr lang="en-US" altLang="zh-CN" dirty="0"/>
              <a:t>al.,</a:t>
            </a:r>
            <a:r>
              <a:rPr lang="zh-CN" altLang="en-US" dirty="0"/>
              <a:t> </a:t>
            </a:r>
            <a:r>
              <a:rPr lang="en-US" altLang="zh-CN" dirty="0"/>
              <a:t>2013,</a:t>
            </a:r>
            <a:r>
              <a:rPr lang="zh-CN" altLang="en-US" dirty="0"/>
              <a:t> </a:t>
            </a:r>
            <a:r>
              <a:rPr lang="en-US" altLang="zh-CN" dirty="0"/>
              <a:t>GJI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4291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F731A0F-45C4-3345-BB82-3FC21876CFEB}"/>
              </a:ext>
            </a:extLst>
          </p:cNvPr>
          <p:cNvSpPr/>
          <p:nvPr/>
        </p:nvSpPr>
        <p:spPr>
          <a:xfrm>
            <a:off x="501145" y="314683"/>
            <a:ext cx="75067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/>
              <a:t>Model parameterization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4C6846-83E6-5B47-AD13-DB472E9C6914}"/>
              </a:ext>
            </a:extLst>
          </p:cNvPr>
          <p:cNvSpPr/>
          <p:nvPr/>
        </p:nvSpPr>
        <p:spPr>
          <a:xfrm>
            <a:off x="10057698" y="6488668"/>
            <a:ext cx="2134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Shen</a:t>
            </a:r>
            <a:r>
              <a:rPr lang="zh-CN" altLang="en-US" dirty="0"/>
              <a:t> </a:t>
            </a:r>
            <a:r>
              <a:rPr lang="en-US" altLang="zh-CN" dirty="0"/>
              <a:t>et</a:t>
            </a:r>
            <a:r>
              <a:rPr lang="zh-CN" altLang="en-US" dirty="0"/>
              <a:t> </a:t>
            </a:r>
            <a:r>
              <a:rPr lang="en-US" altLang="zh-CN" dirty="0"/>
              <a:t>al.,</a:t>
            </a:r>
            <a:r>
              <a:rPr lang="zh-CN" altLang="en-US" dirty="0"/>
              <a:t> </a:t>
            </a:r>
            <a:r>
              <a:rPr lang="en-US" altLang="zh-CN" dirty="0"/>
              <a:t>2013,</a:t>
            </a:r>
            <a:r>
              <a:rPr lang="zh-CN" altLang="en-US" dirty="0"/>
              <a:t> </a:t>
            </a:r>
            <a:r>
              <a:rPr lang="en-US" altLang="zh-CN" dirty="0"/>
              <a:t>GJI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1E2C47-D972-F34C-A1A6-7F996672A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407" y="1226173"/>
            <a:ext cx="5331593" cy="53171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2CED239-AEB8-FF4F-BCF2-75A335D8CC96}"/>
              </a:ext>
            </a:extLst>
          </p:cNvPr>
          <p:cNvSpPr/>
          <p:nvPr/>
        </p:nvSpPr>
        <p:spPr>
          <a:xfrm>
            <a:off x="6719730" y="1905506"/>
            <a:ext cx="533159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Fixed</a:t>
            </a:r>
            <a:r>
              <a:rPr lang="zh-CN" altLang="en-US" sz="2400" dirty="0"/>
              <a:t> </a:t>
            </a:r>
            <a:r>
              <a:rPr lang="en-US" altLang="zh-CN" sz="2400" dirty="0"/>
              <a:t>layer</a:t>
            </a:r>
            <a:r>
              <a:rPr lang="zh-CN" altLang="en-US" sz="2400" dirty="0"/>
              <a:t> </a:t>
            </a:r>
            <a:r>
              <a:rPr lang="en-US" altLang="zh-CN" sz="2400" dirty="0"/>
              <a:t>number</a:t>
            </a:r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Vs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/>
              <a:t>smooth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crust</a:t>
            </a:r>
            <a:r>
              <a:rPr lang="zh-CN" altLang="en-US" sz="2400" dirty="0"/>
              <a:t> </a:t>
            </a:r>
            <a:r>
              <a:rPr lang="en-US" altLang="zh-CN" sz="2400" dirty="0"/>
              <a:t>and</a:t>
            </a:r>
            <a:r>
              <a:rPr lang="zh-CN" altLang="en-US" sz="2400" dirty="0"/>
              <a:t> </a:t>
            </a:r>
            <a:r>
              <a:rPr lang="en-US" altLang="zh-CN" sz="2400" dirty="0"/>
              <a:t>mantle.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altLang="zh-CN" sz="2400" dirty="0"/>
              <a:t>Velocity</a:t>
            </a:r>
            <a:r>
              <a:rPr lang="zh-CN" altLang="en-US" sz="2400" dirty="0"/>
              <a:t> </a:t>
            </a:r>
            <a:r>
              <a:rPr lang="en-US" altLang="zh-CN" sz="2400" dirty="0"/>
              <a:t>jump</a:t>
            </a:r>
            <a:r>
              <a:rPr lang="zh-CN" altLang="en-US" sz="2400" dirty="0"/>
              <a:t> </a:t>
            </a:r>
            <a:r>
              <a:rPr lang="en-US" altLang="zh-CN" sz="2400" dirty="0"/>
              <a:t>only</a:t>
            </a:r>
            <a:r>
              <a:rPr lang="zh-CN" altLang="en-US" sz="2400" dirty="0"/>
              <a:t> </a:t>
            </a:r>
            <a:r>
              <a:rPr lang="en-US" altLang="zh-CN" sz="2400" dirty="0"/>
              <a:t>exists</a:t>
            </a:r>
            <a:r>
              <a:rPr lang="zh-CN" altLang="en-US" sz="2400" dirty="0"/>
              <a:t> </a:t>
            </a:r>
            <a:r>
              <a:rPr lang="en-US" altLang="zh-CN" sz="2400" dirty="0"/>
              <a:t>at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sediment-crust</a:t>
            </a:r>
            <a:r>
              <a:rPr lang="zh-CN" altLang="en-US" sz="2400" dirty="0"/>
              <a:t> </a:t>
            </a:r>
            <a:r>
              <a:rPr lang="en-US" altLang="zh-CN" sz="2400" dirty="0"/>
              <a:t>boundary</a:t>
            </a:r>
            <a:r>
              <a:rPr lang="zh-CN" altLang="en-US" sz="2400" dirty="0"/>
              <a:t> </a:t>
            </a:r>
            <a:r>
              <a:rPr lang="en-US" altLang="zh-CN" sz="2400" dirty="0"/>
              <a:t>and</a:t>
            </a:r>
            <a:r>
              <a:rPr lang="zh-CN" altLang="en-US" sz="2400" dirty="0"/>
              <a:t> </a:t>
            </a:r>
            <a:r>
              <a:rPr lang="en-US" altLang="zh-CN" sz="2400" dirty="0"/>
              <a:t>Moho</a:t>
            </a:r>
            <a:r>
              <a:rPr lang="zh-CN" altLang="en-US" sz="2400" dirty="0"/>
              <a:t> </a:t>
            </a:r>
            <a:r>
              <a:rPr lang="en-US" altLang="zh-CN" sz="2400" dirty="0"/>
              <a:t>discontinuity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91582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CBD6F6A-A24C-E74C-A86A-7CD59558FA14}"/>
              </a:ext>
            </a:extLst>
          </p:cNvPr>
          <p:cNvSpPr/>
          <p:nvPr/>
        </p:nvSpPr>
        <p:spPr>
          <a:xfrm>
            <a:off x="501145" y="314683"/>
            <a:ext cx="47903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/>
              <a:t>Likelihood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function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A1B9D9-5E3D-344F-9338-CB49DD0F4F6A}"/>
              </a:ext>
            </a:extLst>
          </p:cNvPr>
          <p:cNvSpPr/>
          <p:nvPr/>
        </p:nvSpPr>
        <p:spPr>
          <a:xfrm>
            <a:off x="10057698" y="6488668"/>
            <a:ext cx="2134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Shen</a:t>
            </a:r>
            <a:r>
              <a:rPr lang="zh-CN" altLang="en-US" dirty="0"/>
              <a:t> </a:t>
            </a:r>
            <a:r>
              <a:rPr lang="en-US" altLang="zh-CN" dirty="0"/>
              <a:t>et</a:t>
            </a:r>
            <a:r>
              <a:rPr lang="zh-CN" altLang="en-US" dirty="0"/>
              <a:t> </a:t>
            </a:r>
            <a:r>
              <a:rPr lang="en-US" altLang="zh-CN" dirty="0"/>
              <a:t>al.,</a:t>
            </a:r>
            <a:r>
              <a:rPr lang="zh-CN" altLang="en-US" dirty="0"/>
              <a:t> </a:t>
            </a:r>
            <a:r>
              <a:rPr lang="en-US" altLang="zh-CN" dirty="0"/>
              <a:t>2013,</a:t>
            </a:r>
            <a:r>
              <a:rPr lang="zh-CN" altLang="en-US" dirty="0"/>
              <a:t> </a:t>
            </a:r>
            <a:r>
              <a:rPr lang="en-US" altLang="zh-CN" dirty="0"/>
              <a:t>GJI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8C5CA6-D657-B148-9A1C-ED52CFE87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4842" y="2739081"/>
            <a:ext cx="5344501" cy="19170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0458D67-3897-4F43-BF3E-6692BBB07B15}"/>
                  </a:ext>
                </a:extLst>
              </p:cNvPr>
              <p:cNvSpPr/>
              <p:nvPr/>
            </p:nvSpPr>
            <p:spPr>
              <a:xfrm>
                <a:off x="623433" y="3006737"/>
                <a:ext cx="4522520" cy="387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𝐠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𝐦</m:t>
                              </m:r>
                            </m:e>
                          </m:d>
                          <m: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</m:t>
                          </m:r>
                          <m:r>
                            <m:rPr>
                              <m:sty m:val="p"/>
                            </m:rPr>
                            <a:rPr lang="en-US" altLang="zh-CN" b="0" i="0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obs</m:t>
                          </m:r>
                        </m:e>
                      </m:d>
                      <m:r>
                        <a:rPr lang="en-US" altLang="zh-CN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𝐂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</m:sub>
                        <m:sup>
                          <m: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zh-CN" alt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𝐠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𝐦</m:t>
                              </m:r>
                            </m:e>
                          </m:d>
                          <m: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</m:t>
                          </m:r>
                          <m:r>
                            <m:rPr>
                              <m:sty m:val="p"/>
                            </m:rPr>
                            <a:rPr lang="en-US" altLang="zh-CN" b="0" i="0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obs</m:t>
                          </m:r>
                        </m:e>
                      </m:d>
                      <m:r>
                        <a:rPr lang="zh-CN" alt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0458D67-3897-4F43-BF3E-6692BBB07B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33" y="3006737"/>
                <a:ext cx="4522520" cy="387094"/>
              </a:xfrm>
              <a:prstGeom prst="rect">
                <a:avLst/>
              </a:prstGeom>
              <a:blipFill>
                <a:blip r:embed="rId3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9E91085-A46D-874D-A1A4-86F4FA3D6629}"/>
                  </a:ext>
                </a:extLst>
              </p:cNvPr>
              <p:cNvSpPr/>
              <p:nvPr/>
            </p:nvSpPr>
            <p:spPr>
              <a:xfrm>
                <a:off x="5692697" y="314683"/>
                <a:ext cx="4141475" cy="957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  <m:r>
                                <a:rPr lang="en-US" altLang="zh-CN" b="0" i="1" baseline="30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𝐂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d</m:t>
                                  </m:r>
                                </m:sub>
                                <m:sup/>
                              </m:sSub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</m:e>
                          </m:rad>
                        </m:den>
                      </m:f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9E91085-A46D-874D-A1A4-86F4FA3D66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697" y="314683"/>
                <a:ext cx="4141475" cy="9573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EB1BEB3F-5C2D-F64E-BB43-A25C472058EB}"/>
              </a:ext>
            </a:extLst>
          </p:cNvPr>
          <p:cNvSpPr/>
          <p:nvPr/>
        </p:nvSpPr>
        <p:spPr>
          <a:xfrm>
            <a:off x="1962330" y="1964175"/>
            <a:ext cx="18680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/>
              <a:t>Strict</a:t>
            </a:r>
            <a:r>
              <a:rPr lang="zh-CN" altLang="en-US" sz="2800" dirty="0"/>
              <a:t> </a:t>
            </a:r>
            <a:r>
              <a:rPr lang="en-US" altLang="zh-CN" sz="2800" dirty="0"/>
              <a:t>Bayes</a:t>
            </a:r>
            <a:endParaRPr lang="en-US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2B6BD8-C8C4-2E49-8A01-E5FF6767363D}"/>
              </a:ext>
            </a:extLst>
          </p:cNvPr>
          <p:cNvSpPr/>
          <p:nvPr/>
        </p:nvSpPr>
        <p:spPr>
          <a:xfrm>
            <a:off x="7966160" y="1964175"/>
            <a:ext cx="24634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/>
              <a:t>Not</a:t>
            </a:r>
            <a:r>
              <a:rPr lang="zh-CN" altLang="en-US" sz="2800" dirty="0"/>
              <a:t> </a:t>
            </a:r>
            <a:r>
              <a:rPr lang="en-US" altLang="zh-CN" sz="2800" dirty="0"/>
              <a:t>strict</a:t>
            </a:r>
            <a:r>
              <a:rPr lang="zh-CN" altLang="en-US" sz="2800" dirty="0"/>
              <a:t> </a:t>
            </a:r>
            <a:r>
              <a:rPr lang="en-US" altLang="zh-CN" sz="2800" dirty="0"/>
              <a:t>Bayes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871635D-5FFD-D34F-B69F-6126ACD0930C}"/>
                  </a:ext>
                </a:extLst>
              </p:cNvPr>
              <p:cNvSpPr/>
              <p:nvPr/>
            </p:nvSpPr>
            <p:spPr>
              <a:xfrm>
                <a:off x="6841552" y="4907816"/>
                <a:ext cx="4807791" cy="10633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indent="-457200">
                  <a:buAutoNum type="arabicPeriod"/>
                </a:pPr>
                <a:r>
                  <a:rPr lang="en-US" altLang="zh-CN" sz="2000" dirty="0"/>
                  <a:t>Off-diagonal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element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of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𝐂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</m:sub>
                      <m:sup/>
                    </m:sSubSup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/>
                  <a:t>is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0</a:t>
                </a:r>
              </a:p>
              <a:p>
                <a:pPr marL="457200" indent="-457200">
                  <a:buAutoNum type="arabicPeriod"/>
                </a:pPr>
                <a:endParaRPr lang="en-US" altLang="zh-CN" sz="2000" dirty="0"/>
              </a:p>
              <a:p>
                <a:pPr marL="457200" indent="-457200">
                  <a:buAutoNum type="arabicPeriod"/>
                </a:pPr>
                <a:r>
                  <a:rPr lang="en-US" altLang="zh-CN" sz="2000" dirty="0"/>
                  <a:t>A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weighting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factor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between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SW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and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RF</a:t>
                </a:r>
                <a:r>
                  <a:rPr lang="zh-CN" altLang="en-US" sz="2000" dirty="0"/>
                  <a:t>  </a:t>
                </a:r>
                <a:endParaRPr lang="en-US" sz="20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871635D-5FFD-D34F-B69F-6126ACD093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552" y="4907816"/>
                <a:ext cx="4807791" cy="1063304"/>
              </a:xfrm>
              <a:prstGeom prst="rect">
                <a:avLst/>
              </a:prstGeom>
              <a:blipFill>
                <a:blip r:embed="rId5"/>
                <a:stretch>
                  <a:fillRect l="-1319" b="-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15764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A1B9D9-5E3D-344F-9338-CB49DD0F4F6A}"/>
              </a:ext>
            </a:extLst>
          </p:cNvPr>
          <p:cNvSpPr/>
          <p:nvPr/>
        </p:nvSpPr>
        <p:spPr>
          <a:xfrm>
            <a:off x="10057698" y="6488668"/>
            <a:ext cx="2134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Shen</a:t>
            </a:r>
            <a:r>
              <a:rPr lang="zh-CN" altLang="en-US" dirty="0"/>
              <a:t> </a:t>
            </a:r>
            <a:r>
              <a:rPr lang="en-US" altLang="zh-CN" dirty="0"/>
              <a:t>et</a:t>
            </a:r>
            <a:r>
              <a:rPr lang="zh-CN" altLang="en-US" dirty="0"/>
              <a:t> </a:t>
            </a:r>
            <a:r>
              <a:rPr lang="en-US" altLang="zh-CN" dirty="0"/>
              <a:t>al.,</a:t>
            </a:r>
            <a:r>
              <a:rPr lang="zh-CN" altLang="en-US" dirty="0"/>
              <a:t> </a:t>
            </a:r>
            <a:r>
              <a:rPr lang="en-US" altLang="zh-CN" dirty="0"/>
              <a:t>2013,</a:t>
            </a:r>
            <a:r>
              <a:rPr lang="zh-CN" altLang="en-US" dirty="0"/>
              <a:t> </a:t>
            </a:r>
            <a:r>
              <a:rPr lang="en-US" altLang="zh-CN" dirty="0"/>
              <a:t>GJI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8C5CA6-D657-B148-9A1C-ED52CFE87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257" y="4677147"/>
            <a:ext cx="4350461" cy="15604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BE6AEBB-853B-174B-9AA9-11E0A7BA4AB5}"/>
              </a:ext>
            </a:extLst>
          </p:cNvPr>
          <p:cNvSpPr/>
          <p:nvPr/>
        </p:nvSpPr>
        <p:spPr>
          <a:xfrm>
            <a:off x="608268" y="1462492"/>
            <a:ext cx="29048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i="1" dirty="0"/>
              <a:t>Metropolis algorithm</a:t>
            </a:r>
            <a:r>
              <a:rPr lang="zh-CN" altLang="en-US" sz="2400" dirty="0"/>
              <a:t> </a:t>
            </a:r>
            <a:endParaRPr lang="en-US" altLang="zh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F2B7450-C0EA-2D41-AB76-A1D49A196260}"/>
                  </a:ext>
                </a:extLst>
              </p:cNvPr>
              <p:cNvSpPr txBox="1"/>
              <p:nvPr/>
            </p:nvSpPr>
            <p:spPr>
              <a:xfrm>
                <a:off x="608268" y="1778699"/>
                <a:ext cx="7085829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 smtClean="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CN" sz="2400" b="1" dirty="0"/>
                            <m:t>m</m:t>
                          </m:r>
                          <m:r>
                            <m:rPr>
                              <m:nor/>
                            </m:rPr>
                            <a:rPr lang="en-US" altLang="zh-CN" sz="2400" baseline="-25000" dirty="0"/>
                            <m:t>new</m:t>
                          </m:r>
                          <m:r>
                            <m:rPr>
                              <m:nor/>
                            </m:rPr>
                            <a:rPr lang="zh-CN" altLang="en-US" sz="2400" b="0" i="0" baseline="-25000" dirty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400" b="0" i="0" dirty="0" smtClean="0"/>
                            <m:t>|</m:t>
                          </m:r>
                          <m:r>
                            <m:rPr>
                              <m:nor/>
                            </m:rPr>
                            <a:rPr lang="en-US" altLang="zh-CN" sz="2400" b="1" dirty="0"/>
                            <m:t>m</m:t>
                          </m:r>
                          <m:r>
                            <m:rPr>
                              <m:nor/>
                            </m:rPr>
                            <a:rPr lang="en-US" altLang="zh-CN" sz="2400" baseline="-25000" dirty="0"/>
                            <m:t>old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zh-CN" altLang="en-US" sz="24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f>
                                <m:f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2400" baseline="-25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</m:t>
                                  </m:r>
                                  <m:d>
                                    <m:d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altLang="zh-CN" sz="2400" b="1" dirty="0"/>
                                        <m:t>m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altLang="zh-CN" sz="2400" b="0" i="0" baseline="-25000" dirty="0" smtClean="0"/>
                                        <m:t>new</m:t>
                                      </m:r>
                                    </m:e>
                                  </m:d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  <m:d>
                                    <m:d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altLang="zh-CN" sz="2400" b="1" dirty="0"/>
                                        <m:t>m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altLang="zh-CN" sz="2400" b="0" i="0" baseline="-25000" dirty="0" smtClean="0"/>
                                        <m:t>new</m:t>
                                      </m:r>
                                    </m:e>
                                  </m:d>
                                  <m:r>
                                    <m:rPr>
                                      <m:nor/>
                                    </m:rPr>
                                    <a:rPr lang="zh-CN" alt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2400" baseline="-25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</m:t>
                                  </m:r>
                                  <m:d>
                                    <m:d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altLang="zh-CN" sz="2400" b="1" dirty="0"/>
                                        <m:t>m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altLang="zh-CN" sz="2400" baseline="-25000" dirty="0"/>
                                        <m:t>old</m:t>
                                      </m:r>
                                    </m:e>
                                  </m:d>
                                  <m:r>
                                    <a:rPr lang="zh-CN" alt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  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  <m:d>
                                    <m:d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altLang="zh-CN" sz="2400" b="1" dirty="0"/>
                                        <m:t>m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altLang="zh-CN" sz="2400" baseline="-25000" dirty="0"/>
                                        <m:t>old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altLang="zh-CN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F2B7450-C0EA-2D41-AB76-A1D49A196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268" y="1778699"/>
                <a:ext cx="7085829" cy="922176"/>
              </a:xfrm>
              <a:prstGeom prst="rect">
                <a:avLst/>
              </a:prstGeom>
              <a:blipFill>
                <a:blip r:embed="rId3"/>
                <a:stretch>
                  <a:fillRect b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9E91085-A46D-874D-A1A4-86F4FA3D6629}"/>
                  </a:ext>
                </a:extLst>
              </p:cNvPr>
              <p:cNvSpPr/>
              <p:nvPr/>
            </p:nvSpPr>
            <p:spPr>
              <a:xfrm>
                <a:off x="7442257" y="1778699"/>
                <a:ext cx="4141475" cy="957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  <m:r>
                                <a:rPr lang="en-US" altLang="zh-CN" b="0" i="1" baseline="30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𝐂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d</m:t>
                                  </m:r>
                                </m:sub>
                                <m:sup/>
                              </m:sSub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</m:e>
                          </m:rad>
                        </m:den>
                      </m:f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9E91085-A46D-874D-A1A4-86F4FA3D66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2257" y="1778699"/>
                <a:ext cx="4141475" cy="9573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F3ED8776-38E4-E74C-9E8C-B8F00629D45C}"/>
              </a:ext>
            </a:extLst>
          </p:cNvPr>
          <p:cNvSpPr/>
          <p:nvPr/>
        </p:nvSpPr>
        <p:spPr>
          <a:xfrm>
            <a:off x="437379" y="414374"/>
            <a:ext cx="35681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i="1" dirty="0"/>
              <a:t>Accept</a:t>
            </a:r>
            <a:r>
              <a:rPr lang="zh-CN" altLang="en-US" sz="3600" dirty="0"/>
              <a:t> </a:t>
            </a:r>
            <a:r>
              <a:rPr lang="en-US" altLang="zh-CN" sz="3600" dirty="0"/>
              <a:t>probability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19897A-D558-4940-9B2E-A9E66AB69BD4}"/>
              </a:ext>
            </a:extLst>
          </p:cNvPr>
          <p:cNvSpPr/>
          <p:nvPr/>
        </p:nvSpPr>
        <p:spPr>
          <a:xfrm>
            <a:off x="437379" y="3195059"/>
            <a:ext cx="55991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prior</a:t>
            </a:r>
            <a:r>
              <a:rPr lang="zh-CN" altLang="en-US" sz="2400" dirty="0"/>
              <a:t> </a:t>
            </a:r>
            <a:r>
              <a:rPr lang="en-US" altLang="zh-CN" sz="2400" dirty="0"/>
              <a:t>distribution</a:t>
            </a:r>
            <a:r>
              <a:rPr lang="zh-CN" altLang="en-US" sz="2400" dirty="0"/>
              <a:t> </a:t>
            </a:r>
            <a:r>
              <a:rPr lang="en-US" altLang="zh-CN" sz="2400" dirty="0"/>
              <a:t>ratio</a:t>
            </a:r>
            <a:r>
              <a:rPr lang="zh-CN" altLang="en-US" sz="2400" dirty="0"/>
              <a:t> </a:t>
            </a:r>
            <a:r>
              <a:rPr lang="en-US" altLang="zh-CN" sz="2400" dirty="0"/>
              <a:t>does</a:t>
            </a:r>
            <a:r>
              <a:rPr lang="zh-CN" altLang="en-US" sz="2400" dirty="0"/>
              <a:t> </a:t>
            </a:r>
            <a:r>
              <a:rPr lang="en-US" altLang="zh-CN" sz="2400" dirty="0"/>
              <a:t>not</a:t>
            </a:r>
            <a:r>
              <a:rPr lang="zh-CN" altLang="en-US" sz="2400" dirty="0"/>
              <a:t> </a:t>
            </a:r>
            <a:r>
              <a:rPr lang="en-US" altLang="zh-CN" sz="2400" dirty="0"/>
              <a:t>need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computed,</a:t>
            </a:r>
            <a:r>
              <a:rPr lang="zh-CN" altLang="en-US" sz="2400" dirty="0"/>
              <a:t> </a:t>
            </a:r>
            <a:r>
              <a:rPr lang="en-US" altLang="zh-CN" sz="2400" dirty="0"/>
              <a:t>since</a:t>
            </a:r>
            <a:r>
              <a:rPr lang="zh-CN" altLang="en-US" sz="2400" dirty="0"/>
              <a:t> </a:t>
            </a:r>
            <a:r>
              <a:rPr lang="en-US" altLang="zh-CN" sz="2400" dirty="0"/>
              <a:t>it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/>
              <a:t>already</a:t>
            </a:r>
            <a:r>
              <a:rPr lang="zh-CN" altLang="en-US" sz="2400" dirty="0"/>
              <a:t> </a:t>
            </a:r>
            <a:r>
              <a:rPr lang="en-US" altLang="zh-CN" sz="2400" dirty="0"/>
              <a:t>included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iteration.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CD7889A-6A8C-B048-BB47-E03085034A61}"/>
                  </a:ext>
                </a:extLst>
              </p:cNvPr>
              <p:cNvSpPr/>
              <p:nvPr/>
            </p:nvSpPr>
            <p:spPr>
              <a:xfrm>
                <a:off x="6445457" y="3244915"/>
                <a:ext cx="5599101" cy="8881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𝐂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</m:sub>
                      <m:sup/>
                    </m:sSubSup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/>
                  <a:t>is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given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so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the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Likelihood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ratio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only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contain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the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exp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part.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CD7889A-6A8C-B048-BB47-E03085034A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457" y="3244915"/>
                <a:ext cx="5599101" cy="888192"/>
              </a:xfrm>
              <a:prstGeom prst="rect">
                <a:avLst/>
              </a:prstGeom>
              <a:blipFill>
                <a:blip r:embed="rId5"/>
                <a:stretch>
                  <a:fillRect l="-1587" b="-1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1EB9BF-41BC-C241-B19C-95AED3733CA5}"/>
                  </a:ext>
                </a:extLst>
              </p:cNvPr>
              <p:cNvSpPr txBox="1"/>
              <p:nvPr/>
            </p:nvSpPr>
            <p:spPr>
              <a:xfrm>
                <a:off x="608268" y="4650418"/>
                <a:ext cx="7085829" cy="1320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 smtClean="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CN" sz="2400" b="1" dirty="0"/>
                            <m:t>m</m:t>
                          </m:r>
                          <m:r>
                            <m:rPr>
                              <m:nor/>
                            </m:rPr>
                            <a:rPr lang="en-US" altLang="zh-CN" sz="2400" baseline="-25000" dirty="0"/>
                            <m:t>new</m:t>
                          </m:r>
                          <m:r>
                            <m:rPr>
                              <m:nor/>
                            </m:rPr>
                            <a:rPr lang="zh-CN" altLang="en-US" sz="2400" b="0" i="0" baseline="-25000" dirty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400" b="0" i="0" dirty="0" smtClean="0"/>
                            <m:t>|</m:t>
                          </m:r>
                          <m:r>
                            <m:rPr>
                              <m:nor/>
                            </m:rPr>
                            <a:rPr lang="en-US" altLang="zh-CN" sz="2400" b="1" dirty="0"/>
                            <m:t>m</m:t>
                          </m:r>
                          <m:r>
                            <m:rPr>
                              <m:nor/>
                            </m:rPr>
                            <a:rPr lang="en-US" altLang="zh-CN" sz="2400" baseline="-25000" dirty="0"/>
                            <m:t>old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zh-CN" altLang="en-US" sz="24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f>
                                <m:f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sz="2400" b="0" i="0" smtClean="0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⁡(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  <m:d>
                                    <m:d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altLang="zh-CN" sz="2400" b="1" dirty="0"/>
                                        <m:t>m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altLang="zh-CN" sz="2400" b="0" i="0" baseline="-25000" dirty="0" smtClean="0"/>
                                        <m:t>new</m:t>
                                      </m:r>
                                    </m:e>
                                  </m:d>
                                  <m:r>
                                    <m:rPr>
                                      <m:nor/>
                                    </m:rPr>
                                    <a:rPr lang="zh-CN" alt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exp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⁡(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  <m:d>
                                    <m:d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altLang="zh-CN" sz="2400" b="1" dirty="0"/>
                                        <m:t>m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altLang="zh-CN" sz="2400" baseline="-25000" dirty="0"/>
                                        <m:t>old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altLang="zh-CN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1EB9BF-41BC-C241-B19C-95AED3733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268" y="4650418"/>
                <a:ext cx="7085829" cy="1320939"/>
              </a:xfrm>
              <a:prstGeom prst="rect">
                <a:avLst/>
              </a:prstGeom>
              <a:blipFill>
                <a:blip r:embed="rId6"/>
                <a:stretch>
                  <a:fillRect b="-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37017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A1B9D9-5E3D-344F-9338-CB49DD0F4F6A}"/>
              </a:ext>
            </a:extLst>
          </p:cNvPr>
          <p:cNvSpPr/>
          <p:nvPr/>
        </p:nvSpPr>
        <p:spPr>
          <a:xfrm>
            <a:off x="10057698" y="6488668"/>
            <a:ext cx="2134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Shen</a:t>
            </a:r>
            <a:r>
              <a:rPr lang="zh-CN" altLang="en-US" dirty="0"/>
              <a:t> </a:t>
            </a:r>
            <a:r>
              <a:rPr lang="en-US" altLang="zh-CN" dirty="0"/>
              <a:t>et</a:t>
            </a:r>
            <a:r>
              <a:rPr lang="zh-CN" altLang="en-US" dirty="0"/>
              <a:t> </a:t>
            </a:r>
            <a:r>
              <a:rPr lang="en-US" altLang="zh-CN" dirty="0"/>
              <a:t>al.,</a:t>
            </a:r>
            <a:r>
              <a:rPr lang="zh-CN" altLang="en-US" dirty="0"/>
              <a:t> </a:t>
            </a:r>
            <a:r>
              <a:rPr lang="en-US" altLang="zh-CN" dirty="0"/>
              <a:t>2013,</a:t>
            </a:r>
            <a:r>
              <a:rPr lang="zh-CN" altLang="en-US" dirty="0"/>
              <a:t> </a:t>
            </a:r>
            <a:r>
              <a:rPr lang="en-US" altLang="zh-CN" dirty="0"/>
              <a:t>GJI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ED8776-38E4-E74C-9E8C-B8F00629D45C}"/>
              </a:ext>
            </a:extLst>
          </p:cNvPr>
          <p:cNvSpPr/>
          <p:nvPr/>
        </p:nvSpPr>
        <p:spPr>
          <a:xfrm>
            <a:off x="437379" y="414374"/>
            <a:ext cx="79978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/>
              <a:t>An additional model acceptance criterion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5376C4-8845-4947-8673-8E9C9D822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249" y="2744102"/>
            <a:ext cx="4488970" cy="13697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5FFA72-208E-2E48-8ECD-65D67B8F6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249" y="4554197"/>
            <a:ext cx="4173205" cy="8832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6D7DC4-6490-304A-9688-7809E9CC0D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6250" y="1804093"/>
            <a:ext cx="6299200" cy="4572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AA29E79-D193-B644-9DBA-5F60474B52B3}"/>
                  </a:ext>
                </a:extLst>
              </p:cNvPr>
              <p:cNvSpPr/>
              <p:nvPr/>
            </p:nvSpPr>
            <p:spPr>
              <a:xfrm>
                <a:off x="7749615" y="3247660"/>
                <a:ext cx="3954352" cy="427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/>
                  <a:t>root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mean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square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misfit</a:t>
                </a:r>
                <a:r>
                  <a:rPr lang="zh-CN" altLang="en-US" dirty="0"/>
                  <a:t> 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)/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AA29E79-D193-B644-9DBA-5F60474B52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615" y="3247660"/>
                <a:ext cx="3954352" cy="427746"/>
              </a:xfrm>
              <a:prstGeom prst="rect">
                <a:avLst/>
              </a:prstGeom>
              <a:blipFill>
                <a:blip r:embed="rId5"/>
                <a:stretch>
                  <a:fillRect l="-958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84251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A6EA60-B6C1-F14A-B6D5-35324CB550DB}"/>
              </a:ext>
            </a:extLst>
          </p:cNvPr>
          <p:cNvSpPr/>
          <p:nvPr/>
        </p:nvSpPr>
        <p:spPr>
          <a:xfrm>
            <a:off x="501145" y="314683"/>
            <a:ext cx="86578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/>
              <a:t>Prior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distribution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: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some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constrains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AEE6C3-7E44-BE49-AF20-DB42568D55F0}"/>
              </a:ext>
            </a:extLst>
          </p:cNvPr>
          <p:cNvSpPr/>
          <p:nvPr/>
        </p:nvSpPr>
        <p:spPr>
          <a:xfrm>
            <a:off x="10057698" y="6488668"/>
            <a:ext cx="2134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Shen</a:t>
            </a:r>
            <a:r>
              <a:rPr lang="zh-CN" altLang="en-US" dirty="0"/>
              <a:t> </a:t>
            </a:r>
            <a:r>
              <a:rPr lang="en-US" altLang="zh-CN" dirty="0"/>
              <a:t>et</a:t>
            </a:r>
            <a:r>
              <a:rPr lang="zh-CN" altLang="en-US" dirty="0"/>
              <a:t> </a:t>
            </a:r>
            <a:r>
              <a:rPr lang="en-US" altLang="zh-CN" dirty="0"/>
              <a:t>al.,</a:t>
            </a:r>
            <a:r>
              <a:rPr lang="zh-CN" altLang="en-US" dirty="0"/>
              <a:t> </a:t>
            </a:r>
            <a:r>
              <a:rPr lang="en-US" altLang="zh-CN" dirty="0"/>
              <a:t>2013,</a:t>
            </a:r>
            <a:r>
              <a:rPr lang="zh-CN" altLang="en-US" dirty="0"/>
              <a:t> </a:t>
            </a:r>
            <a:r>
              <a:rPr lang="en-US" altLang="zh-CN" dirty="0"/>
              <a:t>GJI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C8F201-76B2-CF40-87F7-DAC4E8E653C1}"/>
              </a:ext>
            </a:extLst>
          </p:cNvPr>
          <p:cNvSpPr/>
          <p:nvPr/>
        </p:nvSpPr>
        <p:spPr>
          <a:xfrm>
            <a:off x="181794" y="1078854"/>
            <a:ext cx="706023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Both"/>
            </a:pPr>
            <a:r>
              <a:rPr lang="zh-CN" altLang="en-US" sz="2000" dirty="0">
                <a:latin typeface="TimesNewRomanPS"/>
              </a:rPr>
              <a:t> </a:t>
            </a:r>
            <a:r>
              <a:rPr lang="en-US" sz="2000" dirty="0">
                <a:latin typeface="TimesNewRomanPS"/>
              </a:rPr>
              <a:t>Models exist in the model space </a:t>
            </a:r>
            <a:r>
              <a:rPr lang="en-US" sz="2000" i="1" dirty="0">
                <a:latin typeface="TimesNewRomanPS"/>
              </a:rPr>
              <a:t>M</a:t>
            </a:r>
            <a:r>
              <a:rPr lang="en-US" sz="2000" dirty="0">
                <a:latin typeface="TimesNewRomanPS"/>
              </a:rPr>
              <a:t>, which is defined as the reference model subject to allowed perturbations (Table 1).</a:t>
            </a:r>
          </a:p>
          <a:p>
            <a:pPr marL="342900" indent="-342900">
              <a:buAutoNum type="arabicParenBoth"/>
            </a:pPr>
            <a:endParaRPr lang="en-US" sz="2000" dirty="0">
              <a:latin typeface="TimesNewRomanPS"/>
            </a:endParaRPr>
          </a:p>
          <a:p>
            <a:pPr marL="342900" indent="-342900">
              <a:buAutoNum type="arabicParenBoth"/>
            </a:pPr>
            <a:r>
              <a:rPr lang="zh-CN" altLang="en-US" sz="2000" dirty="0">
                <a:latin typeface="TimesNewRomanPS"/>
              </a:rPr>
              <a:t> </a:t>
            </a:r>
            <a:r>
              <a:rPr lang="en-US" sz="2000" dirty="0">
                <a:latin typeface="TimesNewRomanPS"/>
              </a:rPr>
              <a:t>The model is continuous between Vs discontinuities at the base of the sediments and Moho and is continuous in the mantle.</a:t>
            </a:r>
          </a:p>
          <a:p>
            <a:pPr marL="342900" indent="-342900">
              <a:buAutoNum type="arabicParenBoth"/>
            </a:pPr>
            <a:endParaRPr lang="en-US" sz="2000" dirty="0">
              <a:latin typeface="TimesNewRomanPS"/>
            </a:endParaRPr>
          </a:p>
          <a:p>
            <a:pPr marL="342900" indent="-342900">
              <a:buAutoNum type="arabicParenBoth"/>
            </a:pPr>
            <a:r>
              <a:rPr lang="zh-CN" altLang="en-US" sz="2000" dirty="0">
                <a:latin typeface="TimesNewRomanPS"/>
              </a:rPr>
              <a:t> </a:t>
            </a:r>
            <a:r>
              <a:rPr lang="en-US" sz="2000" dirty="0">
                <a:latin typeface="TimesNewRomanPS"/>
              </a:rPr>
              <a:t>Velocity in the sedimentary layer increases with depth. </a:t>
            </a:r>
          </a:p>
          <a:p>
            <a:pPr marL="342900" indent="-342900">
              <a:buAutoNum type="arabicParenBoth"/>
            </a:pPr>
            <a:endParaRPr lang="en-US" sz="2000" dirty="0">
              <a:latin typeface="TimesNewRomanPS"/>
            </a:endParaRPr>
          </a:p>
          <a:p>
            <a:pPr marL="342900" indent="-342900">
              <a:buAutoNum type="arabicParenBoth"/>
            </a:pPr>
            <a:r>
              <a:rPr lang="zh-CN" altLang="en-US" sz="2000" dirty="0">
                <a:latin typeface="TimesNewRomanPS"/>
              </a:rPr>
              <a:t> </a:t>
            </a:r>
            <a:r>
              <a:rPr lang="en-US" sz="2000" dirty="0">
                <a:latin typeface="TimesNewRomanPS"/>
              </a:rPr>
              <a:t>Velocity in the crystalline crust increases with depth</a:t>
            </a:r>
            <a:r>
              <a:rPr lang="en-US" altLang="zh-CN" sz="2000" dirty="0">
                <a:latin typeface="TimesNewRomanPS"/>
              </a:rPr>
              <a:t>.</a:t>
            </a:r>
            <a:r>
              <a:rPr lang="en-US" sz="2000" dirty="0">
                <a:latin typeface="TimesNewRomanPS"/>
              </a:rPr>
              <a:t> </a:t>
            </a:r>
          </a:p>
          <a:p>
            <a:pPr marL="342900" indent="-342900">
              <a:buAutoNum type="arabicParenBoth"/>
            </a:pPr>
            <a:endParaRPr lang="en-US" sz="2000" dirty="0">
              <a:latin typeface="TimesNewRomanPS"/>
            </a:endParaRPr>
          </a:p>
          <a:p>
            <a:pPr marL="342900" indent="-342900">
              <a:buAutoNum type="arabicParenBoth"/>
            </a:pPr>
            <a:r>
              <a:rPr lang="zh-CN" altLang="en-US" sz="2000" dirty="0">
                <a:latin typeface="TimesNewRomanPS"/>
              </a:rPr>
              <a:t> </a:t>
            </a:r>
            <a:r>
              <a:rPr lang="en-US" sz="2000" dirty="0">
                <a:latin typeface="TimesNewRomanPS"/>
              </a:rPr>
              <a:t>Velocity contrasts across the sedimentary basement and</a:t>
            </a:r>
          </a:p>
          <a:p>
            <a:pPr lvl="1"/>
            <a:r>
              <a:rPr lang="en-US" sz="2000" dirty="0">
                <a:latin typeface="TimesNewRomanPS"/>
              </a:rPr>
              <a:t> across the Moho discontinuity are positive. </a:t>
            </a:r>
          </a:p>
          <a:p>
            <a:pPr marL="342900" indent="-342900">
              <a:buAutoNum type="arabicParenBoth"/>
            </a:pPr>
            <a:endParaRPr lang="en-US" sz="2000" dirty="0">
              <a:latin typeface="TimesNewRomanPS"/>
            </a:endParaRPr>
          </a:p>
          <a:p>
            <a:pPr marL="342900" indent="-342900">
              <a:buAutoNum type="arabicParenBoth"/>
            </a:pPr>
            <a:r>
              <a:rPr lang="zh-CN" altLang="en-US" sz="2000" i="1" dirty="0">
                <a:latin typeface="TimesNewRomanPS"/>
              </a:rPr>
              <a:t> </a:t>
            </a:r>
            <a:r>
              <a:rPr lang="en-US" sz="2000" i="1" dirty="0">
                <a:latin typeface="TimesNewRomanPS"/>
              </a:rPr>
              <a:t>Vs </a:t>
            </a:r>
            <a:r>
              <a:rPr lang="en-US" sz="2000" dirty="0">
                <a:latin typeface="RMTMI"/>
              </a:rPr>
              <a:t>&lt; </a:t>
            </a:r>
            <a:r>
              <a:rPr lang="en-US" sz="2000" dirty="0">
                <a:latin typeface="TimesNewRomanPS"/>
              </a:rPr>
              <a:t>4.9 km</a:t>
            </a:r>
            <a:r>
              <a:rPr lang="en-US" altLang="zh-CN" sz="2000" dirty="0">
                <a:latin typeface="TimesNewRomanPS"/>
              </a:rPr>
              <a:t>/</a:t>
            </a:r>
            <a:r>
              <a:rPr lang="en-US" sz="2000" dirty="0">
                <a:latin typeface="TimesNewRomanPS"/>
              </a:rPr>
              <a:t>s throughout the model.</a:t>
            </a:r>
          </a:p>
          <a:p>
            <a:pPr marL="342900" indent="-342900">
              <a:buAutoNum type="arabicParenBoth"/>
            </a:pPr>
            <a:endParaRPr lang="en-US" sz="2000" dirty="0">
              <a:latin typeface="TimesNewRomanPS"/>
            </a:endParaRPr>
          </a:p>
          <a:p>
            <a:pPr marL="342900" indent="-342900">
              <a:buAutoNum type="arabicParenBoth"/>
            </a:pPr>
            <a:r>
              <a:rPr lang="en-US" sz="2000" dirty="0">
                <a:latin typeface="TimesNewRomanPS"/>
              </a:rPr>
              <a:t> When surface wave data are used alone we apply the assumption of a </a:t>
            </a:r>
            <a:r>
              <a:rPr lang="zh-CN" altLang="en-US" sz="2000" dirty="0">
                <a:latin typeface="TimesNewRomanPS"/>
              </a:rPr>
              <a:t> </a:t>
            </a:r>
            <a:r>
              <a:rPr lang="en-US" sz="2000" dirty="0">
                <a:latin typeface="TimesNewRomanPS"/>
              </a:rPr>
              <a:t>positive velocity gradient in the uppermost mantle.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4D13F3-5B3E-4B45-9F5D-CB04F4F1F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683" y="2658587"/>
            <a:ext cx="5289523" cy="276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61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A6EA60-B6C1-F14A-B6D5-35324CB550DB}"/>
              </a:ext>
            </a:extLst>
          </p:cNvPr>
          <p:cNvSpPr/>
          <p:nvPr/>
        </p:nvSpPr>
        <p:spPr>
          <a:xfrm>
            <a:off x="501145" y="314683"/>
            <a:ext cx="86578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/>
              <a:t>Prior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distribution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: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some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constrains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AEE6C3-7E44-BE49-AF20-DB42568D55F0}"/>
              </a:ext>
            </a:extLst>
          </p:cNvPr>
          <p:cNvSpPr/>
          <p:nvPr/>
        </p:nvSpPr>
        <p:spPr>
          <a:xfrm>
            <a:off x="10057698" y="6488668"/>
            <a:ext cx="2134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Shen</a:t>
            </a:r>
            <a:r>
              <a:rPr lang="zh-CN" altLang="en-US" dirty="0"/>
              <a:t> </a:t>
            </a:r>
            <a:r>
              <a:rPr lang="en-US" altLang="zh-CN" dirty="0"/>
              <a:t>et</a:t>
            </a:r>
            <a:r>
              <a:rPr lang="zh-CN" altLang="en-US" dirty="0"/>
              <a:t> </a:t>
            </a:r>
            <a:r>
              <a:rPr lang="en-US" altLang="zh-CN" dirty="0"/>
              <a:t>al.,</a:t>
            </a:r>
            <a:r>
              <a:rPr lang="zh-CN" altLang="en-US" dirty="0"/>
              <a:t> </a:t>
            </a:r>
            <a:r>
              <a:rPr lang="en-US" altLang="zh-CN" dirty="0"/>
              <a:t>2013,</a:t>
            </a:r>
            <a:r>
              <a:rPr lang="zh-CN" altLang="en-US" dirty="0"/>
              <a:t> </a:t>
            </a:r>
            <a:r>
              <a:rPr lang="en-US" altLang="zh-CN" dirty="0"/>
              <a:t>GJI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146818-F384-8A4C-8F8A-F311DB02A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20" y="1022569"/>
            <a:ext cx="6248400" cy="57023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DFD0D6F-46B1-BF48-AB7D-6556E402FB56}"/>
              </a:ext>
            </a:extLst>
          </p:cNvPr>
          <p:cNvSpPr/>
          <p:nvPr/>
        </p:nvSpPr>
        <p:spPr>
          <a:xfrm>
            <a:off x="7227613" y="1523220"/>
            <a:ext cx="44456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W</a:t>
            </a:r>
            <a:r>
              <a:rPr lang="en-US" sz="2000" dirty="0"/>
              <a:t>e perform a random walk in model space</a:t>
            </a:r>
            <a:r>
              <a:rPr lang="zh-CN" altLang="en-US" sz="2000" dirty="0"/>
              <a:t> </a:t>
            </a:r>
            <a:r>
              <a:rPr lang="en-US" altLang="zh-CN" sz="2000" dirty="0"/>
              <a:t>to</a:t>
            </a:r>
            <a:r>
              <a:rPr lang="zh-CN" altLang="en-US" sz="2000" dirty="0"/>
              <a:t> </a:t>
            </a:r>
            <a:r>
              <a:rPr lang="en-US" sz="2000" dirty="0"/>
              <a:t>determine the prior distribution</a:t>
            </a:r>
            <a:r>
              <a:rPr lang="en-US" altLang="zh-CN" sz="2000" dirty="0"/>
              <a:t>.</a:t>
            </a:r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0B6105-4BF7-8F4E-90D9-A7ABD8B2E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880" y="3429000"/>
            <a:ext cx="49149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143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7BDDA7-37B6-8A4C-BD50-9124FBE8120D}"/>
              </a:ext>
            </a:extLst>
          </p:cNvPr>
          <p:cNvSpPr/>
          <p:nvPr/>
        </p:nvSpPr>
        <p:spPr>
          <a:xfrm>
            <a:off x="501145" y="314683"/>
            <a:ext cx="55948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/>
              <a:t>Proposal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distributions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E637C1-53CF-8449-A0F9-3EB0CBBC90CA}"/>
              </a:ext>
            </a:extLst>
          </p:cNvPr>
          <p:cNvSpPr/>
          <p:nvPr/>
        </p:nvSpPr>
        <p:spPr>
          <a:xfrm>
            <a:off x="10057698" y="6488668"/>
            <a:ext cx="2134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Shen</a:t>
            </a:r>
            <a:r>
              <a:rPr lang="zh-CN" altLang="en-US" dirty="0"/>
              <a:t> </a:t>
            </a:r>
            <a:r>
              <a:rPr lang="en-US" altLang="zh-CN" dirty="0"/>
              <a:t>et</a:t>
            </a:r>
            <a:r>
              <a:rPr lang="zh-CN" altLang="en-US" dirty="0"/>
              <a:t> </a:t>
            </a:r>
            <a:r>
              <a:rPr lang="en-US" altLang="zh-CN" dirty="0"/>
              <a:t>al.,</a:t>
            </a:r>
            <a:r>
              <a:rPr lang="zh-CN" altLang="en-US" dirty="0"/>
              <a:t> </a:t>
            </a:r>
            <a:r>
              <a:rPr lang="en-US" altLang="zh-CN" dirty="0"/>
              <a:t>2013,</a:t>
            </a:r>
            <a:r>
              <a:rPr lang="zh-CN" altLang="en-US" dirty="0"/>
              <a:t> </a:t>
            </a:r>
            <a:r>
              <a:rPr lang="en-US" altLang="zh-CN" dirty="0"/>
              <a:t>GJI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4BAA86-8495-4647-819C-803DA7C91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371" y="2659560"/>
            <a:ext cx="7326906" cy="361612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8E0B78B-714B-6549-A74C-37413E417C9E}"/>
              </a:ext>
            </a:extLst>
          </p:cNvPr>
          <p:cNvSpPr/>
          <p:nvPr/>
        </p:nvSpPr>
        <p:spPr>
          <a:xfrm>
            <a:off x="759035" y="1559383"/>
            <a:ext cx="110929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Since</a:t>
            </a:r>
            <a:r>
              <a:rPr lang="zh-CN" altLang="en-US" sz="2400" dirty="0"/>
              <a:t> </a:t>
            </a:r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dirty="0"/>
              <a:t>Gaussian</a:t>
            </a:r>
            <a:r>
              <a:rPr lang="zh-CN" altLang="en-US" sz="2400" dirty="0"/>
              <a:t> </a:t>
            </a:r>
            <a:r>
              <a:rPr lang="en-US" altLang="zh-CN" sz="2400" dirty="0"/>
              <a:t>proposal</a:t>
            </a:r>
            <a:r>
              <a:rPr lang="zh-CN" altLang="en-US" sz="2400" dirty="0"/>
              <a:t> </a:t>
            </a:r>
            <a:r>
              <a:rPr lang="en-US" altLang="zh-CN" sz="2400" dirty="0"/>
              <a:t>distribution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/>
              <a:t>used,</a:t>
            </a:r>
            <a:r>
              <a:rPr lang="zh-CN" altLang="en-US" sz="2400" dirty="0"/>
              <a:t> </a:t>
            </a:r>
            <a:r>
              <a:rPr lang="en-US" altLang="zh-CN" sz="2400" dirty="0"/>
              <a:t>it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/>
              <a:t>symmetric</a:t>
            </a:r>
            <a:r>
              <a:rPr lang="zh-CN" altLang="en-US" sz="2400" dirty="0"/>
              <a:t> </a:t>
            </a:r>
            <a:r>
              <a:rPr lang="en-US" altLang="zh-CN" sz="2400" dirty="0"/>
              <a:t>and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sampling</a:t>
            </a:r>
            <a:r>
              <a:rPr lang="zh-CN" altLang="en-US" sz="2400" dirty="0"/>
              <a:t> </a:t>
            </a:r>
            <a:r>
              <a:rPr lang="en-US" altLang="zh-CN" sz="2400" dirty="0"/>
              <a:t>method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/>
              <a:t>then</a:t>
            </a:r>
            <a:r>
              <a:rPr lang="zh-CN" altLang="en-US" sz="2400" dirty="0"/>
              <a:t> </a:t>
            </a:r>
            <a:r>
              <a:rPr lang="en-US" altLang="zh-CN" sz="2400" dirty="0"/>
              <a:t>Metropolis</a:t>
            </a:r>
            <a:r>
              <a:rPr lang="zh-CN" altLang="en-US" sz="2400" dirty="0"/>
              <a:t> </a:t>
            </a:r>
            <a:r>
              <a:rPr lang="en-US" altLang="zh-CN" sz="2400" dirty="0"/>
              <a:t>algorithm,</a:t>
            </a:r>
            <a:r>
              <a:rPr lang="zh-CN" altLang="en-US" sz="2400" dirty="0"/>
              <a:t> </a:t>
            </a:r>
            <a:r>
              <a:rPr lang="en-US" altLang="zh-CN" sz="2400" dirty="0"/>
              <a:t>which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/>
              <a:t>special</a:t>
            </a:r>
            <a:r>
              <a:rPr lang="zh-CN" altLang="en-US" sz="2400" dirty="0"/>
              <a:t> </a:t>
            </a:r>
            <a:r>
              <a:rPr lang="en-US" altLang="zh-CN" sz="2400" dirty="0"/>
              <a:t>case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Metropolis-Hastings</a:t>
            </a:r>
            <a:r>
              <a:rPr lang="zh-CN" altLang="en-US" sz="2400" dirty="0"/>
              <a:t> </a:t>
            </a:r>
            <a:r>
              <a:rPr lang="en-US" altLang="zh-CN" sz="2400" dirty="0"/>
              <a:t>algorithm.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466874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12130B-EEDC-FA40-A814-711EEF64281A}"/>
              </a:ext>
            </a:extLst>
          </p:cNvPr>
          <p:cNvSpPr/>
          <p:nvPr/>
        </p:nvSpPr>
        <p:spPr>
          <a:xfrm>
            <a:off x="233693" y="319720"/>
            <a:ext cx="7983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/>
              <a:t>Joint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inversion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: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data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at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four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stations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7D4EBC-B0DC-A44C-8660-4AC072443EBA}"/>
              </a:ext>
            </a:extLst>
          </p:cNvPr>
          <p:cNvSpPr/>
          <p:nvPr/>
        </p:nvSpPr>
        <p:spPr>
          <a:xfrm>
            <a:off x="10057698" y="6488668"/>
            <a:ext cx="2134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Shen</a:t>
            </a:r>
            <a:r>
              <a:rPr lang="zh-CN" altLang="en-US" dirty="0"/>
              <a:t> </a:t>
            </a:r>
            <a:r>
              <a:rPr lang="en-US" altLang="zh-CN" dirty="0"/>
              <a:t>et</a:t>
            </a:r>
            <a:r>
              <a:rPr lang="zh-CN" altLang="en-US" dirty="0"/>
              <a:t> </a:t>
            </a:r>
            <a:r>
              <a:rPr lang="en-US" altLang="zh-CN" dirty="0"/>
              <a:t>al.,</a:t>
            </a:r>
            <a:r>
              <a:rPr lang="zh-CN" altLang="en-US" dirty="0"/>
              <a:t> </a:t>
            </a:r>
            <a:r>
              <a:rPr lang="en-US" altLang="zh-CN" dirty="0"/>
              <a:t>2013,</a:t>
            </a:r>
            <a:r>
              <a:rPr lang="zh-CN" altLang="en-US" dirty="0"/>
              <a:t> </a:t>
            </a:r>
            <a:r>
              <a:rPr lang="en-US" altLang="zh-CN" dirty="0"/>
              <a:t>GJI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93F38D-0294-B04C-94F8-C4525B0C3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45" y="2199426"/>
            <a:ext cx="4989854" cy="437851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ADC15EA-CE94-7F4F-AEFD-E66308AF38CA}"/>
              </a:ext>
            </a:extLst>
          </p:cNvPr>
          <p:cNvSpPr/>
          <p:nvPr/>
        </p:nvSpPr>
        <p:spPr>
          <a:xfrm>
            <a:off x="2815887" y="1542363"/>
            <a:ext cx="861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/>
              <a:t>RF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9E4504-BB45-414E-A577-CB0468552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6817" y="0"/>
            <a:ext cx="3441490" cy="20083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0158DE-33BC-664F-9462-4CF825EBC1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9464" y="2245954"/>
            <a:ext cx="4368098" cy="428545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5DC9547-58CC-1E4D-BAE1-661615F8A802}"/>
              </a:ext>
            </a:extLst>
          </p:cNvPr>
          <p:cNvSpPr/>
          <p:nvPr/>
        </p:nvSpPr>
        <p:spPr>
          <a:xfrm>
            <a:off x="7622689" y="1542363"/>
            <a:ext cx="861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/>
              <a:t>SW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63806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4F585C7-93C4-B849-B756-E7A0B7DCADBF}"/>
                  </a:ext>
                </a:extLst>
              </p:cNvPr>
              <p:cNvSpPr/>
              <p:nvPr/>
            </p:nvSpPr>
            <p:spPr>
              <a:xfrm>
                <a:off x="736275" y="1272841"/>
                <a:ext cx="9859420" cy="768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For any probability distribution </a:t>
                </a:r>
                <a:r>
                  <a:rPr lang="en-US" altLang="zh-CN" i="1" dirty="0"/>
                  <a:t>P</a:t>
                </a:r>
                <a:r>
                  <a:rPr lang="en-US" altLang="zh-CN" dirty="0"/>
                  <a:t>, there exists a positive function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altLang="zh-CN" dirty="0"/>
                  <a:t>,</a:t>
                </a:r>
              </a:p>
              <a:p>
                <a:pPr algn="ctr"/>
                <a:r>
                  <a:rPr lang="zh-CN" altLang="en-US" dirty="0"/>
                  <a:t>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4F585C7-93C4-B849-B756-E7A0B7DCAD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75" y="1272841"/>
                <a:ext cx="9859420" cy="768287"/>
              </a:xfrm>
              <a:prstGeom prst="rect">
                <a:avLst/>
              </a:prstGeom>
              <a:blipFill>
                <a:blip r:embed="rId2"/>
                <a:stretch>
                  <a:fillRect l="-515" t="-20968" b="-93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87A230D-B76B-5144-8DB4-B75C5D36A00B}"/>
                  </a:ext>
                </a:extLst>
              </p:cNvPr>
              <p:cNvSpPr/>
              <p:nvPr/>
            </p:nvSpPr>
            <p:spPr>
              <a:xfrm>
                <a:off x="762401" y="3429000"/>
                <a:ext cx="10092832" cy="12919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If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there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change of coordinates,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e.g.,</a:t>
                </a:r>
                <a:r>
                  <a:rPr lang="en-US" altLang="zh-CN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and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let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zh-CN" altLang="en-US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be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 probability density representing P in the new coordinates: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zh-CN" alt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87A230D-B76B-5144-8DB4-B75C5D36A0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401" y="3429000"/>
                <a:ext cx="10092832" cy="1291957"/>
              </a:xfrm>
              <a:prstGeom prst="rect">
                <a:avLst/>
              </a:prstGeom>
              <a:blipFill>
                <a:blip r:embed="rId3"/>
                <a:stretch>
                  <a:fillRect l="-503" t="-38835" b="-126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328FAB5-DA20-3242-8FE0-ECDF9E9DB320}"/>
                  </a:ext>
                </a:extLst>
              </p:cNvPr>
              <p:cNvSpPr/>
              <p:nvPr/>
            </p:nvSpPr>
            <p:spPr>
              <a:xfrm>
                <a:off x="749338" y="2134335"/>
                <a:ext cx="91789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0" dirty="0"/>
                  <a:t>Where</a:t>
                </a:r>
                <a:r>
                  <a:rPr lang="zh-CN" altLang="en-US" b="0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termed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i="1" dirty="0"/>
                  <a:t>probability</a:t>
                </a:r>
                <a:r>
                  <a:rPr lang="en-US" i="1" dirty="0">
                    <a:latin typeface="Times" pitchFamily="2" charset="0"/>
                  </a:rPr>
                  <a:t> </a:t>
                </a:r>
                <a:r>
                  <a:rPr lang="en-US" i="1" dirty="0"/>
                  <a:t>density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representing</a:t>
                </a:r>
                <a:r>
                  <a:rPr lang="zh-CN" altLang="en-US" dirty="0"/>
                  <a:t> </a:t>
                </a:r>
                <a:r>
                  <a:rPr lang="en-US" altLang="zh-CN" i="1" dirty="0"/>
                  <a:t>P</a:t>
                </a:r>
                <a:r>
                  <a:rPr lang="zh-CN" altLang="en-US" i="1" dirty="0"/>
                  <a:t> </a:t>
                </a:r>
                <a:r>
                  <a:rPr lang="en-US" altLang="zh-CN" dirty="0"/>
                  <a:t>(</a:t>
                </a:r>
                <a:r>
                  <a:rPr lang="en-US" altLang="zh-CN" i="1" dirty="0" err="1"/>
                  <a:t>w.r.t.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given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coordinate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system)</a:t>
                </a:r>
                <a:endParaRPr lang="en-US" altLang="zh-CN" b="1" i="1" dirty="0">
                  <a:latin typeface="Times" pitchFamily="2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328FAB5-DA20-3242-8FE0-ECDF9E9DB3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38" y="2134335"/>
                <a:ext cx="9178988" cy="369332"/>
              </a:xfrm>
              <a:prstGeom prst="rect">
                <a:avLst/>
              </a:prstGeom>
              <a:blipFill>
                <a:blip r:embed="rId4"/>
                <a:stretch>
                  <a:fillRect l="-414" t="-10345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A8923A1-D448-FA40-9470-E4ADDB3FD520}"/>
                  </a:ext>
                </a:extLst>
              </p:cNvPr>
              <p:cNvSpPr/>
              <p:nvPr/>
            </p:nvSpPr>
            <p:spPr>
              <a:xfrm>
                <a:off x="736275" y="4720957"/>
                <a:ext cx="11220591" cy="5053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i="1" dirty="0"/>
                  <a:t>Jacobian rule </a:t>
                </a:r>
                <a:r>
                  <a:rPr lang="en-US" altLang="zh-CN" dirty="0"/>
                  <a:t>:</a:t>
                </a:r>
                <a:r>
                  <a:rPr lang="en-US" altLang="zh-CN" b="1" dirty="0"/>
                  <a:t> </a:t>
                </a:r>
                <a:r>
                  <a:rPr lang="zh-CN" altLang="en-US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zh-CN" altLang="en-US" b="1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zh-CN" alt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altLang="zh-CN" dirty="0"/>
                  <a:t>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where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zh-CN" alt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represents the absolute value of the Jacobian of the transformation. 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A8923A1-D448-FA40-9470-E4ADDB3FD5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75" y="4720957"/>
                <a:ext cx="11220591" cy="505395"/>
              </a:xfrm>
              <a:prstGeom prst="rect">
                <a:avLst/>
              </a:prstGeom>
              <a:blipFill>
                <a:blip r:embed="rId5"/>
                <a:stretch>
                  <a:fillRect l="-452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31EE601D-CF13-4C4C-A270-6AAE9DF0E275}"/>
              </a:ext>
            </a:extLst>
          </p:cNvPr>
          <p:cNvSpPr/>
          <p:nvPr/>
        </p:nvSpPr>
        <p:spPr>
          <a:xfrm>
            <a:off x="370517" y="223243"/>
            <a:ext cx="41492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/>
              <a:t>Probability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basis</a:t>
            </a:r>
            <a:r>
              <a:rPr lang="en-US" altLang="zh-CN" dirty="0"/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9FB6F1-C5BF-8447-AC0C-8A0667C1A923}"/>
              </a:ext>
            </a:extLst>
          </p:cNvPr>
          <p:cNvSpPr/>
          <p:nvPr/>
        </p:nvSpPr>
        <p:spPr>
          <a:xfrm>
            <a:off x="10508541" y="6440666"/>
            <a:ext cx="1633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Tarantola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2005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7631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12130B-EEDC-FA40-A814-711EEF64281A}"/>
              </a:ext>
            </a:extLst>
          </p:cNvPr>
          <p:cNvSpPr/>
          <p:nvPr/>
        </p:nvSpPr>
        <p:spPr>
          <a:xfrm>
            <a:off x="501145" y="314683"/>
            <a:ext cx="35352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/>
              <a:t>Joint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inversion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7D4EBC-B0DC-A44C-8660-4AC072443EBA}"/>
              </a:ext>
            </a:extLst>
          </p:cNvPr>
          <p:cNvSpPr/>
          <p:nvPr/>
        </p:nvSpPr>
        <p:spPr>
          <a:xfrm>
            <a:off x="10057698" y="6488668"/>
            <a:ext cx="2134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Shen</a:t>
            </a:r>
            <a:r>
              <a:rPr lang="zh-CN" altLang="en-US" dirty="0"/>
              <a:t> </a:t>
            </a:r>
            <a:r>
              <a:rPr lang="en-US" altLang="zh-CN" dirty="0"/>
              <a:t>et</a:t>
            </a:r>
            <a:r>
              <a:rPr lang="zh-CN" altLang="en-US" dirty="0"/>
              <a:t> </a:t>
            </a:r>
            <a:r>
              <a:rPr lang="en-US" altLang="zh-CN" dirty="0"/>
              <a:t>al.,</a:t>
            </a:r>
            <a:r>
              <a:rPr lang="zh-CN" altLang="en-US" dirty="0"/>
              <a:t> </a:t>
            </a:r>
            <a:r>
              <a:rPr lang="en-US" altLang="zh-CN" dirty="0"/>
              <a:t>2013,</a:t>
            </a:r>
            <a:r>
              <a:rPr lang="zh-CN" altLang="en-US" dirty="0"/>
              <a:t> </a:t>
            </a:r>
            <a:r>
              <a:rPr lang="en-US" altLang="zh-CN" dirty="0"/>
              <a:t>GJI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F6C3AD-860E-884E-8A03-81512F730CC9}"/>
              </a:ext>
            </a:extLst>
          </p:cNvPr>
          <p:cNvSpPr/>
          <p:nvPr/>
        </p:nvSpPr>
        <p:spPr>
          <a:xfrm>
            <a:off x="10640357" y="306058"/>
            <a:ext cx="968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NewRomanPS"/>
              </a:rPr>
              <a:t>R11A 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37D8BA-136C-DB4A-A5AC-1B7C0E971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45" y="1425306"/>
            <a:ext cx="4655312" cy="48398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6C0B31-E4A5-D346-A219-B38F2A10E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832" y="1524813"/>
            <a:ext cx="5264150" cy="470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6798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12130B-EEDC-FA40-A814-711EEF64281A}"/>
              </a:ext>
            </a:extLst>
          </p:cNvPr>
          <p:cNvSpPr/>
          <p:nvPr/>
        </p:nvSpPr>
        <p:spPr>
          <a:xfrm>
            <a:off x="501145" y="314683"/>
            <a:ext cx="35352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/>
              <a:t>Joint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inversion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DDA9B9-5360-3542-B57E-9BB7A80CBC0E}"/>
              </a:ext>
            </a:extLst>
          </p:cNvPr>
          <p:cNvSpPr/>
          <p:nvPr/>
        </p:nvSpPr>
        <p:spPr>
          <a:xfrm>
            <a:off x="10057698" y="6488668"/>
            <a:ext cx="2134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Shen</a:t>
            </a:r>
            <a:r>
              <a:rPr lang="zh-CN" altLang="en-US" dirty="0"/>
              <a:t> </a:t>
            </a:r>
            <a:r>
              <a:rPr lang="en-US" altLang="zh-CN" dirty="0"/>
              <a:t>et</a:t>
            </a:r>
            <a:r>
              <a:rPr lang="zh-CN" altLang="en-US" dirty="0"/>
              <a:t> </a:t>
            </a:r>
            <a:r>
              <a:rPr lang="en-US" altLang="zh-CN" dirty="0"/>
              <a:t>al.,</a:t>
            </a:r>
            <a:r>
              <a:rPr lang="zh-CN" altLang="en-US" dirty="0"/>
              <a:t> </a:t>
            </a:r>
            <a:r>
              <a:rPr lang="en-US" altLang="zh-CN" dirty="0"/>
              <a:t>2013,</a:t>
            </a:r>
            <a:r>
              <a:rPr lang="zh-CN" altLang="en-US" dirty="0"/>
              <a:t> </a:t>
            </a:r>
            <a:r>
              <a:rPr lang="en-US" altLang="zh-CN" dirty="0"/>
              <a:t>GJI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C124DD-BD19-CD4A-A332-CD0FB7A03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6422" y="577960"/>
            <a:ext cx="5792948" cy="596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4662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12130B-EEDC-FA40-A814-711EEF64281A}"/>
              </a:ext>
            </a:extLst>
          </p:cNvPr>
          <p:cNvSpPr/>
          <p:nvPr/>
        </p:nvSpPr>
        <p:spPr>
          <a:xfrm>
            <a:off x="501145" y="314683"/>
            <a:ext cx="35352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/>
              <a:t>Joint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inversion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04984F-9944-314E-AC90-7A2797E3AF26}"/>
              </a:ext>
            </a:extLst>
          </p:cNvPr>
          <p:cNvSpPr/>
          <p:nvPr/>
        </p:nvSpPr>
        <p:spPr>
          <a:xfrm>
            <a:off x="10057698" y="6488668"/>
            <a:ext cx="2134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Shen</a:t>
            </a:r>
            <a:r>
              <a:rPr lang="zh-CN" altLang="en-US" dirty="0"/>
              <a:t> </a:t>
            </a:r>
            <a:r>
              <a:rPr lang="en-US" altLang="zh-CN" dirty="0"/>
              <a:t>et</a:t>
            </a:r>
            <a:r>
              <a:rPr lang="zh-CN" altLang="en-US" dirty="0"/>
              <a:t> </a:t>
            </a:r>
            <a:r>
              <a:rPr lang="en-US" altLang="zh-CN" dirty="0"/>
              <a:t>al.,</a:t>
            </a:r>
            <a:r>
              <a:rPr lang="zh-CN" altLang="en-US" dirty="0"/>
              <a:t> </a:t>
            </a:r>
            <a:r>
              <a:rPr lang="en-US" altLang="zh-CN" dirty="0"/>
              <a:t>2013,</a:t>
            </a:r>
            <a:r>
              <a:rPr lang="zh-CN" altLang="en-US" dirty="0"/>
              <a:t> </a:t>
            </a:r>
            <a:r>
              <a:rPr lang="en-US" altLang="zh-CN" dirty="0"/>
              <a:t>GJI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F1A435-67AF-DF46-B30C-AD2555AB9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1384"/>
            <a:ext cx="4122579" cy="42599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B5B070-20CE-E04F-8A04-22063ED24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6422" y="2082150"/>
            <a:ext cx="4122579" cy="42692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56D4EF-40C8-1842-8C5A-D89B48C3F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9422" y="2058046"/>
            <a:ext cx="4122578" cy="4293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5ED21F-640F-5040-A157-F44CDE5277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6817" y="0"/>
            <a:ext cx="3441490" cy="2008322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6B183D3-0382-B94C-AD1C-FD0088881D3C}"/>
              </a:ext>
            </a:extLst>
          </p:cNvPr>
          <p:cNvCxnSpPr/>
          <p:nvPr/>
        </p:nvCxnSpPr>
        <p:spPr>
          <a:xfrm>
            <a:off x="10826496" y="1022569"/>
            <a:ext cx="0" cy="12085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86D2B02-618D-C841-9665-517C2654EFE3}"/>
              </a:ext>
            </a:extLst>
          </p:cNvPr>
          <p:cNvCxnSpPr>
            <a:cxnSpLocks/>
          </p:cNvCxnSpPr>
          <p:nvPr/>
        </p:nvCxnSpPr>
        <p:spPr>
          <a:xfrm flipH="1">
            <a:off x="7004304" y="1193257"/>
            <a:ext cx="3389376" cy="10378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DF1B66D-DEF1-D34D-A528-F8A0789750B6}"/>
              </a:ext>
            </a:extLst>
          </p:cNvPr>
          <p:cNvCxnSpPr>
            <a:cxnSpLocks/>
          </p:cNvCxnSpPr>
          <p:nvPr/>
        </p:nvCxnSpPr>
        <p:spPr>
          <a:xfrm flipH="1">
            <a:off x="3336195" y="1470464"/>
            <a:ext cx="6794516" cy="8103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7056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12130B-EEDC-FA40-A814-711EEF64281A}"/>
              </a:ext>
            </a:extLst>
          </p:cNvPr>
          <p:cNvSpPr/>
          <p:nvPr/>
        </p:nvSpPr>
        <p:spPr>
          <a:xfrm>
            <a:off x="501145" y="314683"/>
            <a:ext cx="35352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/>
              <a:t>Conclusions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F58FF6-95D2-2B4D-84A6-639212DB1CBD}"/>
              </a:ext>
            </a:extLst>
          </p:cNvPr>
          <p:cNvSpPr/>
          <p:nvPr/>
        </p:nvSpPr>
        <p:spPr>
          <a:xfrm>
            <a:off x="707496" y="1225474"/>
            <a:ext cx="111427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sz="2800" dirty="0"/>
              <a:t>A non-linear Bayesian Monte-Carlo method is presented to estimate a Vs model beneath stations by jointly interpreting Rayleigh wave dispersion and receiver functions and associated uncertainties.</a:t>
            </a:r>
          </a:p>
          <a:p>
            <a:pPr marL="514350" indent="-514350">
              <a:buFont typeface="+mj-lt"/>
              <a:buAutoNum type="arabicPeriod"/>
            </a:pPr>
            <a:endParaRPr lang="en-US" altLang="zh-CN" sz="2800" dirty="0"/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 err="1"/>
              <a:t>Bodin</a:t>
            </a:r>
            <a:r>
              <a:rPr lang="zh-CN" altLang="en-US" sz="2800" dirty="0"/>
              <a:t> </a:t>
            </a:r>
            <a:r>
              <a:rPr lang="en-US" altLang="zh-CN" sz="2800" dirty="0"/>
              <a:t>et</a:t>
            </a:r>
            <a:r>
              <a:rPr lang="zh-CN" altLang="en-US" sz="2800" dirty="0"/>
              <a:t> </a:t>
            </a:r>
            <a:r>
              <a:rPr lang="en-US" altLang="zh-CN" sz="2800" dirty="0"/>
              <a:t>al.</a:t>
            </a:r>
            <a:r>
              <a:rPr lang="zh-CN" altLang="en-US" sz="2800" dirty="0"/>
              <a:t> </a:t>
            </a:r>
            <a:r>
              <a:rPr lang="en-US" altLang="zh-CN" sz="2800" dirty="0"/>
              <a:t>(2012)</a:t>
            </a:r>
            <a:r>
              <a:rPr lang="zh-CN" altLang="en-US" sz="2800" dirty="0"/>
              <a:t> </a:t>
            </a:r>
            <a:r>
              <a:rPr lang="en-US" altLang="zh-CN" sz="2800" dirty="0"/>
              <a:t>use</a:t>
            </a:r>
            <a:r>
              <a:rPr lang="zh-CN" altLang="en-US" sz="2800" dirty="0"/>
              <a:t> </a:t>
            </a:r>
            <a:r>
              <a:rPr lang="en-US" altLang="zh-CN" sz="2800" dirty="0"/>
              <a:t>the</a:t>
            </a:r>
            <a:r>
              <a:rPr lang="zh-CN" altLang="en-US" sz="2800" dirty="0"/>
              <a:t> </a:t>
            </a:r>
            <a:r>
              <a:rPr lang="en-US" altLang="zh-CN" sz="2800" dirty="0" err="1"/>
              <a:t>transdimensional</a:t>
            </a:r>
            <a:r>
              <a:rPr lang="en-US" altLang="zh-CN" sz="2800" dirty="0"/>
              <a:t> Bayesian formulation</a:t>
            </a:r>
            <a:r>
              <a:rPr lang="zh-CN" altLang="en-US" sz="2800" dirty="0"/>
              <a:t> </a:t>
            </a:r>
            <a:r>
              <a:rPr lang="en-US" altLang="zh-CN" sz="2800" dirty="0"/>
              <a:t>to</a:t>
            </a:r>
            <a:r>
              <a:rPr lang="zh-CN" altLang="en-US" sz="2800" dirty="0"/>
              <a:t> </a:t>
            </a:r>
            <a:r>
              <a:rPr lang="en-US" altLang="zh-CN" sz="2800" dirty="0"/>
              <a:t>treats the number of model parameters as an unknown in the problem. They</a:t>
            </a:r>
            <a:r>
              <a:rPr lang="zh-CN" altLang="en-US" sz="2800" dirty="0"/>
              <a:t> </a:t>
            </a:r>
            <a:r>
              <a:rPr lang="en-US" altLang="zh-CN" sz="2800" dirty="0"/>
              <a:t>use</a:t>
            </a:r>
            <a:r>
              <a:rPr lang="zh-CN" altLang="en-US" sz="2800" dirty="0"/>
              <a:t> </a:t>
            </a:r>
            <a:r>
              <a:rPr lang="en-US" altLang="zh-CN" sz="2800" dirty="0"/>
              <a:t>an extended Hierarchical Bayesian formulation</a:t>
            </a:r>
            <a:r>
              <a:rPr lang="zh-CN" altLang="en-US" sz="2800" dirty="0"/>
              <a:t> </a:t>
            </a:r>
            <a:r>
              <a:rPr lang="en-US" altLang="zh-CN" sz="2800" dirty="0"/>
              <a:t>to</a:t>
            </a:r>
            <a:r>
              <a:rPr lang="zh-CN" altLang="en-US" sz="2800" dirty="0"/>
              <a:t> </a:t>
            </a:r>
            <a:r>
              <a:rPr lang="en-US" altLang="zh-CN" sz="2800" dirty="0"/>
              <a:t>treat</a:t>
            </a:r>
            <a:r>
              <a:rPr lang="zh-CN" altLang="en-US" sz="2800" dirty="0"/>
              <a:t> </a:t>
            </a:r>
            <a:r>
              <a:rPr lang="en-US" altLang="zh-CN" sz="2800" dirty="0"/>
              <a:t>variance and covariance of data noise as unknowns in the inversion. </a:t>
            </a:r>
          </a:p>
          <a:p>
            <a:pPr marL="514350" indent="-514350">
              <a:buFont typeface="+mj-lt"/>
              <a:buAutoNum type="arabicPeriod"/>
            </a:pPr>
            <a:endParaRPr lang="en-US" altLang="zh-CN" sz="2800" dirty="0"/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/>
              <a:t>Instead,</a:t>
            </a:r>
            <a:r>
              <a:rPr lang="zh-CN" altLang="en-US" sz="2800" dirty="0"/>
              <a:t> </a:t>
            </a:r>
            <a:r>
              <a:rPr lang="en-US" altLang="zh-CN" sz="2800" dirty="0"/>
              <a:t>Shen</a:t>
            </a:r>
            <a:r>
              <a:rPr lang="zh-CN" altLang="en-US" sz="2800" dirty="0"/>
              <a:t> </a:t>
            </a:r>
            <a:r>
              <a:rPr lang="en-US" altLang="zh-CN" sz="2800" dirty="0"/>
              <a:t>et</a:t>
            </a:r>
            <a:r>
              <a:rPr lang="zh-CN" altLang="en-US" sz="2800" dirty="0"/>
              <a:t> </a:t>
            </a:r>
            <a:r>
              <a:rPr lang="en-US" altLang="zh-CN" sz="2800" dirty="0"/>
              <a:t>al.</a:t>
            </a:r>
            <a:r>
              <a:rPr lang="zh-CN" altLang="en-US" sz="2800" dirty="0"/>
              <a:t> </a:t>
            </a:r>
            <a:r>
              <a:rPr lang="en-US" altLang="zh-CN" sz="2800" dirty="0"/>
              <a:t>(2013)</a:t>
            </a:r>
            <a:r>
              <a:rPr lang="zh-CN" altLang="en-US" sz="2800" dirty="0"/>
              <a:t> </a:t>
            </a:r>
            <a:r>
              <a:rPr lang="en-US" altLang="zh-CN" sz="2800" dirty="0"/>
              <a:t>choose</a:t>
            </a:r>
            <a:r>
              <a:rPr lang="zh-CN" altLang="en-US" sz="2800" dirty="0"/>
              <a:t> </a:t>
            </a:r>
            <a:r>
              <a:rPr lang="en-US" altLang="zh-CN" sz="2800" dirty="0"/>
              <a:t>to</a:t>
            </a:r>
            <a:r>
              <a:rPr lang="zh-CN" altLang="en-US" sz="2800" dirty="0"/>
              <a:t> </a:t>
            </a:r>
            <a:r>
              <a:rPr lang="en-US" altLang="zh-CN" sz="2800" dirty="0"/>
              <a:t>fix</a:t>
            </a:r>
            <a:r>
              <a:rPr lang="zh-CN" altLang="en-US" sz="2800" dirty="0"/>
              <a:t> </a:t>
            </a:r>
            <a:r>
              <a:rPr lang="en-US" altLang="zh-CN" sz="2800" dirty="0"/>
              <a:t>the</a:t>
            </a:r>
            <a:r>
              <a:rPr lang="zh-CN" altLang="en-US" sz="2800" dirty="0"/>
              <a:t> </a:t>
            </a:r>
            <a:r>
              <a:rPr lang="en-US" altLang="zh-CN" sz="2800" dirty="0"/>
              <a:t>number</a:t>
            </a:r>
            <a:r>
              <a:rPr lang="zh-CN" altLang="en-US" sz="2800" dirty="0"/>
              <a:t> </a:t>
            </a:r>
            <a:r>
              <a:rPr lang="en-US" altLang="zh-CN" sz="2800" dirty="0"/>
              <a:t>of</a:t>
            </a:r>
            <a:r>
              <a:rPr lang="zh-CN" altLang="en-US" sz="2800" dirty="0"/>
              <a:t> </a:t>
            </a:r>
            <a:r>
              <a:rPr lang="en-US" altLang="zh-CN" sz="2800" dirty="0"/>
              <a:t>model</a:t>
            </a:r>
            <a:r>
              <a:rPr lang="zh-CN" altLang="en-US" sz="2800" dirty="0"/>
              <a:t> </a:t>
            </a:r>
            <a:r>
              <a:rPr lang="en-US" altLang="zh-CN" sz="2800" dirty="0"/>
              <a:t>parameters</a:t>
            </a:r>
            <a:r>
              <a:rPr lang="zh-CN" altLang="en-US" sz="2800" dirty="0"/>
              <a:t> </a:t>
            </a:r>
            <a:r>
              <a:rPr lang="en-US" altLang="zh-CN" sz="2800" dirty="0"/>
              <a:t>and</a:t>
            </a:r>
            <a:r>
              <a:rPr lang="zh-CN" altLang="en-US" sz="2800" dirty="0"/>
              <a:t> </a:t>
            </a:r>
            <a:r>
              <a:rPr lang="en-US" altLang="zh-CN" sz="2800" dirty="0"/>
              <a:t>estimate</a:t>
            </a:r>
            <a:r>
              <a:rPr lang="zh-CN" altLang="en-US" sz="2800" dirty="0"/>
              <a:t> </a:t>
            </a:r>
            <a:r>
              <a:rPr lang="en-US" altLang="zh-CN" sz="2800" dirty="0"/>
              <a:t>the</a:t>
            </a:r>
            <a:r>
              <a:rPr lang="zh-CN" altLang="en-US" sz="2800" dirty="0"/>
              <a:t> </a:t>
            </a:r>
            <a:r>
              <a:rPr lang="en-US" altLang="zh-CN" sz="2800" dirty="0"/>
              <a:t>data</a:t>
            </a:r>
            <a:r>
              <a:rPr lang="zh-CN" altLang="en-US" sz="2800" dirty="0"/>
              <a:t> </a:t>
            </a:r>
            <a:r>
              <a:rPr lang="en-US" altLang="zh-CN" sz="2800" dirty="0"/>
              <a:t>noise.</a:t>
            </a:r>
            <a:r>
              <a:rPr lang="zh-CN" altLang="en-US" sz="2800" dirty="0"/>
              <a:t> </a:t>
            </a:r>
            <a:r>
              <a:rPr lang="en-US" altLang="zh-CN" sz="2800" dirty="0"/>
              <a:t>A</a:t>
            </a:r>
            <a:r>
              <a:rPr lang="zh-CN" altLang="en-US" sz="2800" dirty="0"/>
              <a:t> </a:t>
            </a:r>
            <a:r>
              <a:rPr lang="en-US" altLang="zh-CN" sz="2800" dirty="0"/>
              <a:t>weighting</a:t>
            </a:r>
            <a:r>
              <a:rPr lang="zh-CN" altLang="en-US" sz="2800" dirty="0"/>
              <a:t> </a:t>
            </a:r>
            <a:r>
              <a:rPr lang="en-US" altLang="zh-CN" sz="2800" dirty="0"/>
              <a:t>is</a:t>
            </a:r>
            <a:r>
              <a:rPr lang="zh-CN" altLang="en-US" sz="2800" dirty="0"/>
              <a:t> </a:t>
            </a:r>
            <a:r>
              <a:rPr lang="en-US" altLang="zh-CN" sz="2800" dirty="0"/>
              <a:t>also</a:t>
            </a:r>
            <a:r>
              <a:rPr lang="zh-CN" altLang="en-US" sz="2800" dirty="0"/>
              <a:t> </a:t>
            </a:r>
            <a:r>
              <a:rPr lang="en-US" altLang="zh-CN" sz="2800" dirty="0"/>
              <a:t>considered</a:t>
            </a:r>
            <a:r>
              <a:rPr lang="zh-CN" altLang="en-US" sz="2800" dirty="0"/>
              <a:t> </a:t>
            </a:r>
            <a:r>
              <a:rPr lang="en-US" altLang="zh-CN" sz="2800" dirty="0"/>
              <a:t>to</a:t>
            </a:r>
            <a:r>
              <a:rPr lang="zh-CN" altLang="en-US" sz="2800" dirty="0"/>
              <a:t> </a:t>
            </a:r>
            <a:r>
              <a:rPr lang="en-US" altLang="zh-CN" sz="2800" dirty="0"/>
              <a:t>balance</a:t>
            </a:r>
            <a:r>
              <a:rPr lang="zh-CN" altLang="en-US" sz="2800" dirty="0"/>
              <a:t> </a:t>
            </a:r>
            <a:r>
              <a:rPr lang="en-US" altLang="zh-CN" sz="2800" dirty="0"/>
              <a:t>RF</a:t>
            </a:r>
            <a:r>
              <a:rPr lang="zh-CN" altLang="en-US" sz="2800" dirty="0"/>
              <a:t> </a:t>
            </a:r>
            <a:r>
              <a:rPr lang="en-US" altLang="zh-CN" sz="2800" dirty="0"/>
              <a:t>and</a:t>
            </a:r>
            <a:r>
              <a:rPr lang="zh-CN" altLang="en-US" sz="2800" dirty="0"/>
              <a:t> </a:t>
            </a:r>
            <a:r>
              <a:rPr lang="en-US" altLang="zh-CN" sz="2800" dirty="0"/>
              <a:t>Rayleigh-wave</a:t>
            </a:r>
            <a:r>
              <a:rPr lang="zh-CN" altLang="en-US" sz="2800" dirty="0"/>
              <a:t> </a:t>
            </a:r>
            <a:r>
              <a:rPr lang="en-US" altLang="zh-CN" sz="2800" dirty="0"/>
              <a:t>data.</a:t>
            </a:r>
          </a:p>
        </p:txBody>
      </p:sp>
    </p:spTree>
    <p:extLst>
      <p:ext uri="{BB962C8B-B14F-4D97-AF65-F5344CB8AC3E}">
        <p14:creationId xmlns:p14="http://schemas.microsoft.com/office/powerpoint/2010/main" val="511983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9E676C-A364-644A-A2A5-B09AA3B95AF9}"/>
              </a:ext>
            </a:extLst>
          </p:cNvPr>
          <p:cNvSpPr/>
          <p:nvPr/>
        </p:nvSpPr>
        <p:spPr>
          <a:xfrm>
            <a:off x="501145" y="314683"/>
            <a:ext cx="44888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/>
              <a:t>Bayesian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inversion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A94CB06-2A1C-C94C-B1C0-B701B93E4E96}"/>
                  </a:ext>
                </a:extLst>
              </p:cNvPr>
              <p:cNvSpPr txBox="1"/>
              <p:nvPr/>
            </p:nvSpPr>
            <p:spPr>
              <a:xfrm>
                <a:off x="3568538" y="2073254"/>
                <a:ext cx="3891130" cy="7745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</m:t>
                          </m:r>
                          <m:r>
                            <a:rPr lang="en-US" altLang="zh-CN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𝐝</m:t>
                              </m:r>
                              <m:r>
                                <a:rPr lang="en-US" altLang="zh-CN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𝐦</m:t>
                              </m:r>
                            </m:e>
                          </m:d>
                          <m:r>
                            <a:rPr lang="zh-CN" alt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𝐝</m:t>
                              </m:r>
                              <m:r>
                                <a:rPr lang="en-US" altLang="zh-CN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𝐦</m:t>
                              </m:r>
                            </m:e>
                          </m:d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𝐝</m:t>
                              </m:r>
                              <m:r>
                                <a:rPr lang="en-US" altLang="zh-CN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𝐦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A94CB06-2A1C-C94C-B1C0-B701B93E4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538" y="2073254"/>
                <a:ext cx="3891130" cy="774571"/>
              </a:xfrm>
              <a:prstGeom prst="rect">
                <a:avLst/>
              </a:prstGeom>
              <a:blipFill>
                <a:blip r:embed="rId2"/>
                <a:stretch>
                  <a:fillRect t="-3226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DE3B680F-056A-7043-AA01-22ACB03FFF12}"/>
              </a:ext>
            </a:extLst>
          </p:cNvPr>
          <p:cNvSpPr/>
          <p:nvPr/>
        </p:nvSpPr>
        <p:spPr>
          <a:xfrm>
            <a:off x="485703" y="2315985"/>
            <a:ext cx="22337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Joint</a:t>
            </a:r>
            <a:r>
              <a:rPr lang="zh-CN" altLang="en-US" sz="2000" dirty="0"/>
              <a:t> </a:t>
            </a:r>
            <a:r>
              <a:rPr lang="en-US" altLang="zh-CN" sz="2000" dirty="0"/>
              <a:t>posterior PDF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B998F8-5125-9448-85FE-E0151B231A72}"/>
              </a:ext>
            </a:extLst>
          </p:cNvPr>
          <p:cNvSpPr/>
          <p:nvPr/>
        </p:nvSpPr>
        <p:spPr>
          <a:xfrm>
            <a:off x="8769724" y="2205525"/>
            <a:ext cx="33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PDF:</a:t>
            </a:r>
            <a:r>
              <a:rPr lang="zh-CN" altLang="en-US" dirty="0"/>
              <a:t> </a:t>
            </a:r>
            <a:r>
              <a:rPr lang="en-US" altLang="zh-CN" dirty="0"/>
              <a:t>probability</a:t>
            </a:r>
            <a:r>
              <a:rPr lang="zh-CN" altLang="en-US" dirty="0"/>
              <a:t> </a:t>
            </a:r>
            <a:r>
              <a:rPr lang="en-US" altLang="zh-CN" dirty="0"/>
              <a:t>density</a:t>
            </a:r>
            <a:r>
              <a:rPr lang="zh-CN" altLang="en-US" dirty="0"/>
              <a:t> </a:t>
            </a:r>
            <a:r>
              <a:rPr lang="en-US" altLang="zh-CN" dirty="0"/>
              <a:t>function </a:t>
            </a: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D3BAB03-0196-F044-A574-03FBF71DCCCF}"/>
              </a:ext>
            </a:extLst>
          </p:cNvPr>
          <p:cNvCxnSpPr>
            <a:cxnSpLocks/>
          </p:cNvCxnSpPr>
          <p:nvPr/>
        </p:nvCxnSpPr>
        <p:spPr>
          <a:xfrm flipH="1">
            <a:off x="2664822" y="2516040"/>
            <a:ext cx="87322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9E2274D-E5A9-9B41-8C75-C6F00F6BF5C8}"/>
              </a:ext>
            </a:extLst>
          </p:cNvPr>
          <p:cNvCxnSpPr>
            <a:cxnSpLocks/>
            <a:endCxn id="16" idx="2"/>
          </p:cNvCxnSpPr>
          <p:nvPr/>
        </p:nvCxnSpPr>
        <p:spPr>
          <a:xfrm flipV="1">
            <a:off x="5350417" y="1640541"/>
            <a:ext cx="0" cy="4810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2AC0D18-F29B-EA4B-9E6A-07560E2E100D}"/>
              </a:ext>
            </a:extLst>
          </p:cNvPr>
          <p:cNvCxnSpPr>
            <a:cxnSpLocks/>
          </p:cNvCxnSpPr>
          <p:nvPr/>
        </p:nvCxnSpPr>
        <p:spPr>
          <a:xfrm flipV="1">
            <a:off x="6508658" y="1600090"/>
            <a:ext cx="479970" cy="5175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2F0004A-5C7C-F546-B1F5-48FDB1BB98E1}"/>
              </a:ext>
            </a:extLst>
          </p:cNvPr>
          <p:cNvCxnSpPr>
            <a:cxnSpLocks/>
          </p:cNvCxnSpPr>
          <p:nvPr/>
        </p:nvCxnSpPr>
        <p:spPr>
          <a:xfrm>
            <a:off x="5931715" y="2860888"/>
            <a:ext cx="576943" cy="3133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61FB92F2-DAAC-ED4B-A32B-7E5DCE93F15C}"/>
              </a:ext>
            </a:extLst>
          </p:cNvPr>
          <p:cNvSpPr/>
          <p:nvPr/>
        </p:nvSpPr>
        <p:spPr>
          <a:xfrm>
            <a:off x="4359816" y="1240431"/>
            <a:ext cx="19812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Joint</a:t>
            </a:r>
            <a:r>
              <a:rPr lang="zh-CN" altLang="en-US" sz="2000" dirty="0"/>
              <a:t> </a:t>
            </a:r>
            <a:r>
              <a:rPr lang="en-US" altLang="zh-CN" sz="2000" dirty="0"/>
              <a:t>prior PDF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EF8831-983B-664B-9560-5F4127AE9B21}"/>
              </a:ext>
            </a:extLst>
          </p:cNvPr>
          <p:cNvSpPr/>
          <p:nvPr/>
        </p:nvSpPr>
        <p:spPr>
          <a:xfrm>
            <a:off x="6221275" y="3174270"/>
            <a:ext cx="2837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Homogeneous</a:t>
            </a:r>
            <a:r>
              <a:rPr lang="zh-CN" altLang="en-US" sz="2000" dirty="0"/>
              <a:t> </a:t>
            </a:r>
            <a:r>
              <a:rPr lang="en-US" altLang="zh-CN" sz="2000" dirty="0"/>
              <a:t>joint</a:t>
            </a:r>
            <a:r>
              <a:rPr lang="zh-CN" altLang="en-US" sz="2000" dirty="0"/>
              <a:t> </a:t>
            </a:r>
            <a:r>
              <a:rPr lang="en-US" altLang="zh-CN" sz="2000" dirty="0"/>
              <a:t>PDF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78637D-7D1B-1C48-A40B-D8D530009E29}"/>
              </a:ext>
            </a:extLst>
          </p:cNvPr>
          <p:cNvSpPr/>
          <p:nvPr/>
        </p:nvSpPr>
        <p:spPr>
          <a:xfrm>
            <a:off x="6729739" y="1199980"/>
            <a:ext cx="19812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A</a:t>
            </a:r>
            <a:r>
              <a:rPr lang="zh-CN" altLang="en-US" sz="2000" dirty="0"/>
              <a:t> </a:t>
            </a:r>
            <a:r>
              <a:rPr lang="en-US" altLang="zh-CN" sz="2000" dirty="0"/>
              <a:t>joint</a:t>
            </a:r>
            <a:r>
              <a:rPr lang="zh-CN" altLang="en-US" sz="2000" dirty="0"/>
              <a:t> </a:t>
            </a:r>
            <a:r>
              <a:rPr lang="en-US" altLang="zh-CN" sz="2000" dirty="0"/>
              <a:t>PDF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9E0053E-2473-CB41-B60D-84468A8D4A4A}"/>
              </a:ext>
            </a:extLst>
          </p:cNvPr>
          <p:cNvCxnSpPr>
            <a:cxnSpLocks/>
          </p:cNvCxnSpPr>
          <p:nvPr/>
        </p:nvCxnSpPr>
        <p:spPr>
          <a:xfrm flipH="1">
            <a:off x="4937759" y="2701046"/>
            <a:ext cx="186236" cy="47322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D995DD1D-48B0-374F-9A62-03BBC0B50C77}"/>
              </a:ext>
            </a:extLst>
          </p:cNvPr>
          <p:cNvSpPr/>
          <p:nvPr/>
        </p:nvSpPr>
        <p:spPr>
          <a:xfrm>
            <a:off x="3205932" y="3213333"/>
            <a:ext cx="26602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Normalization</a:t>
            </a:r>
            <a:r>
              <a:rPr lang="zh-CN" altLang="en-US" sz="2000" dirty="0"/>
              <a:t> </a:t>
            </a:r>
            <a:r>
              <a:rPr lang="en-US" altLang="zh-CN" sz="2000" dirty="0"/>
              <a:t>constant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9AD3FCC-B7E1-434E-9A21-ED5CF5228221}"/>
                  </a:ext>
                </a:extLst>
              </p:cNvPr>
              <p:cNvSpPr/>
              <p:nvPr/>
            </p:nvSpPr>
            <p:spPr>
              <a:xfrm>
                <a:off x="1559617" y="3939888"/>
                <a:ext cx="9562802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𝐝</m:t>
                        </m:r>
                        <m:r>
                          <a:rPr lang="en-US" altLang="zh-CN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𝐦</m:t>
                        </m:r>
                      </m:e>
                    </m:d>
                  </m:oMath>
                </a14:m>
                <a:r>
                  <a:rPr lang="zh-CN" alt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zh-CN" dirty="0"/>
                  <a:t>contains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all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available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information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both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observable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data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and</a:t>
                </a:r>
                <a:r>
                  <a:rPr lang="zh-CN" altLang="en-US" dirty="0"/>
                  <a:t> </a:t>
                </a:r>
                <a:r>
                  <a:rPr lang="en-US" altLang="zh-CN" i="1" dirty="0"/>
                  <a:t>a</a:t>
                </a:r>
                <a:r>
                  <a:rPr lang="zh-CN" altLang="en-US" i="1" dirty="0"/>
                  <a:t> </a:t>
                </a:r>
                <a:r>
                  <a:rPr lang="en-US" altLang="zh-CN" i="1" dirty="0"/>
                  <a:t>priori</a:t>
                </a:r>
                <a:r>
                  <a:rPr lang="zh-CN" altLang="en-US" i="1" dirty="0"/>
                  <a:t> </a:t>
                </a:r>
                <a:r>
                  <a:rPr lang="en-US" altLang="zh-CN" dirty="0"/>
                  <a:t>information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on</a:t>
                </a:r>
              </a:p>
              <a:p>
                <a:pPr algn="just"/>
                <a:r>
                  <a:rPr lang="zh-CN" altLang="en-US" dirty="0"/>
                  <a:t>                </a:t>
                </a:r>
                <a:r>
                  <a:rPr lang="en-US" altLang="zh-CN" dirty="0"/>
                  <a:t>model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parameters,</a:t>
                </a:r>
              </a:p>
              <a:p>
                <a:pPr algn="just"/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𝐝</m:t>
                        </m:r>
                        <m:r>
                          <a:rPr lang="en-US" altLang="zh-CN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𝐦</m:t>
                        </m:r>
                      </m:e>
                    </m:d>
                    <m:r>
                      <a:rPr lang="zh-CN" altLang="en-US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describes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all</a:t>
                </a:r>
                <a:r>
                  <a:rPr lang="zh-CN" altLang="en-US" dirty="0"/>
                  <a:t> </a:t>
                </a:r>
                <a:r>
                  <a:rPr lang="en-US" altLang="zh-CN" i="1" dirty="0"/>
                  <a:t>a</a:t>
                </a:r>
                <a:r>
                  <a:rPr lang="zh-CN" altLang="en-US" i="1" dirty="0"/>
                  <a:t> </a:t>
                </a:r>
                <a:r>
                  <a:rPr lang="en-US" altLang="zh-CN" i="1" dirty="0"/>
                  <a:t>priori</a:t>
                </a:r>
                <a:r>
                  <a:rPr lang="zh-CN" altLang="en-US" i="1" dirty="0"/>
                  <a:t> </a:t>
                </a:r>
                <a:r>
                  <a:rPr lang="en-US" altLang="zh-CN" dirty="0"/>
                  <a:t>information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data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and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model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space,</a:t>
                </a:r>
              </a:p>
              <a:p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𝐝</m:t>
                        </m:r>
                        <m:r>
                          <a:rPr lang="en-US" altLang="zh-CN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𝐦</m:t>
                        </m:r>
                      </m:e>
                    </m: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describes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correlations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and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uncertainties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particular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physical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theory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connecting</a:t>
                </a:r>
                <a:r>
                  <a:rPr lang="zh-CN" altLang="en-US" dirty="0"/>
                  <a:t> </a:t>
                </a:r>
                <a:endParaRPr lang="en-US" altLang="zh-CN" dirty="0"/>
              </a:p>
              <a:p>
                <a:r>
                  <a:rPr lang="zh-CN" altLang="en-US" dirty="0"/>
                  <a:t>                </a:t>
                </a:r>
                <a:r>
                  <a:rPr lang="en-US" altLang="zh-CN" dirty="0"/>
                  <a:t>model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parameters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and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predicted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data,</a:t>
                </a:r>
              </a:p>
              <a:p>
                <a:endParaRPr lang="en-US" altLang="zh-CN" dirty="0"/>
              </a:p>
              <a:p>
                <a:pPr algn="just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𝐝</m:t>
                        </m:r>
                        <m:r>
                          <a:rPr lang="en-US" altLang="zh-CN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𝐦</m:t>
                        </m:r>
                      </m:e>
                    </m:d>
                  </m:oMath>
                </a14:m>
                <a:r>
                  <a:rPr lang="zh-CN" altLang="en-US" dirty="0"/>
                  <a:t>  </a:t>
                </a:r>
                <a:r>
                  <a:rPr lang="en-US" altLang="zh-CN" dirty="0"/>
                  <a:t>is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homogeneous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joint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PDF.</a:t>
                </a:r>
                <a:endParaRPr lang="en-US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9AD3FCC-B7E1-434E-9A21-ED5CF52282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617" y="3939888"/>
                <a:ext cx="9562802" cy="2585323"/>
              </a:xfrm>
              <a:prstGeom prst="rect">
                <a:avLst/>
              </a:prstGeom>
              <a:blipFill>
                <a:blip r:embed="rId3"/>
                <a:stretch>
                  <a:fillRect t="-488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D73350BB-9FE0-D144-BC86-8C523014F30B}"/>
              </a:ext>
            </a:extLst>
          </p:cNvPr>
          <p:cNvSpPr/>
          <p:nvPr/>
        </p:nvSpPr>
        <p:spPr>
          <a:xfrm>
            <a:off x="10508541" y="6440666"/>
            <a:ext cx="1633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Tarantola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2005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713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9E676C-A364-644A-A2A5-B09AA3B95AF9}"/>
              </a:ext>
            </a:extLst>
          </p:cNvPr>
          <p:cNvSpPr/>
          <p:nvPr/>
        </p:nvSpPr>
        <p:spPr>
          <a:xfrm>
            <a:off x="501145" y="314683"/>
            <a:ext cx="44888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/>
              <a:t>Bayesian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inversion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A94CB06-2A1C-C94C-B1C0-B701B93E4E96}"/>
                  </a:ext>
                </a:extLst>
              </p:cNvPr>
              <p:cNvSpPr txBox="1"/>
              <p:nvPr/>
            </p:nvSpPr>
            <p:spPr>
              <a:xfrm>
                <a:off x="1988515" y="1695611"/>
                <a:ext cx="2927147" cy="580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</m:t>
                          </m:r>
                          <m: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𝐝</m:t>
                              </m:r>
                              <m:r>
                                <a:rPr lang="en-US" altLang="zh-CN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𝐦</m:t>
                              </m:r>
                            </m:e>
                          </m:d>
                          <m:r>
                            <a:rPr lang="zh-CN" alt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𝐝</m:t>
                              </m:r>
                              <m:r>
                                <a:rPr lang="en-US" altLang="zh-CN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𝐦</m:t>
                              </m:r>
                            </m:e>
                          </m:d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𝐝</m:t>
                              </m:r>
                              <m:r>
                                <a:rPr lang="en-US" altLang="zh-CN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𝐦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A94CB06-2A1C-C94C-B1C0-B701B93E4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515" y="1695611"/>
                <a:ext cx="2927147" cy="580928"/>
              </a:xfrm>
              <a:prstGeom prst="rect">
                <a:avLst/>
              </a:prstGeom>
              <a:blipFill>
                <a:blip r:embed="rId2"/>
                <a:stretch>
                  <a:fillRect t="-4348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39B998F8-5125-9448-85FE-E0151B231A72}"/>
              </a:ext>
            </a:extLst>
          </p:cNvPr>
          <p:cNvSpPr/>
          <p:nvPr/>
        </p:nvSpPr>
        <p:spPr>
          <a:xfrm>
            <a:off x="1009304" y="1207336"/>
            <a:ext cx="1958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Joint</a:t>
            </a:r>
            <a:r>
              <a:rPr lang="zh-CN" altLang="en-US" dirty="0"/>
              <a:t> </a:t>
            </a:r>
            <a:r>
              <a:rPr lang="en-US" altLang="zh-CN" dirty="0"/>
              <a:t>posterior PDF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9E0053E-2473-CB41-B60D-84468A8D4A4A}"/>
              </a:ext>
            </a:extLst>
          </p:cNvPr>
          <p:cNvCxnSpPr>
            <a:cxnSpLocks/>
          </p:cNvCxnSpPr>
          <p:nvPr/>
        </p:nvCxnSpPr>
        <p:spPr>
          <a:xfrm>
            <a:off x="5128024" y="1999142"/>
            <a:ext cx="174304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4F02E98-C380-1B45-A539-CE23A5591FB4}"/>
                  </a:ext>
                </a:extLst>
              </p:cNvPr>
              <p:cNvSpPr/>
              <p:nvPr/>
            </p:nvSpPr>
            <p:spPr>
              <a:xfrm>
                <a:off x="7097552" y="1576668"/>
                <a:ext cx="2542837" cy="8188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zh-CN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𝐝</m:t>
                              </m:r>
                              <m:r>
                                <a:rPr lang="en-US" altLang="zh-CN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𝐦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4F02E98-C380-1B45-A539-CE23A5591F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7552" y="1576668"/>
                <a:ext cx="2542837" cy="818814"/>
              </a:xfrm>
              <a:prstGeom prst="rect">
                <a:avLst/>
              </a:prstGeom>
              <a:blipFill>
                <a:blip r:embed="rId3"/>
                <a:stretch>
                  <a:fillRect l="-498" t="-128788" b="-18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A7FE3B08-1B3F-8246-84AB-FCA75DC1469B}"/>
              </a:ext>
            </a:extLst>
          </p:cNvPr>
          <p:cNvSpPr/>
          <p:nvPr/>
        </p:nvSpPr>
        <p:spPr>
          <a:xfrm>
            <a:off x="6161315" y="1207336"/>
            <a:ext cx="3268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Marginal PDF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space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A975F79-48F3-9C4F-A327-33D321ADFB1F}"/>
              </a:ext>
            </a:extLst>
          </p:cNvPr>
          <p:cNvSpPr/>
          <p:nvPr/>
        </p:nvSpPr>
        <p:spPr>
          <a:xfrm>
            <a:off x="1009304" y="2689916"/>
            <a:ext cx="2557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Some</a:t>
            </a:r>
            <a:r>
              <a:rPr lang="zh-CN" altLang="en-US" dirty="0"/>
              <a:t> </a:t>
            </a:r>
            <a:r>
              <a:rPr lang="en-US" altLang="zh-CN" dirty="0"/>
              <a:t>usual</a:t>
            </a:r>
            <a:r>
              <a:rPr lang="zh-CN" altLang="en-US" dirty="0"/>
              <a:t> </a:t>
            </a:r>
            <a:r>
              <a:rPr lang="en-US" altLang="zh-CN" dirty="0"/>
              <a:t>assumptions: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94CE5F8-7B27-DD44-A12F-133DB414A895}"/>
                  </a:ext>
                </a:extLst>
              </p:cNvPr>
              <p:cNvSpPr/>
              <p:nvPr/>
            </p:nvSpPr>
            <p:spPr>
              <a:xfrm>
                <a:off x="1988514" y="2986518"/>
                <a:ext cx="29066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</m:t>
                          </m:r>
                          <m:r>
                            <a:rPr lang="en-US" altLang="zh-CN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endChr m:val="|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</m:t>
                          </m:r>
                          <m:r>
                            <a:rPr lang="zh-CN" alt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zh-CN" alt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𝐦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zh-CN" alt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m:rPr>
                          <m:sty m:val="p"/>
                        </m:rPr>
                        <a:rPr lang="en-US" altLang="zh-CN" b="0" i="0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94CE5F8-7B27-DD44-A12F-133DB414A8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514" y="2986518"/>
                <a:ext cx="2906693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4D5AE71-0983-604E-895C-43D61A8DC9A2}"/>
                  </a:ext>
                </a:extLst>
              </p:cNvPr>
              <p:cNvSpPr/>
              <p:nvPr/>
            </p:nvSpPr>
            <p:spPr>
              <a:xfrm>
                <a:off x="2027703" y="3701297"/>
                <a:ext cx="25712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</m:t>
                          </m:r>
                          <m:r>
                            <a:rPr lang="en-US" altLang="zh-CN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m:rPr>
                          <m:sty m:val="p"/>
                        </m:rPr>
                        <a:rPr lang="en-US" altLang="zh-CN" b="0" i="0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</m:t>
                          </m:r>
                        </m:e>
                      </m:d>
                      <m:r>
                        <a:rPr lang="zh-CN" alt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m:rPr>
                          <m:sty m:val="p"/>
                        </m:rPr>
                        <a:rPr lang="en-US" altLang="zh-CN" b="0" i="0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𝐦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4D5AE71-0983-604E-895C-43D61A8DC9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703" y="3701297"/>
                <a:ext cx="2571217" cy="369332"/>
              </a:xfrm>
              <a:prstGeom prst="rect">
                <a:avLst/>
              </a:prstGeom>
              <a:blipFill>
                <a:blip r:embed="rId5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4794A61-F740-3346-9638-D10CD7283026}"/>
                  </a:ext>
                </a:extLst>
              </p:cNvPr>
              <p:cNvSpPr/>
              <p:nvPr/>
            </p:nvSpPr>
            <p:spPr>
              <a:xfrm>
                <a:off x="1988514" y="4416076"/>
                <a:ext cx="25786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</m:t>
                          </m:r>
                          <m:r>
                            <a:rPr lang="en-US" altLang="zh-CN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r>
                        <a:rPr lang="en-US" altLang="zh-CN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m:rPr>
                          <m:sty m:val="p"/>
                        </m:rPr>
                        <a:rPr lang="en-US" altLang="zh-CN" b="0" i="0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</m:t>
                          </m:r>
                        </m:e>
                      </m:d>
                      <m:r>
                        <a:rPr lang="zh-CN" alt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m:rPr>
                          <m:sty m:val="p"/>
                        </m:rPr>
                        <a:rPr lang="en-US" altLang="zh-CN" b="0" i="0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4794A61-F740-3346-9638-D10CD72830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514" y="4416076"/>
                <a:ext cx="2578655" cy="369332"/>
              </a:xfrm>
              <a:prstGeom prst="rect">
                <a:avLst/>
              </a:prstGeom>
              <a:blipFill>
                <a:blip r:embed="rId6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B9C78298-661A-224E-96B1-6743BA09BE3D}"/>
              </a:ext>
            </a:extLst>
          </p:cNvPr>
          <p:cNvSpPr/>
          <p:nvPr/>
        </p:nvSpPr>
        <p:spPr>
          <a:xfrm>
            <a:off x="5056819" y="296304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/>
              <a:t>A reasonable approximation for representing the physical theory relating the model parameters to the observable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6D92E0A-0477-1C44-BC86-3DDEC8AEC2AF}"/>
              </a:ext>
            </a:extLst>
          </p:cNvPr>
          <p:cNvSpPr/>
          <p:nvPr/>
        </p:nvSpPr>
        <p:spPr>
          <a:xfrm>
            <a:off x="5055325" y="3701858"/>
            <a:ext cx="64321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Information of observable data has been obtained </a:t>
            </a:r>
            <a:r>
              <a:rPr lang="en-US" altLang="zh-CN" b="1" dirty="0"/>
              <a:t>independently </a:t>
            </a:r>
            <a:r>
              <a:rPr lang="en-US" altLang="zh-CN" dirty="0"/>
              <a:t>of the prior information in the model space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7294F5-22CC-9841-BF68-95219A1EBCC0}"/>
              </a:ext>
            </a:extLst>
          </p:cNvPr>
          <p:cNvSpPr/>
          <p:nvPr/>
        </p:nvSpPr>
        <p:spPr>
          <a:xfrm>
            <a:off x="5055325" y="4416076"/>
            <a:ext cx="2350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The homogeneous PDF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3FBADA1-41BA-D84A-AF1A-FB233A341A9C}"/>
                  </a:ext>
                </a:extLst>
              </p:cNvPr>
              <p:cNvSpPr/>
              <p:nvPr/>
            </p:nvSpPr>
            <p:spPr>
              <a:xfrm>
                <a:off x="1050283" y="4999193"/>
                <a:ext cx="8799114" cy="15452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zh-CN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𝐝</m:t>
                              </m:r>
                              <m:r>
                                <a:rPr lang="en-US" altLang="zh-CN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𝐦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</m:t>
                          </m:r>
                        </m:e>
                      </m:nary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zh-CN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𝐝</m:t>
                                  </m:r>
                                  <m:r>
                                    <a:rPr lang="en-US" altLang="zh-CN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𝐦</m:t>
                                  </m:r>
                                </m:e>
                              </m:d>
                              <m:r>
                                <a:rPr lang="zh-CN" alt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𝐝</m:t>
                                  </m:r>
                                  <m:r>
                                    <a:rPr lang="en-US" altLang="zh-CN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𝐦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𝐝</m:t>
                                  </m:r>
                                  <m:r>
                                    <a:rPr lang="en-US" altLang="zh-CN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𝐦</m:t>
                                  </m:r>
                                </m:e>
                              </m:d>
                            </m:den>
                          </m:f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zh-CN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b="0" i="0" baseline="-2500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D</m:t>
                                  </m:r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1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𝐝</m:t>
                                      </m:r>
                                    </m:e>
                                  </m:d>
                                  <m:r>
                                    <a:rPr lang="zh-CN" alt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b="0" i="0" baseline="-2500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</m:t>
                                  </m:r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1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𝐦</m:t>
                                      </m:r>
                                    </m:e>
                                  </m:d>
                                  <m:r>
                                    <a:rPr lang="zh-CN" alt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d>
                                    <m:dPr>
                                      <m:endChr m:val="|"/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1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𝐝</m:t>
                                      </m:r>
                                      <m:r>
                                        <a:rPr lang="zh-CN" altLang="en-US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d>
                                  <m:r>
                                    <a:rPr lang="zh-CN" alt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𝐦</m:t>
                                  </m:r>
                                  <m:r>
                                    <a:rPr lang="en-US" altLang="zh-CN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zh-CN" alt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b="0" i="0" baseline="-2500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1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𝐦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b="0" i="0" baseline="-2500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D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1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𝐝</m:t>
                                      </m:r>
                                    </m:e>
                                  </m:d>
                                  <m:r>
                                    <a:rPr lang="zh-CN" alt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b="0" i="0" baseline="-2500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1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𝐦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𝐝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altLang="zh-CN" b="0" dirty="0">
                  <a:ea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m:rPr>
                          <m:sty m:val="p"/>
                        </m:rPr>
                        <a:rPr lang="en-US" altLang="zh-CN" b="0" i="0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zh-CN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b="0" i="0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𝐝</m:t>
                                  </m:r>
                                </m:e>
                              </m:d>
                              <m:r>
                                <a:rPr lang="zh-CN" alt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d>
                                <m:dPr>
                                  <m:endChr m:val="|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𝐝</m:t>
                                  </m:r>
                                  <m:r>
                                    <a:rPr lang="zh-CN" alt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zh-CN" alt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𝐦</m:t>
                              </m:r>
                              <m:r>
                                <a:rPr lang="en-US" altLang="zh-CN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altLang="zh-CN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b="0" i="0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𝐝</m:t>
                                  </m:r>
                                </m:e>
                              </m:d>
                            </m:den>
                          </m:f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m:rPr>
                              <m:sty m:val="p"/>
                            </m:rPr>
                            <a:rPr lang="en-US" altLang="zh-CN" b="0" i="0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𝐦</m:t>
                              </m:r>
                            </m:e>
                          </m:d>
                          <m:r>
                            <a:rPr lang="zh-CN" alt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𝐦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3FBADA1-41BA-D84A-AF1A-FB233A341A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283" y="4999193"/>
                <a:ext cx="8799114" cy="1545295"/>
              </a:xfrm>
              <a:prstGeom prst="rect">
                <a:avLst/>
              </a:prstGeom>
              <a:blipFill>
                <a:blip r:embed="rId7"/>
                <a:stretch>
                  <a:fillRect l="-288" t="-69672" b="-1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4292DAF-82A9-4F42-9BED-C6EF6A8F06FE}"/>
                  </a:ext>
                </a:extLst>
              </p:cNvPr>
              <p:cNvSpPr/>
              <p:nvPr/>
            </p:nvSpPr>
            <p:spPr>
              <a:xfrm>
                <a:off x="8104819" y="5820200"/>
                <a:ext cx="4010297" cy="8188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r>
                        <a:rPr lang="en-US" altLang="zh-CN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zh-CN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b="0" i="0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𝐝</m:t>
                                  </m:r>
                                </m:e>
                              </m:d>
                              <m:r>
                                <a:rPr lang="zh-CN" alt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d>
                                <m:dPr>
                                  <m:endChr m:val="|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𝐝</m:t>
                                  </m:r>
                                  <m:r>
                                    <a:rPr lang="zh-CN" alt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zh-CN" alt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𝐦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b="0" i="0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𝐝</m:t>
                                  </m:r>
                                </m:e>
                              </m:d>
                            </m:den>
                          </m:f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</m:t>
                          </m:r>
                        </m:e>
                      </m:nary>
                      <m:r>
                        <a:rPr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4292DAF-82A9-4F42-9BED-C6EF6A8F06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4819" y="5820200"/>
                <a:ext cx="4010297" cy="818814"/>
              </a:xfrm>
              <a:prstGeom prst="rect">
                <a:avLst/>
              </a:prstGeom>
              <a:blipFill>
                <a:blip r:embed="rId8"/>
                <a:stretch>
                  <a:fillRect t="-128788" b="-18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F7C0F5AC-99E8-0C4C-A4D9-1C22698A14C5}"/>
              </a:ext>
            </a:extLst>
          </p:cNvPr>
          <p:cNvSpPr/>
          <p:nvPr/>
        </p:nvSpPr>
        <p:spPr>
          <a:xfrm>
            <a:off x="9162714" y="6488668"/>
            <a:ext cx="1979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/>
              <a:t>Likelihood</a:t>
            </a:r>
            <a:r>
              <a:rPr lang="zh-CN" altLang="en-US" i="1" dirty="0"/>
              <a:t> </a:t>
            </a:r>
            <a:r>
              <a:rPr lang="en-US" altLang="zh-CN" i="1" dirty="0"/>
              <a:t>function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93B8E6C-EB80-4845-9DB0-044AE883C6A2}"/>
              </a:ext>
            </a:extLst>
          </p:cNvPr>
          <p:cNvSpPr/>
          <p:nvPr/>
        </p:nvSpPr>
        <p:spPr>
          <a:xfrm>
            <a:off x="76884" y="6429638"/>
            <a:ext cx="1633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Tarantola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2005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41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9E676C-A364-644A-A2A5-B09AA3B95AF9}"/>
              </a:ext>
            </a:extLst>
          </p:cNvPr>
          <p:cNvSpPr/>
          <p:nvPr/>
        </p:nvSpPr>
        <p:spPr>
          <a:xfrm>
            <a:off x="501145" y="314683"/>
            <a:ext cx="44888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/>
              <a:t>Bayesian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inversion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3FBADA1-41BA-D84A-AF1A-FB233A341A9C}"/>
                  </a:ext>
                </a:extLst>
              </p:cNvPr>
              <p:cNvSpPr/>
              <p:nvPr/>
            </p:nvSpPr>
            <p:spPr>
              <a:xfrm>
                <a:off x="2048030" y="1813219"/>
                <a:ext cx="437149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zh-CN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m:rPr>
                          <m:sty m:val="p"/>
                        </m:rPr>
                        <a:rPr lang="en-US" altLang="zh-CN" sz="2400" b="0" i="0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r>
                        <a:rPr lang="zh-CN" alt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3FBADA1-41BA-D84A-AF1A-FB233A341A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030" y="1813219"/>
                <a:ext cx="4371490" cy="461665"/>
              </a:xfrm>
              <a:prstGeom prst="rect">
                <a:avLst/>
              </a:prstGeom>
              <a:blipFill>
                <a:blip r:embed="rId2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4292DAF-82A9-4F42-9BED-C6EF6A8F06FE}"/>
                  </a:ext>
                </a:extLst>
              </p:cNvPr>
              <p:cNvSpPr/>
              <p:nvPr/>
            </p:nvSpPr>
            <p:spPr>
              <a:xfrm>
                <a:off x="6846527" y="1654040"/>
                <a:ext cx="3259867" cy="8188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r>
                        <a:rPr lang="en-US" altLang="zh-CN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zh-CN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b="0" i="0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𝐝</m:t>
                                  </m:r>
                                </m:e>
                              </m:d>
                              <m:r>
                                <a:rPr lang="zh-CN" alt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d>
                                <m:dPr>
                                  <m:endChr m:val="|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𝐝</m:t>
                                  </m:r>
                                  <m:r>
                                    <a:rPr lang="zh-CN" alt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zh-CN" alt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𝐦</m:t>
                              </m:r>
                              <m:r>
                                <a:rPr lang="en-US" altLang="zh-CN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altLang="zh-CN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b="0" i="0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𝐝</m:t>
                                  </m:r>
                                </m:e>
                              </m:d>
                            </m:den>
                          </m:f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4292DAF-82A9-4F42-9BED-C6EF6A8F06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527" y="1654040"/>
                <a:ext cx="3259867" cy="818814"/>
              </a:xfrm>
              <a:prstGeom prst="rect">
                <a:avLst/>
              </a:prstGeom>
              <a:blipFill>
                <a:blip r:embed="rId3"/>
                <a:stretch>
                  <a:fillRect t="-128788" b="-18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F7C0F5AC-99E8-0C4C-A4D9-1C22698A14C5}"/>
              </a:ext>
            </a:extLst>
          </p:cNvPr>
          <p:cNvSpPr/>
          <p:nvPr/>
        </p:nvSpPr>
        <p:spPr>
          <a:xfrm>
            <a:off x="7486958" y="1284708"/>
            <a:ext cx="1979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/>
              <a:t>Likelihood</a:t>
            </a:r>
            <a:r>
              <a:rPr lang="zh-CN" altLang="en-US" i="1" dirty="0"/>
              <a:t> </a:t>
            </a:r>
            <a:r>
              <a:rPr lang="en-US" altLang="zh-CN" i="1" dirty="0"/>
              <a:t>function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7F8C927-293D-4A44-929B-461A046A038B}"/>
              </a:ext>
            </a:extLst>
          </p:cNvPr>
          <p:cNvSpPr/>
          <p:nvPr/>
        </p:nvSpPr>
        <p:spPr>
          <a:xfrm>
            <a:off x="1961347" y="1357650"/>
            <a:ext cx="3268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Marginal PDF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space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B46C66D-DB5D-2949-8AF7-65D1F4C01C53}"/>
              </a:ext>
            </a:extLst>
          </p:cNvPr>
          <p:cNvSpPr/>
          <p:nvPr/>
        </p:nvSpPr>
        <p:spPr>
          <a:xfrm>
            <a:off x="10508541" y="6440666"/>
            <a:ext cx="1633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Tarantola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2005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B6A5B07-97E9-0B49-A1A3-D111AA2CDCC1}"/>
                  </a:ext>
                </a:extLst>
              </p:cNvPr>
              <p:cNvSpPr/>
              <p:nvPr/>
            </p:nvSpPr>
            <p:spPr>
              <a:xfrm>
                <a:off x="1437231" y="2434063"/>
                <a:ext cx="957268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m:rPr>
                        <m:sty m:val="p"/>
                      </m:rPr>
                      <a:rPr lang="en-US" altLang="zh-CN" b="0" i="0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𝐦</m:t>
                        </m:r>
                      </m:e>
                    </m:d>
                    <m:r>
                      <a:rPr lang="zh-CN" altLang="en-US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is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prior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PDF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describing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our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priori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knowledge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model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parameters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𝐦</m:t>
                        </m:r>
                      </m:e>
                    </m: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so-called</a:t>
                </a:r>
                <a:r>
                  <a:rPr lang="zh-CN" altLang="en-US" dirty="0"/>
                  <a:t> </a:t>
                </a:r>
                <a:r>
                  <a:rPr lang="en-US" altLang="zh-CN" i="1" dirty="0"/>
                  <a:t>likelihood</a:t>
                </a:r>
                <a:r>
                  <a:rPr lang="zh-CN" altLang="en-US" i="1" dirty="0"/>
                  <a:t> </a:t>
                </a:r>
                <a:r>
                  <a:rPr lang="en-US" altLang="zh-CN" i="1" dirty="0"/>
                  <a:t>function</a:t>
                </a:r>
                <a:r>
                  <a:rPr lang="en-US" altLang="zh-CN" dirty="0"/>
                  <a:t>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which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measures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how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well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particular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model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explains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data.</a:t>
                </a:r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B6A5B07-97E9-0B49-A1A3-D111AA2CDC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231" y="2434063"/>
                <a:ext cx="9572685" cy="646331"/>
              </a:xfrm>
              <a:prstGeom prst="rect">
                <a:avLst/>
              </a:prstGeom>
              <a:blipFill>
                <a:blip r:embed="rId4"/>
                <a:stretch>
                  <a:fillRect t="-5882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386D4B4A-5393-8E44-BBDE-38CC3567CB1E}"/>
              </a:ext>
            </a:extLst>
          </p:cNvPr>
          <p:cNvSpPr/>
          <p:nvPr/>
        </p:nvSpPr>
        <p:spPr>
          <a:xfrm>
            <a:off x="1437231" y="3780259"/>
            <a:ext cx="592380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Three</a:t>
            </a:r>
            <a:r>
              <a:rPr lang="zh-CN" altLang="en-US" dirty="0"/>
              <a:t> </a:t>
            </a:r>
            <a:r>
              <a:rPr lang="en-US" altLang="zh-CN" dirty="0"/>
              <a:t>examples:</a:t>
            </a:r>
          </a:p>
          <a:p>
            <a:pPr marL="800100" lvl="1" indent="-342900">
              <a:buAutoNum type="arabicPeriod"/>
            </a:pPr>
            <a:r>
              <a:rPr lang="en-US" altLang="zh-CN" dirty="0"/>
              <a:t>Negligible theoretical</a:t>
            </a:r>
            <a:r>
              <a:rPr lang="zh-CN" altLang="en-US" dirty="0"/>
              <a:t> </a:t>
            </a:r>
            <a:r>
              <a:rPr lang="en-US" altLang="zh-CN" dirty="0"/>
              <a:t>uncertainties</a:t>
            </a:r>
          </a:p>
          <a:p>
            <a:pPr marL="800100" lvl="1" indent="-342900">
              <a:buAutoNum type="arabicPeriod"/>
            </a:pPr>
            <a:endParaRPr lang="en-US" altLang="zh-CN" dirty="0"/>
          </a:p>
          <a:p>
            <a:pPr marL="800100" lvl="1" indent="-342900">
              <a:buFontTx/>
              <a:buAutoNum type="arabicPeriod"/>
            </a:pPr>
            <a:r>
              <a:rPr lang="en-US" altLang="zh-CN" dirty="0"/>
              <a:t>Negligible observational</a:t>
            </a:r>
            <a:r>
              <a:rPr lang="zh-CN" altLang="en-US" dirty="0"/>
              <a:t> </a:t>
            </a:r>
            <a:r>
              <a:rPr lang="en-US" altLang="zh-CN" dirty="0"/>
              <a:t>uncertainties</a:t>
            </a:r>
          </a:p>
          <a:p>
            <a:pPr marL="800100" lvl="1" indent="-342900">
              <a:buFontTx/>
              <a:buAutoNum type="arabicPeriod"/>
            </a:pPr>
            <a:endParaRPr lang="en-US" altLang="zh-CN" dirty="0"/>
          </a:p>
          <a:p>
            <a:pPr marL="800100" lvl="1" indent="-342900">
              <a:buFontTx/>
              <a:buAutoNum type="arabicPeriod"/>
            </a:pPr>
            <a:r>
              <a:rPr lang="en-US" altLang="zh-CN" dirty="0"/>
              <a:t>Gaussian</a:t>
            </a:r>
            <a:r>
              <a:rPr lang="zh-CN" altLang="en-US" dirty="0"/>
              <a:t> </a:t>
            </a:r>
            <a:r>
              <a:rPr lang="en-US" altLang="zh-CN" dirty="0"/>
              <a:t>theoretical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observational</a:t>
            </a:r>
            <a:r>
              <a:rPr lang="zh-CN" altLang="en-US" dirty="0"/>
              <a:t> </a:t>
            </a:r>
            <a:r>
              <a:rPr lang="en-US" altLang="zh-CN" dirty="0"/>
              <a:t>uncertainties</a:t>
            </a:r>
          </a:p>
        </p:txBody>
      </p:sp>
    </p:spTree>
    <p:extLst>
      <p:ext uri="{BB962C8B-B14F-4D97-AF65-F5344CB8AC3E}">
        <p14:creationId xmlns:p14="http://schemas.microsoft.com/office/powerpoint/2010/main" val="1808028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9E676C-A364-644A-A2A5-B09AA3B95AF9}"/>
              </a:ext>
            </a:extLst>
          </p:cNvPr>
          <p:cNvSpPr/>
          <p:nvPr/>
        </p:nvSpPr>
        <p:spPr>
          <a:xfrm>
            <a:off x="501145" y="314683"/>
            <a:ext cx="44888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/>
              <a:t>Bayesian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inversion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B46C66D-DB5D-2949-8AF7-65D1F4C01C53}"/>
              </a:ext>
            </a:extLst>
          </p:cNvPr>
          <p:cNvSpPr/>
          <p:nvPr/>
        </p:nvSpPr>
        <p:spPr>
          <a:xfrm>
            <a:off x="10508541" y="6440666"/>
            <a:ext cx="1633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Tarantola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2005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6D4B4A-5393-8E44-BBDE-38CC3567CB1E}"/>
              </a:ext>
            </a:extLst>
          </p:cNvPr>
          <p:cNvSpPr/>
          <p:nvPr/>
        </p:nvSpPr>
        <p:spPr>
          <a:xfrm>
            <a:off x="943084" y="1387621"/>
            <a:ext cx="41830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2000" dirty="0"/>
              <a:t>Negligible theoretical</a:t>
            </a:r>
            <a:r>
              <a:rPr lang="zh-CN" altLang="en-US" sz="2000" dirty="0"/>
              <a:t> </a:t>
            </a:r>
            <a:r>
              <a:rPr lang="en-US" altLang="zh-CN" sz="2000" dirty="0"/>
              <a:t>uncertainties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01194AD-4AED-5342-8703-E1DCDA4BF697}"/>
                  </a:ext>
                </a:extLst>
              </p:cNvPr>
              <p:cNvSpPr/>
              <p:nvPr/>
            </p:nvSpPr>
            <p:spPr>
              <a:xfrm>
                <a:off x="4100420" y="1968117"/>
                <a:ext cx="27697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endChr m:val="|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</m:t>
                          </m:r>
                          <m:r>
                            <a:rPr lang="zh-CN" alt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zh-CN" alt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𝐦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𝐝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𝐠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01194AD-4AED-5342-8703-E1DCDA4BF6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420" y="1968117"/>
                <a:ext cx="2769797" cy="369332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3B71F9A-55FF-2343-AAAB-B1CA234CBF8A}"/>
                  </a:ext>
                </a:extLst>
              </p:cNvPr>
              <p:cNvSpPr/>
              <p:nvPr/>
            </p:nvSpPr>
            <p:spPr>
              <a:xfrm>
                <a:off x="1248598" y="2337449"/>
                <a:ext cx="847344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where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𝐝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𝐠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𝐦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  <a:r>
                  <a:rPr lang="en-US" sz="2000" i="1" dirty="0"/>
                  <a:t>denotes the (exact) resolution of the forward problem</a:t>
                </a:r>
                <a:r>
                  <a:rPr lang="en-US" sz="2000" dirty="0"/>
                  <a:t>.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3B71F9A-55FF-2343-AAAB-B1CA234CBF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598" y="2337449"/>
                <a:ext cx="8473440" cy="400110"/>
              </a:xfrm>
              <a:prstGeom prst="rect">
                <a:avLst/>
              </a:prstGeom>
              <a:blipFill>
                <a:blip r:embed="rId3"/>
                <a:stretch>
                  <a:fillRect l="-598" t="-6061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8F82BE3-7A37-CB47-AD76-5A396FCAE028}"/>
                  </a:ext>
                </a:extLst>
              </p:cNvPr>
              <p:cNvSpPr/>
              <p:nvPr/>
            </p:nvSpPr>
            <p:spPr>
              <a:xfrm>
                <a:off x="1377650" y="3181045"/>
                <a:ext cx="4827275" cy="3349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zh-CN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m:rPr>
                          <m:sty m:val="p"/>
                        </m:rPr>
                        <a:rPr lang="en-US" altLang="zh-CN" b="0" i="0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zh-CN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b="0" i="0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𝐝</m:t>
                                  </m:r>
                                </m:e>
                              </m:d>
                              <m:r>
                                <a:rPr lang="zh-CN" alt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d>
                                <m:dPr>
                                  <m:endChr m:val="|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𝐝</m:t>
                                  </m:r>
                                  <m:r>
                                    <a:rPr lang="zh-CN" alt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zh-CN" alt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𝐦</m:t>
                              </m:r>
                              <m:r>
                                <a:rPr lang="en-US" altLang="zh-CN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b="0" i="0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𝒅</m:t>
                                  </m:r>
                                </m:e>
                              </m:d>
                            </m:den>
                          </m:f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</m:t>
                          </m:r>
                        </m:e>
                      </m:nary>
                    </m:oMath>
                  </m:oMathPara>
                </a14:m>
                <a:endParaRPr lang="en-US" altLang="zh-CN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zh-CN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m:rPr>
                          <m:sty m:val="p"/>
                        </m:rPr>
                        <a:rPr lang="en-US" altLang="zh-CN" b="0" i="0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zh-CN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b="0" i="0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𝐝</m:t>
                                  </m:r>
                                </m:e>
                              </m:d>
                              <m:r>
                                <a:rPr lang="zh-CN" alt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𝐝</m:t>
                              </m:r>
                              <m:r>
                                <a:rPr lang="en-US" altLang="zh-CN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𝐠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𝐦</m:t>
                                  </m:r>
                                </m:e>
                              </m:d>
                              <m:r>
                                <a:rPr lang="en-US" altLang="zh-CN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b="0" i="0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𝐝</m:t>
                                  </m:r>
                                </m:e>
                              </m:d>
                            </m:den>
                          </m:f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</m:t>
                          </m:r>
                        </m:e>
                      </m:nary>
                    </m:oMath>
                  </m:oMathPara>
                </a14:m>
                <a:endParaRPr lang="en-US" altLang="zh-CN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zh-CN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m:rPr>
                          <m:sty m:val="p"/>
                        </m:rPr>
                        <a:rPr lang="en-US" altLang="zh-CN" b="0" i="0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m:rPr>
                              <m:sty m:val="p"/>
                            </m:rPr>
                            <a:rPr lang="en-US" altLang="zh-CN" b="0" i="0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𝐠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𝐦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m:rPr>
                              <m:sty m:val="p"/>
                            </m:rPr>
                            <a:rPr lang="en-US" altLang="zh-CN" b="0" i="0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𝐠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𝐦</m:t>
                                  </m:r>
                                </m:e>
                              </m:d>
                            </m:e>
                          </m:d>
                        </m:den>
                      </m:f>
                      <m:r>
                        <a:rPr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</m:t>
                      </m:r>
                    </m:oMath>
                  </m:oMathPara>
                </a14:m>
                <a:endParaRPr lang="en-US" altLang="zh-CN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m:rPr>
                              <m:sty m:val="p"/>
                            </m:rPr>
                            <a:rPr lang="en-US" altLang="zh-CN" b="0" i="0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𝐠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𝐦</m:t>
                                  </m:r>
                                </m:e>
                              </m:d>
                            </m:e>
                          </m:d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m:rPr>
                          <m:sty m:val="p"/>
                        </m:rPr>
                        <a:rPr lang="en-US" altLang="zh-CN" b="0" i="0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m:rPr>
                          <m:sty m:val="p"/>
                        </m:rPr>
                        <a:rPr lang="en-US" altLang="zh-CN" b="0" i="0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𝐠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𝐦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m:rPr>
                          <m:sty m:val="p"/>
                        </m:rPr>
                        <a:rPr lang="en-US" altLang="zh-CN" b="0" i="0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r>
                        <a:rPr lang="zh-CN" alt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</m:t>
                      </m:r>
                    </m:oMath>
                  </m:oMathPara>
                </a14:m>
                <a:endParaRPr lang="en-US" altLang="zh-CN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8F82BE3-7A37-CB47-AD76-5A396FCAE0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650" y="3181045"/>
                <a:ext cx="4827275" cy="3349443"/>
              </a:xfrm>
              <a:prstGeom prst="rect">
                <a:avLst/>
              </a:prstGeom>
              <a:blipFill>
                <a:blip r:embed="rId4"/>
                <a:stretch>
                  <a:fillRect t="-32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0EE1863-73F0-FE45-B21F-A8450F9565F6}"/>
                  </a:ext>
                </a:extLst>
              </p:cNvPr>
              <p:cNvSpPr/>
              <p:nvPr/>
            </p:nvSpPr>
            <p:spPr>
              <a:xfrm>
                <a:off x="7337574" y="3306871"/>
                <a:ext cx="2038315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  <m:r>
                        <a:rPr lang="en-US" altLang="zh-CN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m:rPr>
                          <m:sty m:val="p"/>
                        </m:rPr>
                        <a:rPr lang="en-US" altLang="zh-CN" b="0" i="0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𝐠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𝐦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0EE1863-73F0-FE45-B21F-A8450F9565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574" y="3306871"/>
                <a:ext cx="2038315" cy="404983"/>
              </a:xfrm>
              <a:prstGeom prst="rect">
                <a:avLst/>
              </a:prstGeom>
              <a:blipFill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D6C1870-BCB1-4F49-9E84-144138611C03}"/>
                  </a:ext>
                </a:extLst>
              </p:cNvPr>
              <p:cNvSpPr/>
              <p:nvPr/>
            </p:nvSpPr>
            <p:spPr>
              <a:xfrm>
                <a:off x="5340201" y="6071334"/>
                <a:ext cx="30165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0" dirty="0"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normalization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constant)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D6C1870-BCB1-4F49-9E84-144138611C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201" y="6071334"/>
                <a:ext cx="3016531" cy="369332"/>
              </a:xfrm>
              <a:prstGeom prst="rect">
                <a:avLst/>
              </a:prstGeom>
              <a:blipFill>
                <a:blip r:embed="rId6"/>
                <a:stretch>
                  <a:fillRect l="-1681" t="-6667" r="-42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7478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</TotalTime>
  <Words>3723</Words>
  <Application>Microsoft Macintosh PowerPoint</Application>
  <PresentationFormat>Widescreen</PresentationFormat>
  <Paragraphs>652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5" baseType="lpstr">
      <vt:lpstr>AdvTT182ff89e</vt:lpstr>
      <vt:lpstr>AdvTT73b978ed.I</vt:lpstr>
      <vt:lpstr>AdvTTf331adb4.B</vt:lpstr>
      <vt:lpstr>RMTMI</vt:lpstr>
      <vt:lpstr>TimesNewRomanPS</vt:lpstr>
      <vt:lpstr>Arial</vt:lpstr>
      <vt:lpstr>Calibri</vt:lpstr>
      <vt:lpstr>Calibri Light</vt:lpstr>
      <vt:lpstr>Cambria Math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Jiayuan Yao (Dr)</dc:creator>
  <cp:lastModifiedBy>Jiayuan Yao (Dr)</cp:lastModifiedBy>
  <cp:revision>248</cp:revision>
  <dcterms:created xsi:type="dcterms:W3CDTF">2020-04-15T07:47:10Z</dcterms:created>
  <dcterms:modified xsi:type="dcterms:W3CDTF">2020-04-17T06:58:01Z</dcterms:modified>
</cp:coreProperties>
</file>