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87" r:id="rId3"/>
    <p:sldId id="288" r:id="rId4"/>
    <p:sldId id="289" r:id="rId5"/>
    <p:sldId id="290" r:id="rId6"/>
    <p:sldId id="291" r:id="rId7"/>
    <p:sldId id="292" r:id="rId8"/>
    <p:sldId id="293" r:id="rId9"/>
    <p:sldId id="294" r:id="rId10"/>
    <p:sldId id="270" r:id="rId11"/>
    <p:sldId id="272" r:id="rId12"/>
    <p:sldId id="271" r:id="rId13"/>
    <p:sldId id="273" r:id="rId14"/>
    <p:sldId id="274" r:id="rId15"/>
    <p:sldId id="275" r:id="rId16"/>
    <p:sldId id="276" r:id="rId17"/>
    <p:sldId id="261" r:id="rId18"/>
    <p:sldId id="257" r:id="rId19"/>
    <p:sldId id="258" r:id="rId20"/>
    <p:sldId id="269" r:id="rId21"/>
    <p:sldId id="263" r:id="rId22"/>
    <p:sldId id="264" r:id="rId23"/>
    <p:sldId id="265" r:id="rId24"/>
    <p:sldId id="295" r:id="rId25"/>
    <p:sldId id="298" r:id="rId26"/>
    <p:sldId id="296" r:id="rId27"/>
    <p:sldId id="299"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888" autoAdjust="0"/>
  </p:normalViewPr>
  <p:slideViewPr>
    <p:cSldViewPr snapToGrid="0">
      <p:cViewPr varScale="1">
        <p:scale>
          <a:sx n="73" d="100"/>
          <a:sy n="73" d="100"/>
        </p:scale>
        <p:origin x="104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03BDB-82B7-4185-B717-CC0D0A17915D}" type="datetimeFigureOut">
              <a:rPr lang="zh-CN" altLang="en-US" smtClean="0"/>
              <a:t>2020/4/26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CE5110-F4A2-4FE9-8E9C-6F7E4E9F2C39}" type="slidenum">
              <a:rPr lang="zh-CN" altLang="en-US" smtClean="0"/>
              <a:t>‹#›</a:t>
            </a:fld>
            <a:endParaRPr lang="zh-CN" altLang="en-US"/>
          </a:p>
        </p:txBody>
      </p:sp>
    </p:spTree>
    <p:extLst>
      <p:ext uri="{BB962C8B-B14F-4D97-AF65-F5344CB8AC3E}">
        <p14:creationId xmlns:p14="http://schemas.microsoft.com/office/powerpoint/2010/main" val="1448129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Relocated seismicity in southern California determined using three-dimensional velocity models [</a:t>
            </a:r>
            <a:r>
              <a:rPr lang="en-US" altLang="zh-CN" sz="1200" b="0" i="0" u="none" strike="noStrike" kern="1200" baseline="0" dirty="0" err="1" smtClean="0">
                <a:solidFill>
                  <a:schemeClr val="tx1"/>
                </a:solidFill>
                <a:latin typeface="+mn-lt"/>
                <a:ea typeface="+mn-ea"/>
                <a:cs typeface="+mn-cs"/>
              </a:rPr>
              <a:t>Hauksson</a:t>
            </a:r>
            <a:r>
              <a:rPr lang="en-US" altLang="zh-CN" sz="1200" b="0" i="0" u="none" strike="noStrike" kern="1200" baseline="0" dirty="0" smtClean="0">
                <a:solidFill>
                  <a:schemeClr val="tx1"/>
                </a:solidFill>
                <a:latin typeface="+mn-lt"/>
                <a:ea typeface="+mn-ea"/>
                <a:cs typeface="+mn-cs"/>
              </a:rPr>
              <a:t>, 2000].</a:t>
            </a:r>
            <a:endParaRPr lang="zh-CN" altLang="en-US" dirty="0"/>
          </a:p>
        </p:txBody>
      </p:sp>
      <p:sp>
        <p:nvSpPr>
          <p:cNvPr id="4" name="灯片编号占位符 3"/>
          <p:cNvSpPr>
            <a:spLocks noGrp="1"/>
          </p:cNvSpPr>
          <p:nvPr>
            <p:ph type="sldNum" sz="quarter" idx="10"/>
          </p:nvPr>
        </p:nvSpPr>
        <p:spPr/>
        <p:txBody>
          <a:bodyPr/>
          <a:lstStyle/>
          <a:p>
            <a:fld id="{1ACE5110-F4A2-4FE9-8E9C-6F7E4E9F2C39}" type="slidenum">
              <a:rPr lang="zh-CN" altLang="en-US" smtClean="0"/>
              <a:t>2</a:t>
            </a:fld>
            <a:endParaRPr lang="zh-CN" altLang="en-US"/>
          </a:p>
        </p:txBody>
      </p:sp>
    </p:spTree>
    <p:extLst>
      <p:ext uri="{BB962C8B-B14F-4D97-AF65-F5344CB8AC3E}">
        <p14:creationId xmlns:p14="http://schemas.microsoft.com/office/powerpoint/2010/main" val="41357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ACE5110-F4A2-4FE9-8E9C-6F7E4E9F2C39}" type="slidenum">
              <a:rPr lang="zh-CN" altLang="en-US" smtClean="0"/>
              <a:t>12</a:t>
            </a:fld>
            <a:endParaRPr lang="zh-CN" altLang="en-US"/>
          </a:p>
        </p:txBody>
      </p:sp>
    </p:spTree>
    <p:extLst>
      <p:ext uri="{BB962C8B-B14F-4D97-AF65-F5344CB8AC3E}">
        <p14:creationId xmlns:p14="http://schemas.microsoft.com/office/powerpoint/2010/main" val="594661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1" i="0" u="none" strike="noStrike" kern="1200" baseline="0" dirty="0" smtClean="0">
                <a:solidFill>
                  <a:schemeClr val="tx1"/>
                </a:solidFill>
                <a:latin typeface="+mn-lt"/>
                <a:ea typeface="+mn-ea"/>
                <a:cs typeface="+mn-cs"/>
              </a:rPr>
              <a:t>1</a:t>
            </a:r>
            <a:r>
              <a:rPr lang="en-US" altLang="zh-CN" sz="1200" b="0" i="0" u="none" strike="noStrike" kern="1200" baseline="0" dirty="0" smtClean="0">
                <a:solidFill>
                  <a:schemeClr val="tx1"/>
                </a:solidFill>
                <a:latin typeface="+mn-lt"/>
                <a:ea typeface="+mn-ea"/>
                <a:cs typeface="+mn-cs"/>
              </a:rPr>
              <a:t>: The most pronounced high velocity is observed beneath the Sierra Nevada, which is composed primarily of Mesozoic granitic plutons and is probably colder and less faulted than other regions in this study area.</a:t>
            </a:r>
            <a:r>
              <a:rPr lang="en-US" altLang="zh-CN" sz="1200" b="1" i="0" u="none" strike="noStrike" kern="1200" baseline="0" dirty="0" smtClean="0">
                <a:solidFill>
                  <a:schemeClr val="tx1"/>
                </a:solidFill>
                <a:latin typeface="+mn-lt"/>
                <a:ea typeface="+mn-ea"/>
                <a:cs typeface="+mn-cs"/>
              </a:rPr>
              <a:t> 2: </a:t>
            </a:r>
            <a:r>
              <a:rPr lang="en-US" altLang="zh-CN" sz="1200" b="0" i="0" u="none" strike="noStrike" kern="1200" baseline="0" dirty="0" smtClean="0">
                <a:solidFill>
                  <a:schemeClr val="tx1"/>
                </a:solidFill>
                <a:latin typeface="+mn-lt"/>
                <a:ea typeface="+mn-ea"/>
                <a:cs typeface="+mn-cs"/>
              </a:rPr>
              <a:t>pronounced shallow low velocity is also imaged near 242° 15′ just south of the </a:t>
            </a:r>
            <a:r>
              <a:rPr lang="en-US" altLang="zh-CN" sz="1200" b="1" i="0" u="none" strike="noStrike" kern="1200" baseline="0" dirty="0" err="1" smtClean="0">
                <a:solidFill>
                  <a:schemeClr val="tx1"/>
                </a:solidFill>
                <a:latin typeface="+mn-lt"/>
                <a:ea typeface="+mn-ea"/>
                <a:cs typeface="+mn-cs"/>
              </a:rPr>
              <a:t>Garlock</a:t>
            </a:r>
            <a:r>
              <a:rPr lang="en-US" altLang="zh-CN" sz="1200" b="1" i="0" u="none" strike="noStrike" kern="1200" baseline="0" dirty="0" smtClean="0">
                <a:solidFill>
                  <a:schemeClr val="tx1"/>
                </a:solidFill>
                <a:latin typeface="+mn-lt"/>
                <a:ea typeface="+mn-ea"/>
                <a:cs typeface="+mn-cs"/>
              </a:rPr>
              <a:t> Fault.3</a:t>
            </a:r>
            <a:r>
              <a:rPr lang="en-US" altLang="zh-CN" sz="1200" b="0" i="0" u="none" strike="noStrike" kern="1200" baseline="0" dirty="0" smtClean="0">
                <a:solidFill>
                  <a:schemeClr val="tx1"/>
                </a:solidFill>
                <a:latin typeface="+mn-lt"/>
                <a:ea typeface="+mn-ea"/>
                <a:cs typeface="+mn-cs"/>
              </a:rPr>
              <a:t>: Within the southern Sierra Nevada, low velocities are imaged in the top 3 km of the crust near Lake Isabella, which may be due to the presence of sediments or deformation associated with the proto–Kern Canyon or Kern Canyon fault zones. 4: magmatic origin</a:t>
            </a:r>
          </a:p>
        </p:txBody>
      </p:sp>
      <p:sp>
        <p:nvSpPr>
          <p:cNvPr id="4" name="灯片编号占位符 3"/>
          <p:cNvSpPr>
            <a:spLocks noGrp="1"/>
          </p:cNvSpPr>
          <p:nvPr>
            <p:ph type="sldNum" sz="quarter" idx="10"/>
          </p:nvPr>
        </p:nvSpPr>
        <p:spPr/>
        <p:txBody>
          <a:bodyPr/>
          <a:lstStyle/>
          <a:p>
            <a:fld id="{1ACE5110-F4A2-4FE9-8E9C-6F7E4E9F2C39}" type="slidenum">
              <a:rPr lang="zh-CN" altLang="en-US" smtClean="0"/>
              <a:t>15</a:t>
            </a:fld>
            <a:endParaRPr lang="zh-CN" altLang="en-US"/>
          </a:p>
        </p:txBody>
      </p:sp>
    </p:spTree>
    <p:extLst>
      <p:ext uri="{BB962C8B-B14F-4D97-AF65-F5344CB8AC3E}">
        <p14:creationId xmlns:p14="http://schemas.microsoft.com/office/powerpoint/2010/main" val="1762020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1" i="0" u="none" strike="noStrike" kern="1200" baseline="0" dirty="0" smtClean="0">
                <a:solidFill>
                  <a:schemeClr val="tx1"/>
                </a:solidFill>
                <a:latin typeface="+mn-lt"/>
                <a:ea typeface="+mn-ea"/>
                <a:cs typeface="+mn-cs"/>
              </a:rPr>
              <a:t>Deeper anomalies are harder to resolve</a:t>
            </a:r>
            <a:r>
              <a:rPr lang="en-US" altLang="zh-CN" sz="1200" b="0" i="0" u="none" strike="noStrike" kern="1200" baseline="0" dirty="0" smtClean="0">
                <a:solidFill>
                  <a:schemeClr val="tx1"/>
                </a:solidFill>
                <a:latin typeface="+mn-lt"/>
                <a:ea typeface="+mn-ea"/>
                <a:cs typeface="+mn-cs"/>
              </a:rPr>
              <a:t>, but the absence of prominent low velocities beneath about 14 km depth in our estimated model (Figures 11 and 13) beneath the </a:t>
            </a:r>
            <a:r>
              <a:rPr lang="en-US" altLang="zh-CN" sz="1200" b="0" i="0" u="none" strike="noStrike" kern="1200" baseline="0" dirty="0" err="1" smtClean="0">
                <a:solidFill>
                  <a:schemeClr val="tx1"/>
                </a:solidFill>
                <a:latin typeface="+mn-lt"/>
                <a:ea typeface="+mn-ea"/>
                <a:cs typeface="+mn-cs"/>
              </a:rPr>
              <a:t>Coso</a:t>
            </a:r>
            <a:r>
              <a:rPr lang="en-US" altLang="zh-CN" sz="1200" b="0" i="0" u="none" strike="noStrike" kern="1200" baseline="0" dirty="0" smtClean="0">
                <a:solidFill>
                  <a:schemeClr val="tx1"/>
                </a:solidFill>
                <a:latin typeface="+mn-lt"/>
                <a:ea typeface="+mn-ea"/>
                <a:cs typeface="+mn-cs"/>
              </a:rPr>
              <a:t> geothermal area is inconsistent with a deep seated magmatic source below this depth.</a:t>
            </a:r>
            <a:endParaRPr lang="zh-CN" altLang="en-US" dirty="0"/>
          </a:p>
        </p:txBody>
      </p:sp>
      <p:sp>
        <p:nvSpPr>
          <p:cNvPr id="4" name="灯片编号占位符 3"/>
          <p:cNvSpPr>
            <a:spLocks noGrp="1"/>
          </p:cNvSpPr>
          <p:nvPr>
            <p:ph type="sldNum" sz="quarter" idx="10"/>
          </p:nvPr>
        </p:nvSpPr>
        <p:spPr/>
        <p:txBody>
          <a:bodyPr/>
          <a:lstStyle/>
          <a:p>
            <a:fld id="{1ACE5110-F4A2-4FE9-8E9C-6F7E4E9F2C39}" type="slidenum">
              <a:rPr lang="zh-CN" altLang="en-US" smtClean="0"/>
              <a:t>16</a:t>
            </a:fld>
            <a:endParaRPr lang="zh-CN" altLang="en-US"/>
          </a:p>
        </p:txBody>
      </p:sp>
    </p:spTree>
    <p:extLst>
      <p:ext uri="{BB962C8B-B14F-4D97-AF65-F5344CB8AC3E}">
        <p14:creationId xmlns:p14="http://schemas.microsoft.com/office/powerpoint/2010/main" val="2617204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The Indian Wells Valley and the Eastern California Shear Zone mainly exhibit low </a:t>
            </a:r>
            <a:r>
              <a:rPr lang="en-US" altLang="zh-CN" sz="1200" b="0" i="0" u="none" strike="noStrike" kern="1200" baseline="0" dirty="0" err="1" smtClean="0">
                <a:solidFill>
                  <a:schemeClr val="tx1"/>
                </a:solidFill>
                <a:latin typeface="+mn-lt"/>
                <a:ea typeface="+mn-ea"/>
                <a:cs typeface="+mn-cs"/>
              </a:rPr>
              <a:t>Vp</a:t>
            </a:r>
            <a:r>
              <a:rPr lang="en-US" altLang="zh-CN" sz="1200" b="0" i="0" u="none" strike="noStrike" kern="1200" baseline="0" dirty="0" smtClean="0">
                <a:solidFill>
                  <a:schemeClr val="tx1"/>
                </a:solidFill>
                <a:latin typeface="+mn-lt"/>
                <a:ea typeface="+mn-ea"/>
                <a:cs typeface="+mn-cs"/>
              </a:rPr>
              <a:t>. The mountain</a:t>
            </a:r>
          </a:p>
          <a:p>
            <a:r>
              <a:rPr lang="en-US" altLang="zh-CN" sz="1200" b="0" i="0" u="none" strike="noStrike" kern="1200" baseline="0" dirty="0" smtClean="0">
                <a:solidFill>
                  <a:schemeClr val="tx1"/>
                </a:solidFill>
                <a:latin typeface="+mn-lt"/>
                <a:ea typeface="+mn-ea"/>
                <a:cs typeface="+mn-cs"/>
              </a:rPr>
              <a:t>areas, such as the Sierra Nevada, the Argus Range, and the Granite Mountain with the Mesozoic granitic</a:t>
            </a:r>
          </a:p>
          <a:p>
            <a:r>
              <a:rPr lang="en-US" altLang="zh-CN" sz="1200" b="0" i="0" u="none" strike="noStrike" kern="1200" baseline="0" dirty="0" smtClean="0">
                <a:solidFill>
                  <a:schemeClr val="tx1"/>
                </a:solidFill>
                <a:latin typeface="+mn-lt"/>
                <a:ea typeface="+mn-ea"/>
                <a:cs typeface="+mn-cs"/>
              </a:rPr>
              <a:t>rocks, and the stable Mojave Desert show high </a:t>
            </a:r>
            <a:r>
              <a:rPr lang="en-US" altLang="zh-CN" sz="1200" b="0" i="0" u="none" strike="noStrike" kern="1200" baseline="0" dirty="0" err="1" smtClean="0">
                <a:solidFill>
                  <a:schemeClr val="tx1"/>
                </a:solidFill>
                <a:latin typeface="+mn-lt"/>
                <a:ea typeface="+mn-ea"/>
                <a:cs typeface="+mn-cs"/>
              </a:rPr>
              <a:t>Vp</a:t>
            </a:r>
            <a:r>
              <a:rPr lang="en-US" altLang="zh-CN" sz="1200" b="0" i="0" u="none" strike="noStrike" kern="1200" baseline="0" dirty="0" smtClean="0">
                <a:solidFill>
                  <a:schemeClr val="tx1"/>
                </a:solidFill>
                <a:latin typeface="+mn-lt"/>
                <a:ea typeface="+mn-ea"/>
                <a:cs typeface="+mn-cs"/>
              </a:rPr>
              <a:t> anomalies.</a:t>
            </a:r>
            <a:endParaRPr lang="zh-CN" altLang="en-US" dirty="0"/>
          </a:p>
        </p:txBody>
      </p:sp>
      <p:sp>
        <p:nvSpPr>
          <p:cNvPr id="4" name="灯片编号占位符 3"/>
          <p:cNvSpPr>
            <a:spLocks noGrp="1"/>
          </p:cNvSpPr>
          <p:nvPr>
            <p:ph type="sldNum" sz="quarter" idx="10"/>
          </p:nvPr>
        </p:nvSpPr>
        <p:spPr/>
        <p:txBody>
          <a:bodyPr/>
          <a:lstStyle/>
          <a:p>
            <a:fld id="{1ACE5110-F4A2-4FE9-8E9C-6F7E4E9F2C39}" type="slidenum">
              <a:rPr lang="zh-CN" altLang="en-US" smtClean="0"/>
              <a:t>19</a:t>
            </a:fld>
            <a:endParaRPr lang="zh-CN" altLang="en-US"/>
          </a:p>
        </p:txBody>
      </p:sp>
    </p:spTree>
    <p:extLst>
      <p:ext uri="{BB962C8B-B14F-4D97-AF65-F5344CB8AC3E}">
        <p14:creationId xmlns:p14="http://schemas.microsoft.com/office/powerpoint/2010/main" val="1521617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Only</a:t>
            </a:r>
            <a:r>
              <a:rPr lang="en-US" altLang="zh-CN" baseline="0" dirty="0" smtClean="0"/>
              <a:t> above 9 km for the ray density. </a:t>
            </a:r>
          </a:p>
          <a:p>
            <a:r>
              <a:rPr lang="en-US" altLang="zh-CN" b="1" baseline="0" dirty="0" smtClean="0"/>
              <a:t>1: </a:t>
            </a:r>
            <a:r>
              <a:rPr lang="en-US" altLang="zh-CN" baseline="0" dirty="0" smtClean="0"/>
              <a:t>Left: low velocity-</a:t>
            </a:r>
            <a:r>
              <a:rPr lang="en-US" altLang="zh-CN" sz="1200" b="0" i="0" u="none" strike="noStrike" kern="1200" baseline="0" dirty="0" smtClean="0">
                <a:solidFill>
                  <a:schemeClr val="tx1"/>
                </a:solidFill>
                <a:latin typeface="+mn-lt"/>
                <a:ea typeface="+mn-ea"/>
                <a:cs typeface="+mn-cs"/>
              </a:rPr>
              <a:t>CGF(</a:t>
            </a:r>
            <a:r>
              <a:rPr lang="en-US" altLang="zh-CN" sz="1200" b="0" i="0" u="none" strike="noStrike" kern="1200" baseline="0" dirty="0" err="1" smtClean="0">
                <a:solidFill>
                  <a:schemeClr val="tx1"/>
                </a:solidFill>
                <a:latin typeface="+mn-lt"/>
                <a:ea typeface="+mn-ea"/>
                <a:cs typeface="+mn-cs"/>
              </a:rPr>
              <a:t>Coso</a:t>
            </a:r>
            <a:r>
              <a:rPr lang="en-US" altLang="zh-CN" sz="1200" b="0" i="0" u="none" strike="noStrike" kern="1200" baseline="0" dirty="0" smtClean="0">
                <a:solidFill>
                  <a:schemeClr val="tx1"/>
                </a:solidFill>
                <a:latin typeface="+mn-lt"/>
                <a:ea typeface="+mn-ea"/>
                <a:cs typeface="+mn-cs"/>
              </a:rPr>
              <a:t> geothermal field), Little Lake Fault </a:t>
            </a:r>
            <a:r>
              <a:rPr lang="fr-FR" altLang="zh-CN" sz="1200" b="0" i="0" u="none" strike="noStrike" kern="1200" baseline="0" dirty="0" smtClean="0">
                <a:solidFill>
                  <a:schemeClr val="tx1"/>
                </a:solidFill>
                <a:latin typeface="+mn-lt"/>
                <a:ea typeface="+mn-ea"/>
                <a:cs typeface="+mn-cs"/>
              </a:rPr>
              <a:t>Zone (LLFZ), the Airport Lake Fault Zone</a:t>
            </a:r>
            <a:r>
              <a:rPr lang="en-US" altLang="zh-CN" sz="1200" b="0" i="0" u="none" strike="noStrike" kern="1200" baseline="0" dirty="0" smtClean="0">
                <a:solidFill>
                  <a:schemeClr val="tx1"/>
                </a:solidFill>
                <a:latin typeface="+mn-lt"/>
                <a:ea typeface="+mn-ea"/>
                <a:cs typeface="+mn-cs"/>
              </a:rPr>
              <a:t>(ALFZ), and the Indian Wells Valley (IWV). High velocity-Southern Sierra Nevada Frontal Fault (SSNFZ) and the Argus Range(AR). </a:t>
            </a:r>
            <a:r>
              <a:rPr lang="en-US" altLang="zh-CN" sz="1200" b="1" i="0" u="none" strike="noStrike" kern="1200" baseline="0" dirty="0" smtClean="0">
                <a:solidFill>
                  <a:schemeClr val="tx1"/>
                </a:solidFill>
                <a:latin typeface="+mn-lt"/>
                <a:ea typeface="+mn-ea"/>
                <a:cs typeface="+mn-cs"/>
              </a:rPr>
              <a:t>2: </a:t>
            </a:r>
            <a:r>
              <a:rPr lang="en-US" altLang="zh-CN" sz="1200" b="0" i="0" u="none" strike="noStrike" kern="1200" baseline="0" dirty="0" smtClean="0">
                <a:solidFill>
                  <a:schemeClr val="tx1"/>
                </a:solidFill>
                <a:latin typeface="+mn-lt"/>
                <a:ea typeface="+mn-ea"/>
                <a:cs typeface="+mn-cs"/>
              </a:rPr>
              <a:t>Spatial correlation between the </a:t>
            </a:r>
            <a:r>
              <a:rPr lang="en-US" altLang="zh-CN" sz="1200" b="0" i="0" u="none" strike="noStrike" kern="1200" baseline="0" dirty="0" err="1" smtClean="0">
                <a:solidFill>
                  <a:schemeClr val="tx1"/>
                </a:solidFill>
                <a:latin typeface="+mn-lt"/>
                <a:ea typeface="+mn-ea"/>
                <a:cs typeface="+mn-cs"/>
              </a:rPr>
              <a:t>Vp</a:t>
            </a:r>
            <a:r>
              <a:rPr lang="en-US" altLang="zh-CN" sz="1200" b="0" i="0" u="none" strike="noStrike" kern="1200" baseline="0" dirty="0" smtClean="0">
                <a:solidFill>
                  <a:schemeClr val="tx1"/>
                </a:solidFill>
                <a:latin typeface="+mn-lt"/>
                <a:ea typeface="+mn-ea"/>
                <a:cs typeface="+mn-cs"/>
              </a:rPr>
              <a:t> and </a:t>
            </a:r>
            <a:r>
              <a:rPr lang="en-US" altLang="zh-CN" sz="1200" b="0" i="0" u="none" strike="noStrike" kern="1200" baseline="0" dirty="0" err="1" smtClean="0">
                <a:solidFill>
                  <a:schemeClr val="tx1"/>
                </a:solidFill>
                <a:latin typeface="+mn-lt"/>
                <a:ea typeface="+mn-ea"/>
                <a:cs typeface="+mn-cs"/>
              </a:rPr>
              <a:t>Vp</a:t>
            </a:r>
            <a:r>
              <a:rPr lang="en-US" altLang="zh-CN" sz="1200" b="0" i="0" u="none" strike="noStrike" kern="1200" baseline="0" dirty="0" smtClean="0">
                <a:solidFill>
                  <a:schemeClr val="tx1"/>
                </a:solidFill>
                <a:latin typeface="+mn-lt"/>
                <a:ea typeface="+mn-ea"/>
                <a:cs typeface="+mn-cs"/>
              </a:rPr>
              <a:t>/Vs anomalies is observed for most parts of our study area II. </a:t>
            </a:r>
            <a:r>
              <a:rPr lang="en-US" altLang="zh-CN" sz="1200" b="1" i="0" u="none" strike="noStrike" kern="1200" baseline="0" dirty="0" smtClean="0">
                <a:solidFill>
                  <a:schemeClr val="tx1"/>
                </a:solidFill>
                <a:latin typeface="+mn-lt"/>
                <a:ea typeface="+mn-ea"/>
                <a:cs typeface="+mn-cs"/>
              </a:rPr>
              <a:t>3: </a:t>
            </a:r>
            <a:r>
              <a:rPr lang="en-US" altLang="zh-CN" sz="1200" b="0" i="0" u="none" strike="noStrike" kern="1200" baseline="0" dirty="0" smtClean="0">
                <a:solidFill>
                  <a:schemeClr val="tx1"/>
                </a:solidFill>
                <a:latin typeface="+mn-lt"/>
                <a:ea typeface="+mn-ea"/>
                <a:cs typeface="+mn-cs"/>
              </a:rPr>
              <a:t>The northern part of </a:t>
            </a:r>
            <a:r>
              <a:rPr lang="en-US" altLang="zh-CN" sz="1200" b="1" i="0" u="none" strike="noStrike" kern="1200" baseline="0" dirty="0" smtClean="0">
                <a:solidFill>
                  <a:schemeClr val="tx1"/>
                </a:solidFill>
                <a:latin typeface="+mn-lt"/>
                <a:ea typeface="+mn-ea"/>
                <a:cs typeface="+mn-cs"/>
              </a:rPr>
              <a:t>the geothermal field shows low </a:t>
            </a:r>
            <a:r>
              <a:rPr lang="en-US" altLang="zh-CN" sz="1200" b="1" i="0" u="none" strike="noStrike" kern="1200" baseline="0" dirty="0" err="1" smtClean="0">
                <a:solidFill>
                  <a:schemeClr val="tx1"/>
                </a:solidFill>
                <a:latin typeface="+mn-lt"/>
                <a:ea typeface="+mn-ea"/>
                <a:cs typeface="+mn-cs"/>
              </a:rPr>
              <a:t>Vp</a:t>
            </a:r>
            <a:r>
              <a:rPr lang="en-US" altLang="zh-CN" sz="1200" b="1" i="0" u="none" strike="noStrike" kern="1200" baseline="0" dirty="0" smtClean="0">
                <a:solidFill>
                  <a:schemeClr val="tx1"/>
                </a:solidFill>
                <a:latin typeface="+mn-lt"/>
                <a:ea typeface="+mn-ea"/>
                <a:cs typeface="+mn-cs"/>
              </a:rPr>
              <a:t>/Vs,</a:t>
            </a:r>
            <a:r>
              <a:rPr lang="en-US" altLang="zh-CN" sz="1200" b="0" i="0" u="none" strike="noStrike" kern="1200" baseline="0" dirty="0" smtClean="0">
                <a:solidFill>
                  <a:schemeClr val="tx1"/>
                </a:solidFill>
                <a:latin typeface="+mn-lt"/>
                <a:ea typeface="+mn-ea"/>
                <a:cs typeface="+mn-cs"/>
              </a:rPr>
              <a:t> whereas the other areas within and in proximity to the CGF show high </a:t>
            </a:r>
            <a:r>
              <a:rPr lang="en-US" altLang="zh-CN" sz="1200" b="0" i="0" u="none" strike="noStrike" kern="1200" baseline="0" dirty="0" err="1" smtClean="0">
                <a:solidFill>
                  <a:schemeClr val="tx1"/>
                </a:solidFill>
                <a:latin typeface="+mn-lt"/>
                <a:ea typeface="+mn-ea"/>
                <a:cs typeface="+mn-cs"/>
              </a:rPr>
              <a:t>Vp</a:t>
            </a:r>
            <a:r>
              <a:rPr lang="en-US" altLang="zh-CN" sz="1200" b="0" i="0" u="none" strike="noStrike" kern="1200" baseline="0" dirty="0" smtClean="0">
                <a:solidFill>
                  <a:schemeClr val="tx1"/>
                </a:solidFill>
                <a:latin typeface="+mn-lt"/>
                <a:ea typeface="+mn-ea"/>
                <a:cs typeface="+mn-cs"/>
              </a:rPr>
              <a:t>/Vs.</a:t>
            </a:r>
            <a:endParaRPr lang="zh-CN" altLang="en-US" dirty="0"/>
          </a:p>
        </p:txBody>
      </p:sp>
      <p:sp>
        <p:nvSpPr>
          <p:cNvPr id="4" name="灯片编号占位符 3"/>
          <p:cNvSpPr>
            <a:spLocks noGrp="1"/>
          </p:cNvSpPr>
          <p:nvPr>
            <p:ph type="sldNum" sz="quarter" idx="10"/>
          </p:nvPr>
        </p:nvSpPr>
        <p:spPr/>
        <p:txBody>
          <a:bodyPr/>
          <a:lstStyle/>
          <a:p>
            <a:fld id="{1ACE5110-F4A2-4FE9-8E9C-6F7E4E9F2C39}" type="slidenum">
              <a:rPr lang="zh-CN" altLang="en-US" smtClean="0"/>
              <a:t>20</a:t>
            </a:fld>
            <a:endParaRPr lang="zh-CN" altLang="en-US"/>
          </a:p>
        </p:txBody>
      </p:sp>
    </p:spTree>
    <p:extLst>
      <p:ext uri="{BB962C8B-B14F-4D97-AF65-F5344CB8AC3E}">
        <p14:creationId xmlns:p14="http://schemas.microsoft.com/office/powerpoint/2010/main" val="967129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Beneath profiles B, D, and E, which pass through the CGF, an extensive velocity anomaly of low </a:t>
            </a:r>
            <a:r>
              <a:rPr lang="en-US" altLang="zh-CN" sz="1200" b="0" i="0" u="none" strike="noStrike" kern="1200" baseline="0" dirty="0" err="1" smtClean="0">
                <a:solidFill>
                  <a:schemeClr val="tx1"/>
                </a:solidFill>
                <a:latin typeface="+mn-lt"/>
                <a:ea typeface="+mn-ea"/>
                <a:cs typeface="+mn-cs"/>
              </a:rPr>
              <a:t>Vp</a:t>
            </a:r>
            <a:r>
              <a:rPr lang="en-US" altLang="zh-CN" sz="1200" b="0" i="0" u="none" strike="noStrike" kern="1200" baseline="0" dirty="0" smtClean="0">
                <a:solidFill>
                  <a:schemeClr val="tx1"/>
                </a:solidFill>
                <a:latin typeface="+mn-lt"/>
                <a:ea typeface="+mn-ea"/>
                <a:cs typeface="+mn-cs"/>
              </a:rPr>
              <a:t>, low Vs, and low </a:t>
            </a:r>
            <a:r>
              <a:rPr lang="en-US" altLang="zh-CN" sz="1200" b="0" i="0" u="none" strike="noStrike" kern="1200" baseline="0" dirty="0" err="1" smtClean="0">
                <a:solidFill>
                  <a:schemeClr val="tx1"/>
                </a:solidFill>
                <a:latin typeface="+mn-lt"/>
                <a:ea typeface="+mn-ea"/>
                <a:cs typeface="+mn-cs"/>
              </a:rPr>
              <a:t>Vp</a:t>
            </a:r>
            <a:r>
              <a:rPr lang="en-US" altLang="zh-CN" sz="1200" b="0" i="0" u="none" strike="noStrike" kern="1200" baseline="0" dirty="0" smtClean="0">
                <a:solidFill>
                  <a:schemeClr val="tx1"/>
                </a:solidFill>
                <a:latin typeface="+mn-lt"/>
                <a:ea typeface="+mn-ea"/>
                <a:cs typeface="+mn-cs"/>
              </a:rPr>
              <a:t>/Vs from 6 to 12 km.</a:t>
            </a:r>
          </a:p>
          <a:p>
            <a:r>
              <a:rPr lang="en-US" altLang="zh-CN" sz="1200" b="0" i="0" u="none" strike="noStrike" kern="1200" baseline="0" dirty="0" smtClean="0">
                <a:solidFill>
                  <a:schemeClr val="tx1"/>
                </a:solidFill>
                <a:latin typeface="+mn-lt"/>
                <a:ea typeface="+mn-ea"/>
                <a:cs typeface="+mn-cs"/>
              </a:rPr>
              <a:t>The size of this anomaly is about 10 km in lateral and 6 km in depth.</a:t>
            </a:r>
          </a:p>
          <a:p>
            <a:r>
              <a:rPr lang="en-US" altLang="zh-CN" sz="1200" b="0" i="0" u="none" strike="noStrike" kern="1200" baseline="0" dirty="0" smtClean="0">
                <a:solidFill>
                  <a:schemeClr val="tx1"/>
                </a:solidFill>
                <a:latin typeface="+mn-lt"/>
                <a:ea typeface="+mn-ea"/>
                <a:cs typeface="+mn-cs"/>
              </a:rPr>
              <a:t>The anomalous zone of low-velocity anomalies between 6 and 12 km is aseismic. CGF(</a:t>
            </a:r>
            <a:r>
              <a:rPr lang="en-US" altLang="zh-CN" sz="1200" b="0" i="0" u="none" strike="noStrike" kern="1200" baseline="0" dirty="0" err="1" smtClean="0">
                <a:solidFill>
                  <a:schemeClr val="tx1"/>
                </a:solidFill>
                <a:latin typeface="+mn-lt"/>
                <a:ea typeface="+mn-ea"/>
                <a:cs typeface="+mn-cs"/>
              </a:rPr>
              <a:t>Coso</a:t>
            </a:r>
            <a:r>
              <a:rPr lang="en-US" altLang="zh-CN" sz="1200" b="0" i="0" u="none" strike="noStrike" kern="1200" baseline="0" dirty="0" smtClean="0">
                <a:solidFill>
                  <a:schemeClr val="tx1"/>
                </a:solidFill>
                <a:latin typeface="+mn-lt"/>
                <a:ea typeface="+mn-ea"/>
                <a:cs typeface="+mn-cs"/>
              </a:rPr>
              <a:t> geothermal field), </a:t>
            </a:r>
            <a:endParaRPr lang="zh-CN" altLang="en-US" dirty="0"/>
          </a:p>
        </p:txBody>
      </p:sp>
      <p:sp>
        <p:nvSpPr>
          <p:cNvPr id="4" name="灯片编号占位符 3"/>
          <p:cNvSpPr>
            <a:spLocks noGrp="1"/>
          </p:cNvSpPr>
          <p:nvPr>
            <p:ph type="sldNum" sz="quarter" idx="10"/>
          </p:nvPr>
        </p:nvSpPr>
        <p:spPr/>
        <p:txBody>
          <a:bodyPr/>
          <a:lstStyle/>
          <a:p>
            <a:fld id="{1ACE5110-F4A2-4FE9-8E9C-6F7E4E9F2C39}" type="slidenum">
              <a:rPr lang="zh-CN" altLang="en-US" smtClean="0"/>
              <a:t>21</a:t>
            </a:fld>
            <a:endParaRPr lang="zh-CN" altLang="en-US"/>
          </a:p>
        </p:txBody>
      </p:sp>
    </p:spTree>
    <p:extLst>
      <p:ext uri="{BB962C8B-B14F-4D97-AF65-F5344CB8AC3E}">
        <p14:creationId xmlns:p14="http://schemas.microsoft.com/office/powerpoint/2010/main" val="876879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The velocity of seismic waves can be affected when they propagate through different materials due to changes in lithology, mineral</a:t>
            </a:r>
          </a:p>
          <a:p>
            <a:r>
              <a:rPr lang="en-US" altLang="zh-CN" sz="1200" b="0" i="0" u="none" strike="noStrike" kern="1200" baseline="0" dirty="0" smtClean="0">
                <a:solidFill>
                  <a:schemeClr val="tx1"/>
                </a:solidFill>
                <a:latin typeface="+mn-lt"/>
                <a:ea typeface="+mn-ea"/>
                <a:cs typeface="+mn-cs"/>
              </a:rPr>
              <a:t>composition, presence of fracture, temperature, pore pressure, and fluid saturation.</a:t>
            </a:r>
            <a:endParaRPr lang="zh-CN" altLang="en-US" dirty="0"/>
          </a:p>
        </p:txBody>
      </p:sp>
      <p:sp>
        <p:nvSpPr>
          <p:cNvPr id="4" name="灯片编号占位符 3"/>
          <p:cNvSpPr>
            <a:spLocks noGrp="1"/>
          </p:cNvSpPr>
          <p:nvPr>
            <p:ph type="sldNum" sz="quarter" idx="10"/>
          </p:nvPr>
        </p:nvSpPr>
        <p:spPr/>
        <p:txBody>
          <a:bodyPr/>
          <a:lstStyle/>
          <a:p>
            <a:fld id="{1ACE5110-F4A2-4FE9-8E9C-6F7E4E9F2C39}" type="slidenum">
              <a:rPr lang="zh-CN" altLang="en-US" smtClean="0"/>
              <a:t>22</a:t>
            </a:fld>
            <a:endParaRPr lang="zh-CN" altLang="en-US"/>
          </a:p>
        </p:txBody>
      </p:sp>
    </p:spTree>
    <p:extLst>
      <p:ext uri="{BB962C8B-B14F-4D97-AF65-F5344CB8AC3E}">
        <p14:creationId xmlns:p14="http://schemas.microsoft.com/office/powerpoint/2010/main" val="3495167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smtClean="0"/>
              <a:t>1</a:t>
            </a:r>
            <a:r>
              <a:rPr lang="en-US" altLang="zh-CN" dirty="0" smtClean="0"/>
              <a:t>: </a:t>
            </a:r>
            <a:r>
              <a:rPr lang="en-US" altLang="zh-CN" sz="1200" b="0" i="0" u="none" strike="noStrike" kern="1200" baseline="0" dirty="0" smtClean="0">
                <a:solidFill>
                  <a:schemeClr val="tx1"/>
                </a:solidFill>
                <a:latin typeface="+mn-lt"/>
                <a:ea typeface="+mn-ea"/>
                <a:cs typeface="+mn-cs"/>
              </a:rPr>
              <a:t>There is a prominent low-</a:t>
            </a:r>
            <a:r>
              <a:rPr lang="en-US" altLang="zh-CN" sz="1200" b="0" i="0" u="none" strike="noStrike" kern="1200" baseline="0" dirty="0" err="1" smtClean="0">
                <a:solidFill>
                  <a:schemeClr val="tx1"/>
                </a:solidFill>
                <a:latin typeface="+mn-lt"/>
                <a:ea typeface="+mn-ea"/>
                <a:cs typeface="+mn-cs"/>
              </a:rPr>
              <a:t>Vp</a:t>
            </a:r>
            <a:r>
              <a:rPr lang="en-US" altLang="zh-CN" sz="1200" b="0" i="0" u="none" strike="noStrike" kern="1200" baseline="0" dirty="0" smtClean="0">
                <a:solidFill>
                  <a:schemeClr val="tx1"/>
                </a:solidFill>
                <a:latin typeface="+mn-lt"/>
                <a:ea typeface="+mn-ea"/>
                <a:cs typeface="+mn-cs"/>
              </a:rPr>
              <a:t> anomaly associated with Indian Wells Valley, which is best expressed in the upper 2 km and, in some areas, is imaged to 4-km depth. </a:t>
            </a:r>
            <a:r>
              <a:rPr lang="en-US" altLang="zh-CN" sz="1200" b="1" i="0" u="none" strike="noStrike" kern="1200" baseline="0" dirty="0" smtClean="0">
                <a:solidFill>
                  <a:schemeClr val="tx1"/>
                </a:solidFill>
                <a:latin typeface="+mn-lt"/>
                <a:ea typeface="+mn-ea"/>
                <a:cs typeface="+mn-cs"/>
              </a:rPr>
              <a:t>2</a:t>
            </a:r>
            <a:r>
              <a:rPr lang="en-US" altLang="zh-CN" sz="1200" b="0" i="0" u="none" strike="noStrike" kern="1200" baseline="0" dirty="0" smtClean="0">
                <a:solidFill>
                  <a:schemeClr val="tx1"/>
                </a:solidFill>
                <a:latin typeface="+mn-lt"/>
                <a:ea typeface="+mn-ea"/>
                <a:cs typeface="+mn-cs"/>
              </a:rPr>
              <a:t>: The high amplitude, low-</a:t>
            </a:r>
            <a:r>
              <a:rPr lang="en-US" altLang="zh-CN" sz="1200" b="0" i="0" u="none" strike="noStrike" kern="1200" baseline="0" dirty="0" err="1" smtClean="0">
                <a:solidFill>
                  <a:schemeClr val="tx1"/>
                </a:solidFill>
                <a:latin typeface="+mn-lt"/>
                <a:ea typeface="+mn-ea"/>
                <a:cs typeface="+mn-cs"/>
              </a:rPr>
              <a:t>Vp</a:t>
            </a:r>
            <a:r>
              <a:rPr lang="en-US" altLang="zh-CN" sz="1200" b="0" i="0" u="none" strike="noStrike" kern="1200" baseline="0" dirty="0" smtClean="0">
                <a:solidFill>
                  <a:schemeClr val="tx1"/>
                </a:solidFill>
                <a:latin typeface="+mn-lt"/>
                <a:ea typeface="+mn-ea"/>
                <a:cs typeface="+mn-cs"/>
              </a:rPr>
              <a:t> anomaly that coincides with the </a:t>
            </a:r>
            <a:r>
              <a:rPr lang="en-US" altLang="zh-CN" sz="1200" b="1" i="0" u="none" strike="noStrike" kern="1200" baseline="0" dirty="0" err="1" smtClean="0">
                <a:solidFill>
                  <a:schemeClr val="tx1"/>
                </a:solidFill>
                <a:latin typeface="+mn-lt"/>
                <a:ea typeface="+mn-ea"/>
                <a:cs typeface="+mn-cs"/>
              </a:rPr>
              <a:t>Coso</a:t>
            </a:r>
            <a:r>
              <a:rPr lang="en-US" altLang="zh-CN" sz="1200" b="1" i="0" u="none" strike="noStrike" kern="1200" baseline="0" dirty="0" smtClean="0">
                <a:solidFill>
                  <a:schemeClr val="tx1"/>
                </a:solidFill>
                <a:latin typeface="+mn-lt"/>
                <a:ea typeface="+mn-ea"/>
                <a:cs typeface="+mn-cs"/>
              </a:rPr>
              <a:t> geothermal field </a:t>
            </a:r>
            <a:r>
              <a:rPr lang="en-US" altLang="zh-CN" sz="1200" b="0" i="0" u="none" strike="noStrike" kern="1200" baseline="0" dirty="0" smtClean="0">
                <a:solidFill>
                  <a:schemeClr val="tx1"/>
                </a:solidFill>
                <a:latin typeface="+mn-lt"/>
                <a:ea typeface="+mn-ea"/>
                <a:cs typeface="+mn-cs"/>
              </a:rPr>
              <a:t>extends across several depth layers for </a:t>
            </a:r>
            <a:r>
              <a:rPr lang="en-US" altLang="zh-CN" sz="1200" b="0" i="0" u="none" strike="noStrike" kern="1200" baseline="0" dirty="0" err="1" smtClean="0">
                <a:solidFill>
                  <a:schemeClr val="tx1"/>
                </a:solidFill>
                <a:latin typeface="+mn-lt"/>
                <a:ea typeface="+mn-ea"/>
                <a:cs typeface="+mn-cs"/>
              </a:rPr>
              <a:t>Vp</a:t>
            </a:r>
            <a:r>
              <a:rPr lang="en-US" altLang="zh-CN" sz="1200" b="0" i="0" u="none" strike="noStrike" kern="1200" baseline="0" dirty="0" smtClean="0">
                <a:solidFill>
                  <a:schemeClr val="tx1"/>
                </a:solidFill>
                <a:latin typeface="+mn-lt"/>
                <a:ea typeface="+mn-ea"/>
                <a:cs typeface="+mn-cs"/>
              </a:rPr>
              <a:t>, from depths of 8 to 12 km.</a:t>
            </a:r>
            <a:endParaRPr lang="zh-CN" altLang="en-US" dirty="0"/>
          </a:p>
        </p:txBody>
      </p:sp>
      <p:sp>
        <p:nvSpPr>
          <p:cNvPr id="4" name="灯片编号占位符 3"/>
          <p:cNvSpPr>
            <a:spLocks noGrp="1"/>
          </p:cNvSpPr>
          <p:nvPr>
            <p:ph type="sldNum" sz="quarter" idx="10"/>
          </p:nvPr>
        </p:nvSpPr>
        <p:spPr/>
        <p:txBody>
          <a:bodyPr/>
          <a:lstStyle/>
          <a:p>
            <a:fld id="{1ACE5110-F4A2-4FE9-8E9C-6F7E4E9F2C39}" type="slidenum">
              <a:rPr lang="zh-CN" altLang="en-US" smtClean="0"/>
              <a:t>3</a:t>
            </a:fld>
            <a:endParaRPr lang="zh-CN" altLang="en-US"/>
          </a:p>
        </p:txBody>
      </p:sp>
    </p:spTree>
    <p:extLst>
      <p:ext uri="{BB962C8B-B14F-4D97-AF65-F5344CB8AC3E}">
        <p14:creationId xmlns:p14="http://schemas.microsoft.com/office/powerpoint/2010/main" val="1297504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The most prominent </a:t>
            </a:r>
            <a:r>
              <a:rPr lang="en-US" altLang="zh-CN" sz="1200" b="0" i="0" u="none" strike="noStrike" kern="1200" baseline="0" dirty="0" err="1" smtClean="0">
                <a:solidFill>
                  <a:schemeClr val="tx1"/>
                </a:solidFill>
                <a:latin typeface="+mn-lt"/>
                <a:ea typeface="+mn-ea"/>
                <a:cs typeface="+mn-cs"/>
              </a:rPr>
              <a:t>Vp</a:t>
            </a:r>
            <a:r>
              <a:rPr lang="en-US" altLang="zh-CN" sz="1200" b="0" i="0" u="none" strike="noStrike" kern="1200" baseline="0" dirty="0" smtClean="0">
                <a:solidFill>
                  <a:schemeClr val="tx1"/>
                </a:solidFill>
                <a:latin typeface="+mn-lt"/>
                <a:ea typeface="+mn-ea"/>
                <a:cs typeface="+mn-cs"/>
              </a:rPr>
              <a:t> /Vs low coincides with </a:t>
            </a:r>
            <a:r>
              <a:rPr lang="en-US" altLang="zh-CN" sz="1200" b="1" i="0" u="none" strike="noStrike" kern="1200" baseline="0" dirty="0" smtClean="0">
                <a:solidFill>
                  <a:schemeClr val="tx1"/>
                </a:solidFill>
                <a:latin typeface="+mn-lt"/>
                <a:ea typeface="+mn-ea"/>
                <a:cs typeface="+mn-cs"/>
              </a:rPr>
              <a:t>Indian Wells Valley</a:t>
            </a:r>
            <a:r>
              <a:rPr lang="en-US" altLang="zh-CN" sz="1200" b="0" i="0" u="none" strike="noStrike" kern="1200" baseline="0" dirty="0" smtClean="0">
                <a:solidFill>
                  <a:schemeClr val="tx1"/>
                </a:solidFill>
                <a:latin typeface="+mn-lt"/>
                <a:ea typeface="+mn-ea"/>
                <a:cs typeface="+mn-cs"/>
              </a:rPr>
              <a:t>, extending to </a:t>
            </a:r>
            <a:r>
              <a:rPr lang="en-US" altLang="zh-CN" sz="1200" b="1" i="0" u="none" strike="noStrike" kern="1200" baseline="0" dirty="0" smtClean="0">
                <a:solidFill>
                  <a:schemeClr val="tx1"/>
                </a:solidFill>
                <a:latin typeface="+mn-lt"/>
                <a:ea typeface="+mn-ea"/>
                <a:cs typeface="+mn-cs"/>
              </a:rPr>
              <a:t>depths of 3 km</a:t>
            </a:r>
            <a:r>
              <a:rPr lang="en-US" altLang="zh-CN" sz="1200" b="0" i="0" u="none" strike="noStrike" kern="1200" baseline="0" dirty="0" smtClean="0">
                <a:solidFill>
                  <a:schemeClr val="tx1"/>
                </a:solidFill>
                <a:latin typeface="+mn-lt"/>
                <a:ea typeface="+mn-ea"/>
                <a:cs typeface="+mn-cs"/>
              </a:rPr>
              <a:t>. Such low </a:t>
            </a:r>
            <a:r>
              <a:rPr lang="en-US" altLang="zh-CN" sz="1200" b="0" i="0" u="none" strike="noStrike" kern="1200" baseline="0" dirty="0" err="1" smtClean="0">
                <a:solidFill>
                  <a:schemeClr val="tx1"/>
                </a:solidFill>
                <a:latin typeface="+mn-lt"/>
                <a:ea typeface="+mn-ea"/>
                <a:cs typeface="+mn-cs"/>
              </a:rPr>
              <a:t>Vp</a:t>
            </a:r>
            <a:r>
              <a:rPr lang="en-US" altLang="zh-CN" sz="1200" b="0" i="0" u="none" strike="noStrike" kern="1200" baseline="0" dirty="0" smtClean="0">
                <a:solidFill>
                  <a:schemeClr val="tx1"/>
                </a:solidFill>
                <a:latin typeface="+mn-lt"/>
                <a:ea typeface="+mn-ea"/>
                <a:cs typeface="+mn-cs"/>
              </a:rPr>
              <a:t> and low </a:t>
            </a:r>
            <a:r>
              <a:rPr lang="en-US" altLang="zh-CN" sz="1200" b="0" i="0" u="none" strike="noStrike" kern="1200" baseline="0" dirty="0" err="1" smtClean="0">
                <a:solidFill>
                  <a:schemeClr val="tx1"/>
                </a:solidFill>
                <a:latin typeface="+mn-lt"/>
                <a:ea typeface="+mn-ea"/>
                <a:cs typeface="+mn-cs"/>
              </a:rPr>
              <a:t>Vp</a:t>
            </a:r>
            <a:r>
              <a:rPr lang="en-US" altLang="zh-CN" sz="1200" b="0" i="0" u="none" strike="noStrike" kern="1200" baseline="0" dirty="0" smtClean="0">
                <a:solidFill>
                  <a:schemeClr val="tx1"/>
                </a:solidFill>
                <a:latin typeface="+mn-lt"/>
                <a:ea typeface="+mn-ea"/>
                <a:cs typeface="+mn-cs"/>
              </a:rPr>
              <a:t> /Vs values for sediments are rare [</a:t>
            </a:r>
            <a:r>
              <a:rPr lang="en-US" altLang="zh-CN" sz="1200" b="0" i="0" u="none" strike="noStrike" kern="1200" baseline="0" dirty="0" err="1" smtClean="0">
                <a:solidFill>
                  <a:schemeClr val="tx1"/>
                </a:solidFill>
                <a:latin typeface="+mn-lt"/>
                <a:ea typeface="+mn-ea"/>
                <a:cs typeface="+mn-cs"/>
              </a:rPr>
              <a:t>Brocher</a:t>
            </a:r>
            <a:r>
              <a:rPr lang="en-US" altLang="zh-CN" sz="1200" b="0" i="0" u="none" strike="noStrike" kern="1200" baseline="0" dirty="0" smtClean="0">
                <a:solidFill>
                  <a:schemeClr val="tx1"/>
                </a:solidFill>
                <a:latin typeface="+mn-lt"/>
                <a:ea typeface="+mn-ea"/>
                <a:cs typeface="+mn-cs"/>
              </a:rPr>
              <a:t>, 2005] and suggest unusual geological conditions.</a:t>
            </a:r>
            <a:endParaRPr lang="zh-CN" altLang="en-US" dirty="0"/>
          </a:p>
        </p:txBody>
      </p:sp>
      <p:sp>
        <p:nvSpPr>
          <p:cNvPr id="4" name="灯片编号占位符 3"/>
          <p:cNvSpPr>
            <a:spLocks noGrp="1"/>
          </p:cNvSpPr>
          <p:nvPr>
            <p:ph type="sldNum" sz="quarter" idx="10"/>
          </p:nvPr>
        </p:nvSpPr>
        <p:spPr/>
        <p:txBody>
          <a:bodyPr/>
          <a:lstStyle/>
          <a:p>
            <a:fld id="{1ACE5110-F4A2-4FE9-8E9C-6F7E4E9F2C39}" type="slidenum">
              <a:rPr lang="zh-CN" altLang="en-US" smtClean="0"/>
              <a:t>4</a:t>
            </a:fld>
            <a:endParaRPr lang="zh-CN" altLang="en-US"/>
          </a:p>
        </p:txBody>
      </p:sp>
    </p:spTree>
    <p:extLst>
      <p:ext uri="{BB962C8B-B14F-4D97-AF65-F5344CB8AC3E}">
        <p14:creationId xmlns:p14="http://schemas.microsoft.com/office/powerpoint/2010/main" val="1102072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One of the most prominent features in </a:t>
            </a:r>
            <a:r>
              <a:rPr lang="en-US" altLang="zh-CN" sz="1200" b="1" i="0" u="none" strike="noStrike" kern="1200" baseline="0" dirty="0" smtClean="0">
                <a:solidFill>
                  <a:schemeClr val="tx1"/>
                </a:solidFill>
                <a:latin typeface="+mn-lt"/>
                <a:ea typeface="+mn-ea"/>
                <a:cs typeface="+mn-cs"/>
              </a:rPr>
              <a:t>the spatial distribution of seismicity </a:t>
            </a:r>
            <a:r>
              <a:rPr lang="en-US" altLang="zh-CN" sz="1200" b="0" i="0" u="none" strike="noStrike" kern="1200" baseline="0" dirty="0" smtClean="0">
                <a:solidFill>
                  <a:schemeClr val="tx1"/>
                </a:solidFill>
                <a:latin typeface="+mn-lt"/>
                <a:ea typeface="+mn-ea"/>
                <a:cs typeface="+mn-cs"/>
              </a:rPr>
              <a:t>is the abrupt transition north of </a:t>
            </a:r>
            <a:r>
              <a:rPr lang="en-US" altLang="zh-CN" sz="1200" b="0" i="0" u="none" strike="noStrike" kern="1200" baseline="0" dirty="0" err="1" smtClean="0">
                <a:solidFill>
                  <a:schemeClr val="tx1"/>
                </a:solidFill>
                <a:latin typeface="+mn-lt"/>
                <a:ea typeface="+mn-ea"/>
                <a:cs typeface="+mn-cs"/>
              </a:rPr>
              <a:t>Coso</a:t>
            </a:r>
            <a:r>
              <a:rPr lang="en-US" altLang="zh-CN" sz="1200" b="0" i="0" u="none" strike="noStrike" kern="1200" baseline="0" dirty="0" smtClean="0">
                <a:solidFill>
                  <a:schemeClr val="tx1"/>
                </a:solidFill>
                <a:latin typeface="+mn-lt"/>
                <a:ea typeface="+mn-ea"/>
                <a:cs typeface="+mn-cs"/>
              </a:rPr>
              <a:t> from a very </a:t>
            </a:r>
            <a:r>
              <a:rPr lang="en-US" altLang="zh-CN" sz="1200" b="1" i="0" u="none" strike="noStrike" kern="1200" baseline="0" dirty="0" smtClean="0">
                <a:solidFill>
                  <a:schemeClr val="tx1"/>
                </a:solidFill>
                <a:latin typeface="+mn-lt"/>
                <a:ea typeface="+mn-ea"/>
                <a:cs typeface="+mn-cs"/>
              </a:rPr>
              <a:t>seismically active region </a:t>
            </a:r>
            <a:r>
              <a:rPr lang="en-US" altLang="zh-CN" sz="1200" b="0" i="0" u="none" strike="noStrike" kern="1200" baseline="0" dirty="0" smtClean="0">
                <a:solidFill>
                  <a:schemeClr val="tx1"/>
                </a:solidFill>
                <a:latin typeface="+mn-lt"/>
                <a:ea typeface="+mn-ea"/>
                <a:cs typeface="+mn-cs"/>
              </a:rPr>
              <a:t>to an </a:t>
            </a:r>
            <a:r>
              <a:rPr lang="en-US" altLang="zh-CN" sz="1200" b="1" i="0" u="none" strike="noStrike" kern="1200" baseline="0" dirty="0" smtClean="0">
                <a:solidFill>
                  <a:schemeClr val="tx1"/>
                </a:solidFill>
                <a:latin typeface="+mn-lt"/>
                <a:ea typeface="+mn-ea"/>
                <a:cs typeface="+mn-cs"/>
              </a:rPr>
              <a:t>aseismic</a:t>
            </a:r>
            <a:r>
              <a:rPr lang="en-US" altLang="zh-CN" sz="1200" b="0" i="0" u="none" strike="noStrike" kern="1200" baseline="0" dirty="0" smtClean="0">
                <a:solidFill>
                  <a:schemeClr val="tx1"/>
                </a:solidFill>
                <a:latin typeface="+mn-lt"/>
                <a:ea typeface="+mn-ea"/>
                <a:cs typeface="+mn-cs"/>
              </a:rPr>
              <a:t> region.</a:t>
            </a:r>
            <a:endParaRPr lang="zh-CN" altLang="en-US" dirty="0"/>
          </a:p>
        </p:txBody>
      </p:sp>
      <p:sp>
        <p:nvSpPr>
          <p:cNvPr id="4" name="灯片编号占位符 3"/>
          <p:cNvSpPr>
            <a:spLocks noGrp="1"/>
          </p:cNvSpPr>
          <p:nvPr>
            <p:ph type="sldNum" sz="quarter" idx="10"/>
          </p:nvPr>
        </p:nvSpPr>
        <p:spPr/>
        <p:txBody>
          <a:bodyPr/>
          <a:lstStyle/>
          <a:p>
            <a:fld id="{1ACE5110-F4A2-4FE9-8E9C-6F7E4E9F2C39}" type="slidenum">
              <a:rPr lang="zh-CN" altLang="en-US" smtClean="0"/>
              <a:t>5</a:t>
            </a:fld>
            <a:endParaRPr lang="zh-CN" altLang="en-US"/>
          </a:p>
        </p:txBody>
      </p:sp>
    </p:spTree>
    <p:extLst>
      <p:ext uri="{BB962C8B-B14F-4D97-AF65-F5344CB8AC3E}">
        <p14:creationId xmlns:p14="http://schemas.microsoft.com/office/powerpoint/2010/main" val="1472999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Below 6-km depth, the </a:t>
            </a:r>
            <a:r>
              <a:rPr lang="en-US" altLang="zh-CN" sz="1200" b="0" i="0" u="none" strike="noStrike" kern="1200" baseline="0" dirty="0" err="1" smtClean="0">
                <a:solidFill>
                  <a:schemeClr val="tx1"/>
                </a:solidFill>
                <a:latin typeface="+mn-lt"/>
                <a:ea typeface="+mn-ea"/>
                <a:cs typeface="+mn-cs"/>
              </a:rPr>
              <a:t>Vp</a:t>
            </a:r>
            <a:r>
              <a:rPr lang="en-US" altLang="zh-CN" sz="1200" b="0" i="0" u="none" strike="noStrike" kern="1200" baseline="0" dirty="0" smtClean="0">
                <a:solidFill>
                  <a:schemeClr val="tx1"/>
                </a:solidFill>
                <a:latin typeface="+mn-lt"/>
                <a:ea typeface="+mn-ea"/>
                <a:cs typeface="+mn-cs"/>
              </a:rPr>
              <a:t> gradually decreases, forming a prominent low-</a:t>
            </a:r>
            <a:r>
              <a:rPr lang="en-US" altLang="zh-CN" sz="1200" b="0" i="0" u="none" strike="noStrike" kern="1200" baseline="0" dirty="0" err="1" smtClean="0">
                <a:solidFill>
                  <a:schemeClr val="tx1"/>
                </a:solidFill>
                <a:latin typeface="+mn-lt"/>
                <a:ea typeface="+mn-ea"/>
                <a:cs typeface="+mn-cs"/>
              </a:rPr>
              <a:t>Vp</a:t>
            </a:r>
            <a:r>
              <a:rPr lang="en-US" altLang="zh-CN" sz="1200" b="0" i="0" u="none" strike="noStrike" kern="1200" baseline="0" dirty="0" smtClean="0">
                <a:solidFill>
                  <a:schemeClr val="tx1"/>
                </a:solidFill>
                <a:latin typeface="+mn-lt"/>
                <a:ea typeface="+mn-ea"/>
                <a:cs typeface="+mn-cs"/>
              </a:rPr>
              <a:t> anomaly (5.8 km/s) in the depth range of 8 to 12 km.</a:t>
            </a:r>
            <a:endParaRPr lang="zh-CN" altLang="en-US" dirty="0"/>
          </a:p>
        </p:txBody>
      </p:sp>
      <p:sp>
        <p:nvSpPr>
          <p:cNvPr id="4" name="灯片编号占位符 3"/>
          <p:cNvSpPr>
            <a:spLocks noGrp="1"/>
          </p:cNvSpPr>
          <p:nvPr>
            <p:ph type="sldNum" sz="quarter" idx="10"/>
          </p:nvPr>
        </p:nvSpPr>
        <p:spPr/>
        <p:txBody>
          <a:bodyPr/>
          <a:lstStyle/>
          <a:p>
            <a:fld id="{1ACE5110-F4A2-4FE9-8E9C-6F7E4E9F2C39}" type="slidenum">
              <a:rPr lang="zh-CN" altLang="en-US" smtClean="0"/>
              <a:t>6</a:t>
            </a:fld>
            <a:endParaRPr lang="zh-CN" altLang="en-US"/>
          </a:p>
        </p:txBody>
      </p:sp>
    </p:spTree>
    <p:extLst>
      <p:ext uri="{BB962C8B-B14F-4D97-AF65-F5344CB8AC3E}">
        <p14:creationId xmlns:p14="http://schemas.microsoft.com/office/powerpoint/2010/main" val="218493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1: We interpret the </a:t>
            </a:r>
            <a:r>
              <a:rPr lang="en-US" altLang="zh-CN" sz="1200" b="1" i="0" u="none" strike="noStrike" kern="1200" baseline="0" dirty="0" smtClean="0">
                <a:solidFill>
                  <a:schemeClr val="tx1"/>
                </a:solidFill>
                <a:latin typeface="+mn-lt"/>
                <a:ea typeface="+mn-ea"/>
                <a:cs typeface="+mn-cs"/>
              </a:rPr>
              <a:t>low-</a:t>
            </a:r>
            <a:r>
              <a:rPr lang="en-US" altLang="zh-CN" sz="1200" b="1" i="0" u="none" strike="noStrike" kern="1200" baseline="0" dirty="0" err="1" smtClean="0">
                <a:solidFill>
                  <a:schemeClr val="tx1"/>
                </a:solidFill>
                <a:latin typeface="+mn-lt"/>
                <a:ea typeface="+mn-ea"/>
                <a:cs typeface="+mn-cs"/>
              </a:rPr>
              <a:t>Vp</a:t>
            </a:r>
            <a:r>
              <a:rPr lang="en-US" altLang="zh-CN" sz="1200" b="1" i="0" u="none" strike="noStrike" kern="1200" baseline="0" dirty="0" smtClean="0">
                <a:solidFill>
                  <a:schemeClr val="tx1"/>
                </a:solidFill>
                <a:latin typeface="+mn-lt"/>
                <a:ea typeface="+mn-ea"/>
                <a:cs typeface="+mn-cs"/>
              </a:rPr>
              <a:t> and low-Vs regions to indicate the presence of rock containing about 4–6% geothermal brines</a:t>
            </a:r>
            <a:r>
              <a:rPr lang="en-US" altLang="zh-CN" sz="1200" b="0" i="0" u="none" strike="noStrike" kern="1200" baseline="0" dirty="0" smtClean="0">
                <a:solidFill>
                  <a:schemeClr val="tx1"/>
                </a:solidFill>
                <a:latin typeface="+mn-lt"/>
                <a:ea typeface="+mn-ea"/>
                <a:cs typeface="+mn-cs"/>
              </a:rPr>
              <a:t>.</a:t>
            </a:r>
          </a:p>
          <a:p>
            <a:r>
              <a:rPr lang="en-US" altLang="zh-CN" sz="1200" b="0" i="0" u="none" strike="noStrike" kern="1200" baseline="0" dirty="0" smtClean="0">
                <a:solidFill>
                  <a:schemeClr val="tx1"/>
                </a:solidFill>
                <a:latin typeface="+mn-lt"/>
                <a:ea typeface="+mn-ea"/>
                <a:cs typeface="+mn-cs"/>
              </a:rPr>
              <a:t>2: </a:t>
            </a:r>
            <a:r>
              <a:rPr lang="en-US" altLang="zh-CN" sz="1200" b="0" i="0" u="none" strike="noStrike" kern="1200" baseline="0" dirty="0" err="1" smtClean="0">
                <a:solidFill>
                  <a:schemeClr val="tx1"/>
                </a:solidFill>
                <a:latin typeface="+mn-lt"/>
                <a:ea typeface="+mn-ea"/>
                <a:cs typeface="+mn-cs"/>
              </a:rPr>
              <a:t>aseismically</a:t>
            </a:r>
            <a:r>
              <a:rPr lang="en-US" altLang="zh-CN" sz="1200" b="0" i="0" u="none" strike="noStrike" kern="1200" baseline="0" dirty="0" smtClean="0">
                <a:solidFill>
                  <a:schemeClr val="tx1"/>
                </a:solidFill>
                <a:latin typeface="+mn-lt"/>
                <a:ea typeface="+mn-ea"/>
                <a:cs typeface="+mn-cs"/>
              </a:rPr>
              <a:t>, with the brittle-ductile transition zone locally elevated to shallow depths above the low-velocity zone.</a:t>
            </a:r>
            <a:endParaRPr lang="zh-CN" altLang="en-US" dirty="0"/>
          </a:p>
        </p:txBody>
      </p:sp>
      <p:sp>
        <p:nvSpPr>
          <p:cNvPr id="4" name="灯片编号占位符 3"/>
          <p:cNvSpPr>
            <a:spLocks noGrp="1"/>
          </p:cNvSpPr>
          <p:nvPr>
            <p:ph type="sldNum" sz="quarter" idx="10"/>
          </p:nvPr>
        </p:nvSpPr>
        <p:spPr/>
        <p:txBody>
          <a:bodyPr/>
          <a:lstStyle/>
          <a:p>
            <a:fld id="{1ACE5110-F4A2-4FE9-8E9C-6F7E4E9F2C39}" type="slidenum">
              <a:rPr lang="zh-CN" altLang="en-US" smtClean="0"/>
              <a:t>7</a:t>
            </a:fld>
            <a:endParaRPr lang="zh-CN" altLang="en-US"/>
          </a:p>
        </p:txBody>
      </p:sp>
    </p:spTree>
    <p:extLst>
      <p:ext uri="{BB962C8B-B14F-4D97-AF65-F5344CB8AC3E}">
        <p14:creationId xmlns:p14="http://schemas.microsoft.com/office/powerpoint/2010/main" val="2251864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At 10-km depth in both cross sections, there is a </a:t>
            </a:r>
            <a:r>
              <a:rPr lang="en-US" altLang="zh-CN" sz="1200" b="1" i="0" u="none" strike="noStrike" kern="1200" baseline="0" dirty="0" smtClean="0">
                <a:solidFill>
                  <a:schemeClr val="tx1"/>
                </a:solidFill>
                <a:latin typeface="+mn-lt"/>
                <a:ea typeface="+mn-ea"/>
                <a:cs typeface="+mn-cs"/>
              </a:rPr>
              <a:t>small body (about 1 km wide) of moderately elevated </a:t>
            </a:r>
            <a:r>
              <a:rPr lang="en-US" altLang="zh-CN" sz="1200" b="1" i="0" u="none" strike="noStrike" kern="1200" baseline="0" dirty="0" err="1" smtClean="0">
                <a:solidFill>
                  <a:schemeClr val="tx1"/>
                </a:solidFill>
                <a:latin typeface="+mn-lt"/>
                <a:ea typeface="+mn-ea"/>
                <a:cs typeface="+mn-cs"/>
              </a:rPr>
              <a:t>Vp</a:t>
            </a:r>
            <a:r>
              <a:rPr lang="en-US" altLang="zh-CN" sz="1200" b="1" i="0" u="none" strike="noStrike" kern="1200" baseline="0" dirty="0" smtClean="0">
                <a:solidFill>
                  <a:schemeClr val="tx1"/>
                </a:solidFill>
                <a:latin typeface="+mn-lt"/>
                <a:ea typeface="+mn-ea"/>
                <a:cs typeface="+mn-cs"/>
              </a:rPr>
              <a:t> /Vs </a:t>
            </a:r>
            <a:r>
              <a:rPr lang="en-US" altLang="zh-CN" sz="1200" b="0" i="0" u="none" strike="noStrike" kern="1200" baseline="0" dirty="0" smtClean="0">
                <a:solidFill>
                  <a:schemeClr val="tx1"/>
                </a:solidFill>
                <a:latin typeface="+mn-lt"/>
                <a:ea typeface="+mn-ea"/>
                <a:cs typeface="+mn-cs"/>
              </a:rPr>
              <a:t>beneath the </a:t>
            </a:r>
            <a:r>
              <a:rPr lang="en-US" altLang="zh-CN" sz="1200" b="0" i="0" u="none" strike="noStrike" kern="1200" baseline="0" dirty="0" err="1" smtClean="0">
                <a:solidFill>
                  <a:schemeClr val="tx1"/>
                </a:solidFill>
                <a:latin typeface="+mn-lt"/>
                <a:ea typeface="+mn-ea"/>
                <a:cs typeface="+mn-cs"/>
              </a:rPr>
              <a:t>Coso</a:t>
            </a:r>
            <a:r>
              <a:rPr lang="en-US" altLang="zh-CN" sz="1200" b="0" i="0" u="none" strike="noStrike" kern="1200" baseline="0" dirty="0" smtClean="0">
                <a:solidFill>
                  <a:schemeClr val="tx1"/>
                </a:solidFill>
                <a:latin typeface="+mn-lt"/>
                <a:ea typeface="+mn-ea"/>
                <a:cs typeface="+mn-cs"/>
              </a:rPr>
              <a:t> geothermal field.</a:t>
            </a:r>
            <a:endParaRPr lang="zh-CN" altLang="en-US" dirty="0"/>
          </a:p>
        </p:txBody>
      </p:sp>
      <p:sp>
        <p:nvSpPr>
          <p:cNvPr id="4" name="灯片编号占位符 3"/>
          <p:cNvSpPr>
            <a:spLocks noGrp="1"/>
          </p:cNvSpPr>
          <p:nvPr>
            <p:ph type="sldNum" sz="quarter" idx="10"/>
          </p:nvPr>
        </p:nvSpPr>
        <p:spPr/>
        <p:txBody>
          <a:bodyPr/>
          <a:lstStyle/>
          <a:p>
            <a:fld id="{1ACE5110-F4A2-4FE9-8E9C-6F7E4E9F2C39}" type="slidenum">
              <a:rPr lang="zh-CN" altLang="en-US" smtClean="0"/>
              <a:t>8</a:t>
            </a:fld>
            <a:endParaRPr lang="zh-CN" altLang="en-US"/>
          </a:p>
        </p:txBody>
      </p:sp>
    </p:spTree>
    <p:extLst>
      <p:ext uri="{BB962C8B-B14F-4D97-AF65-F5344CB8AC3E}">
        <p14:creationId xmlns:p14="http://schemas.microsoft.com/office/powerpoint/2010/main" val="1924694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1: We interpret the anomalous zone </a:t>
            </a:r>
            <a:r>
              <a:rPr lang="en-US" altLang="zh-CN" sz="1200" b="1" i="0" u="none" strike="noStrike" kern="1200" baseline="0" dirty="0" smtClean="0">
                <a:solidFill>
                  <a:schemeClr val="tx1"/>
                </a:solidFill>
                <a:latin typeface="+mn-lt"/>
                <a:ea typeface="+mn-ea"/>
                <a:cs typeface="+mn-cs"/>
              </a:rPr>
              <a:t>at 10-km depth that may contain magma to be only about 1 km long and 1 km thick </a:t>
            </a:r>
            <a:r>
              <a:rPr lang="en-US" altLang="zh-CN" sz="1200" b="0" i="0" u="none" strike="noStrike" kern="1200" baseline="0" dirty="0" smtClean="0">
                <a:solidFill>
                  <a:schemeClr val="tx1"/>
                </a:solidFill>
                <a:latin typeface="+mn-lt"/>
                <a:ea typeface="+mn-ea"/>
                <a:cs typeface="+mn-cs"/>
              </a:rPr>
              <a:t>or possibly smaller or much smaller than advocated by Wilson et al. [2003] and </a:t>
            </a:r>
            <a:r>
              <a:rPr lang="en-US" altLang="zh-CN" sz="1200" b="0" i="0" u="none" strike="noStrike" kern="1200" baseline="0" dirty="0" err="1" smtClean="0">
                <a:solidFill>
                  <a:schemeClr val="tx1"/>
                </a:solidFill>
                <a:latin typeface="+mn-lt"/>
                <a:ea typeface="+mn-ea"/>
                <a:cs typeface="+mn-cs"/>
              </a:rPr>
              <a:t>Monastero</a:t>
            </a:r>
            <a:r>
              <a:rPr lang="en-US" altLang="zh-CN" sz="1200" b="0" i="0" u="none" strike="noStrike" kern="1200" baseline="0" dirty="0" smtClean="0">
                <a:solidFill>
                  <a:schemeClr val="tx1"/>
                </a:solidFill>
                <a:latin typeface="+mn-lt"/>
                <a:ea typeface="+mn-ea"/>
                <a:cs typeface="+mn-cs"/>
              </a:rPr>
              <a:t> et al. [2005].</a:t>
            </a:r>
          </a:p>
          <a:p>
            <a:r>
              <a:rPr lang="en-US" altLang="zh-CN" sz="1200" b="0" i="0" u="none" strike="noStrike" kern="1200" baseline="0" dirty="0" smtClean="0">
                <a:solidFill>
                  <a:schemeClr val="tx1"/>
                </a:solidFill>
                <a:latin typeface="+mn-lt"/>
                <a:ea typeface="+mn-ea"/>
                <a:cs typeface="+mn-cs"/>
              </a:rPr>
              <a:t>2: Rose Valley as being caused by </a:t>
            </a:r>
            <a:r>
              <a:rPr lang="en-US" altLang="zh-CN" sz="1200" b="1" i="0" u="none" strike="noStrike" kern="1200" baseline="0" dirty="0" smtClean="0">
                <a:solidFill>
                  <a:schemeClr val="tx1"/>
                </a:solidFill>
                <a:latin typeface="+mn-lt"/>
                <a:ea typeface="+mn-ea"/>
                <a:cs typeface="+mn-cs"/>
              </a:rPr>
              <a:t>crustal compositional changes, with less quartz or silicate minerals and more mafic rocks.</a:t>
            </a:r>
            <a:endParaRPr lang="zh-CN" altLang="en-US" b="1" dirty="0"/>
          </a:p>
        </p:txBody>
      </p:sp>
      <p:sp>
        <p:nvSpPr>
          <p:cNvPr id="4" name="灯片编号占位符 3"/>
          <p:cNvSpPr>
            <a:spLocks noGrp="1"/>
          </p:cNvSpPr>
          <p:nvPr>
            <p:ph type="sldNum" sz="quarter" idx="10"/>
          </p:nvPr>
        </p:nvSpPr>
        <p:spPr/>
        <p:txBody>
          <a:bodyPr/>
          <a:lstStyle/>
          <a:p>
            <a:fld id="{1ACE5110-F4A2-4FE9-8E9C-6F7E4E9F2C39}" type="slidenum">
              <a:rPr lang="zh-CN" altLang="en-US" smtClean="0"/>
              <a:t>9</a:t>
            </a:fld>
            <a:endParaRPr lang="zh-CN" altLang="en-US"/>
          </a:p>
        </p:txBody>
      </p:sp>
    </p:spTree>
    <p:extLst>
      <p:ext uri="{BB962C8B-B14F-4D97-AF65-F5344CB8AC3E}">
        <p14:creationId xmlns:p14="http://schemas.microsoft.com/office/powerpoint/2010/main" val="463842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You can see, it’s a large area. More than 3° times 3°.</a:t>
            </a:r>
          </a:p>
          <a:p>
            <a:r>
              <a:rPr lang="en-US" altLang="zh-CN" sz="1200" b="0" i="0" u="none" strike="noStrike" kern="1200" baseline="0" dirty="0" smtClean="0">
                <a:solidFill>
                  <a:schemeClr val="tx1"/>
                </a:solidFill>
                <a:latin typeface="+mn-lt"/>
                <a:ea typeface="+mn-ea"/>
                <a:cs typeface="+mn-cs"/>
              </a:rPr>
              <a:t>Place names mentioned in text: CB, </a:t>
            </a:r>
            <a:r>
              <a:rPr lang="en-US" altLang="zh-CN" sz="1200" b="0" i="0" u="none" strike="noStrike" kern="1200" baseline="0" dirty="0" err="1" smtClean="0">
                <a:solidFill>
                  <a:schemeClr val="tx1"/>
                </a:solidFill>
                <a:latin typeface="+mn-lt"/>
                <a:ea typeface="+mn-ea"/>
                <a:cs typeface="+mn-cs"/>
              </a:rPr>
              <a:t>Cantil</a:t>
            </a:r>
            <a:r>
              <a:rPr lang="en-US" altLang="zh-CN" sz="1200" b="0" i="0" u="none" strike="noStrike" kern="1200" baseline="0" dirty="0" smtClean="0">
                <a:solidFill>
                  <a:schemeClr val="tx1"/>
                </a:solidFill>
                <a:latin typeface="+mn-lt"/>
                <a:ea typeface="+mn-ea"/>
                <a:cs typeface="+mn-cs"/>
              </a:rPr>
              <a:t> Basin; CR, </a:t>
            </a:r>
            <a:r>
              <a:rPr lang="en-US" altLang="zh-CN" sz="1200" b="0" i="0" u="none" strike="noStrike" kern="1200" baseline="0" dirty="0" err="1" smtClean="0">
                <a:solidFill>
                  <a:schemeClr val="tx1"/>
                </a:solidFill>
                <a:latin typeface="+mn-lt"/>
                <a:ea typeface="+mn-ea"/>
                <a:cs typeface="+mn-cs"/>
              </a:rPr>
              <a:t>Coso</a:t>
            </a:r>
            <a:r>
              <a:rPr lang="en-US" altLang="zh-CN" sz="1200" b="0" i="0" u="none" strike="noStrike" kern="1200" baseline="0" dirty="0" smtClean="0">
                <a:solidFill>
                  <a:schemeClr val="tx1"/>
                </a:solidFill>
                <a:latin typeface="+mn-lt"/>
                <a:ea typeface="+mn-ea"/>
                <a:cs typeface="+mn-cs"/>
              </a:rPr>
              <a:t> Range; IM, Inyo Mountains; IWV, Indian Wells Valley; LI, Lake Isabella; MS, Maricopa </a:t>
            </a:r>
            <a:r>
              <a:rPr lang="en-US" altLang="zh-CN" sz="1200" b="0" i="0" u="none" strike="noStrike" kern="1200" baseline="0" dirty="0" err="1" smtClean="0">
                <a:solidFill>
                  <a:schemeClr val="tx1"/>
                </a:solidFill>
                <a:latin typeface="+mn-lt"/>
                <a:ea typeface="+mn-ea"/>
                <a:cs typeface="+mn-cs"/>
              </a:rPr>
              <a:t>Subbasin</a:t>
            </a:r>
            <a:r>
              <a:rPr lang="en-US" altLang="zh-CN" sz="1200" b="0" i="0" u="none" strike="noStrike" kern="1200" baseline="0" dirty="0" smtClean="0">
                <a:solidFill>
                  <a:schemeClr val="tx1"/>
                </a:solidFill>
                <a:latin typeface="+mn-lt"/>
                <a:ea typeface="+mn-ea"/>
                <a:cs typeface="+mn-cs"/>
              </a:rPr>
              <a:t>; OL,</a:t>
            </a:r>
          </a:p>
          <a:p>
            <a:r>
              <a:rPr lang="en-US" altLang="zh-CN" sz="1200" b="0" i="0" u="none" strike="noStrike" kern="1200" baseline="0" dirty="0" smtClean="0">
                <a:solidFill>
                  <a:schemeClr val="tx1"/>
                </a:solidFill>
                <a:latin typeface="+mn-lt"/>
                <a:ea typeface="+mn-ea"/>
                <a:cs typeface="+mn-cs"/>
              </a:rPr>
              <a:t>Owens Lake.</a:t>
            </a:r>
            <a:endParaRPr lang="zh-CN" altLang="en-US" dirty="0"/>
          </a:p>
        </p:txBody>
      </p:sp>
      <p:sp>
        <p:nvSpPr>
          <p:cNvPr id="4" name="灯片编号占位符 3"/>
          <p:cNvSpPr>
            <a:spLocks noGrp="1"/>
          </p:cNvSpPr>
          <p:nvPr>
            <p:ph type="sldNum" sz="quarter" idx="10"/>
          </p:nvPr>
        </p:nvSpPr>
        <p:spPr/>
        <p:txBody>
          <a:bodyPr/>
          <a:lstStyle/>
          <a:p>
            <a:fld id="{1ACE5110-F4A2-4FE9-8E9C-6F7E4E9F2C39}" type="slidenum">
              <a:rPr lang="zh-CN" altLang="en-US" smtClean="0"/>
              <a:t>11</a:t>
            </a:fld>
            <a:endParaRPr lang="zh-CN" altLang="en-US"/>
          </a:p>
        </p:txBody>
      </p:sp>
    </p:spTree>
    <p:extLst>
      <p:ext uri="{BB962C8B-B14F-4D97-AF65-F5344CB8AC3E}">
        <p14:creationId xmlns:p14="http://schemas.microsoft.com/office/powerpoint/2010/main" val="829235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27664A7D-4B51-4734-ABD7-744BD1D6634A}" type="datetimeFigureOut">
              <a:rPr lang="zh-CN" altLang="en-US" smtClean="0"/>
              <a:t>2020/4/26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F6A6360-3468-426E-992A-95A111064506}" type="slidenum">
              <a:rPr lang="zh-CN" altLang="en-US" smtClean="0"/>
              <a:t>‹#›</a:t>
            </a:fld>
            <a:endParaRPr lang="zh-CN" altLang="en-US"/>
          </a:p>
        </p:txBody>
      </p:sp>
    </p:spTree>
    <p:extLst>
      <p:ext uri="{BB962C8B-B14F-4D97-AF65-F5344CB8AC3E}">
        <p14:creationId xmlns:p14="http://schemas.microsoft.com/office/powerpoint/2010/main" val="2512149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7664A7D-4B51-4734-ABD7-744BD1D6634A}" type="datetimeFigureOut">
              <a:rPr lang="zh-CN" altLang="en-US" smtClean="0"/>
              <a:t>2020/4/26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F6A6360-3468-426E-992A-95A111064506}" type="slidenum">
              <a:rPr lang="zh-CN" altLang="en-US" smtClean="0"/>
              <a:t>‹#›</a:t>
            </a:fld>
            <a:endParaRPr lang="zh-CN" altLang="en-US"/>
          </a:p>
        </p:txBody>
      </p:sp>
    </p:spTree>
    <p:extLst>
      <p:ext uri="{BB962C8B-B14F-4D97-AF65-F5344CB8AC3E}">
        <p14:creationId xmlns:p14="http://schemas.microsoft.com/office/powerpoint/2010/main" val="2198065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7664A7D-4B51-4734-ABD7-744BD1D6634A}" type="datetimeFigureOut">
              <a:rPr lang="zh-CN" altLang="en-US" smtClean="0"/>
              <a:t>2020/4/26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F6A6360-3468-426E-992A-95A111064506}" type="slidenum">
              <a:rPr lang="zh-CN" altLang="en-US" smtClean="0"/>
              <a:t>‹#›</a:t>
            </a:fld>
            <a:endParaRPr lang="zh-CN" altLang="en-US"/>
          </a:p>
        </p:txBody>
      </p:sp>
    </p:spTree>
    <p:extLst>
      <p:ext uri="{BB962C8B-B14F-4D97-AF65-F5344CB8AC3E}">
        <p14:creationId xmlns:p14="http://schemas.microsoft.com/office/powerpoint/2010/main" val="1349515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7664A7D-4B51-4734-ABD7-744BD1D6634A}" type="datetimeFigureOut">
              <a:rPr lang="zh-CN" altLang="en-US" smtClean="0"/>
              <a:t>2020/4/26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F6A6360-3468-426E-992A-95A111064506}" type="slidenum">
              <a:rPr lang="zh-CN" altLang="en-US" smtClean="0"/>
              <a:t>‹#›</a:t>
            </a:fld>
            <a:endParaRPr lang="zh-CN" altLang="en-US"/>
          </a:p>
        </p:txBody>
      </p:sp>
    </p:spTree>
    <p:extLst>
      <p:ext uri="{BB962C8B-B14F-4D97-AF65-F5344CB8AC3E}">
        <p14:creationId xmlns:p14="http://schemas.microsoft.com/office/powerpoint/2010/main" val="2557357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27664A7D-4B51-4734-ABD7-744BD1D6634A}" type="datetimeFigureOut">
              <a:rPr lang="zh-CN" altLang="en-US" smtClean="0"/>
              <a:t>2020/4/26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F6A6360-3468-426E-992A-95A111064506}" type="slidenum">
              <a:rPr lang="zh-CN" altLang="en-US" smtClean="0"/>
              <a:t>‹#›</a:t>
            </a:fld>
            <a:endParaRPr lang="zh-CN" altLang="en-US"/>
          </a:p>
        </p:txBody>
      </p:sp>
    </p:spTree>
    <p:extLst>
      <p:ext uri="{BB962C8B-B14F-4D97-AF65-F5344CB8AC3E}">
        <p14:creationId xmlns:p14="http://schemas.microsoft.com/office/powerpoint/2010/main" val="1746487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27664A7D-4B51-4734-ABD7-744BD1D6634A}" type="datetimeFigureOut">
              <a:rPr lang="zh-CN" altLang="en-US" smtClean="0"/>
              <a:t>2020/4/26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F6A6360-3468-426E-992A-95A111064506}" type="slidenum">
              <a:rPr lang="zh-CN" altLang="en-US" smtClean="0"/>
              <a:t>‹#›</a:t>
            </a:fld>
            <a:endParaRPr lang="zh-CN" altLang="en-US"/>
          </a:p>
        </p:txBody>
      </p:sp>
    </p:spTree>
    <p:extLst>
      <p:ext uri="{BB962C8B-B14F-4D97-AF65-F5344CB8AC3E}">
        <p14:creationId xmlns:p14="http://schemas.microsoft.com/office/powerpoint/2010/main" val="3774227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27664A7D-4B51-4734-ABD7-744BD1D6634A}" type="datetimeFigureOut">
              <a:rPr lang="zh-CN" altLang="en-US" smtClean="0"/>
              <a:t>2020/4/26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F6A6360-3468-426E-992A-95A111064506}" type="slidenum">
              <a:rPr lang="zh-CN" altLang="en-US" smtClean="0"/>
              <a:t>‹#›</a:t>
            </a:fld>
            <a:endParaRPr lang="zh-CN" altLang="en-US"/>
          </a:p>
        </p:txBody>
      </p:sp>
    </p:spTree>
    <p:extLst>
      <p:ext uri="{BB962C8B-B14F-4D97-AF65-F5344CB8AC3E}">
        <p14:creationId xmlns:p14="http://schemas.microsoft.com/office/powerpoint/2010/main" val="3672377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7664A7D-4B51-4734-ABD7-744BD1D6634A}" type="datetimeFigureOut">
              <a:rPr lang="zh-CN" altLang="en-US" smtClean="0"/>
              <a:t>2020/4/26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F6A6360-3468-426E-992A-95A111064506}" type="slidenum">
              <a:rPr lang="zh-CN" altLang="en-US" smtClean="0"/>
              <a:t>‹#›</a:t>
            </a:fld>
            <a:endParaRPr lang="zh-CN" altLang="en-US"/>
          </a:p>
        </p:txBody>
      </p:sp>
    </p:spTree>
    <p:extLst>
      <p:ext uri="{BB962C8B-B14F-4D97-AF65-F5344CB8AC3E}">
        <p14:creationId xmlns:p14="http://schemas.microsoft.com/office/powerpoint/2010/main" val="3202849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7664A7D-4B51-4734-ABD7-744BD1D6634A}" type="datetimeFigureOut">
              <a:rPr lang="zh-CN" altLang="en-US" smtClean="0"/>
              <a:t>2020/4/26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F6A6360-3468-426E-992A-95A111064506}" type="slidenum">
              <a:rPr lang="zh-CN" altLang="en-US" smtClean="0"/>
              <a:t>‹#›</a:t>
            </a:fld>
            <a:endParaRPr lang="zh-CN" altLang="en-US"/>
          </a:p>
        </p:txBody>
      </p:sp>
    </p:spTree>
    <p:extLst>
      <p:ext uri="{BB962C8B-B14F-4D97-AF65-F5344CB8AC3E}">
        <p14:creationId xmlns:p14="http://schemas.microsoft.com/office/powerpoint/2010/main" val="3810402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27664A7D-4B51-4734-ABD7-744BD1D6634A}" type="datetimeFigureOut">
              <a:rPr lang="zh-CN" altLang="en-US" smtClean="0"/>
              <a:t>2020/4/26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F6A6360-3468-426E-992A-95A111064506}" type="slidenum">
              <a:rPr lang="zh-CN" altLang="en-US" smtClean="0"/>
              <a:t>‹#›</a:t>
            </a:fld>
            <a:endParaRPr lang="zh-CN" altLang="en-US"/>
          </a:p>
        </p:txBody>
      </p:sp>
    </p:spTree>
    <p:extLst>
      <p:ext uri="{BB962C8B-B14F-4D97-AF65-F5344CB8AC3E}">
        <p14:creationId xmlns:p14="http://schemas.microsoft.com/office/powerpoint/2010/main" val="940002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27664A7D-4B51-4734-ABD7-744BD1D6634A}" type="datetimeFigureOut">
              <a:rPr lang="zh-CN" altLang="en-US" smtClean="0"/>
              <a:t>2020/4/26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F6A6360-3468-426E-992A-95A111064506}" type="slidenum">
              <a:rPr lang="zh-CN" altLang="en-US" smtClean="0"/>
              <a:t>‹#›</a:t>
            </a:fld>
            <a:endParaRPr lang="zh-CN" altLang="en-US"/>
          </a:p>
        </p:txBody>
      </p:sp>
    </p:spTree>
    <p:extLst>
      <p:ext uri="{BB962C8B-B14F-4D97-AF65-F5344CB8AC3E}">
        <p14:creationId xmlns:p14="http://schemas.microsoft.com/office/powerpoint/2010/main" val="2289410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664A7D-4B51-4734-ABD7-744BD1D6634A}" type="datetimeFigureOut">
              <a:rPr lang="zh-CN" altLang="en-US" smtClean="0"/>
              <a:t>2020/4/26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6A6360-3468-426E-992A-95A111064506}" type="slidenum">
              <a:rPr lang="zh-CN" altLang="en-US" smtClean="0"/>
              <a:t>‹#›</a:t>
            </a:fld>
            <a:endParaRPr lang="zh-CN" altLang="en-US"/>
          </a:p>
        </p:txBody>
      </p:sp>
    </p:spTree>
    <p:extLst>
      <p:ext uri="{BB962C8B-B14F-4D97-AF65-F5344CB8AC3E}">
        <p14:creationId xmlns:p14="http://schemas.microsoft.com/office/powerpoint/2010/main" val="2410294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86407"/>
            <a:ext cx="9144000" cy="1287971"/>
          </a:xfrm>
        </p:spPr>
        <p:txBody>
          <a:bodyPr>
            <a:normAutofit fontScale="90000"/>
          </a:bodyPr>
          <a:lstStyle/>
          <a:p>
            <a:r>
              <a:rPr lang="en-US" altLang="zh-CN" b="1" dirty="0" smtClean="0"/>
              <a:t>Insight of </a:t>
            </a:r>
            <a:r>
              <a:rPr lang="en-US" altLang="zh-CN" b="1" dirty="0" err="1" smtClean="0"/>
              <a:t>Coso</a:t>
            </a:r>
            <a:r>
              <a:rPr lang="en-US" altLang="zh-CN" b="1" dirty="0" smtClean="0"/>
              <a:t>-Ridgecrest Area</a:t>
            </a:r>
            <a:endParaRPr lang="zh-CN" altLang="en-US" b="1" dirty="0"/>
          </a:p>
        </p:txBody>
      </p:sp>
      <p:sp>
        <p:nvSpPr>
          <p:cNvPr id="4" name="文本框 3"/>
          <p:cNvSpPr txBox="1"/>
          <p:nvPr/>
        </p:nvSpPr>
        <p:spPr>
          <a:xfrm>
            <a:off x="4178808" y="4206240"/>
            <a:ext cx="4607840" cy="461665"/>
          </a:xfrm>
          <a:prstGeom prst="rect">
            <a:avLst/>
          </a:prstGeom>
          <a:noFill/>
        </p:spPr>
        <p:txBody>
          <a:bodyPr wrap="square" rtlCol="0">
            <a:spAutoFit/>
          </a:bodyPr>
          <a:lstStyle/>
          <a:p>
            <a:r>
              <a:rPr lang="en-US" altLang="zh-CN" sz="2400" dirty="0" err="1" smtClean="0"/>
              <a:t>Dongdong</a:t>
            </a:r>
            <a:r>
              <a:rPr lang="en-US" altLang="zh-CN" sz="2400" dirty="0" smtClean="0"/>
              <a:t> Wang,     2020/04/24</a:t>
            </a:r>
          </a:p>
        </p:txBody>
      </p:sp>
    </p:spTree>
    <p:extLst>
      <p:ext uri="{BB962C8B-B14F-4D97-AF65-F5344CB8AC3E}">
        <p14:creationId xmlns:p14="http://schemas.microsoft.com/office/powerpoint/2010/main" val="12590033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425" y="179562"/>
            <a:ext cx="8982075" cy="4314825"/>
          </a:xfrm>
          <a:prstGeom prst="rect">
            <a:avLst/>
          </a:prstGeom>
        </p:spPr>
      </p:pic>
      <p:sp>
        <p:nvSpPr>
          <p:cNvPr id="5" name="文本框 4"/>
          <p:cNvSpPr txBox="1"/>
          <p:nvPr/>
        </p:nvSpPr>
        <p:spPr>
          <a:xfrm>
            <a:off x="1130440" y="4816998"/>
            <a:ext cx="9453477" cy="1384995"/>
          </a:xfrm>
          <a:prstGeom prst="rect">
            <a:avLst/>
          </a:prstGeom>
          <a:noFill/>
        </p:spPr>
        <p:txBody>
          <a:bodyPr wrap="square" rtlCol="0">
            <a:spAutoFit/>
          </a:bodyPr>
          <a:lstStyle/>
          <a:p>
            <a:r>
              <a:rPr lang="en-US" altLang="zh-CN" sz="2800" dirty="0" smtClean="0"/>
              <a:t>The object of this research: </a:t>
            </a:r>
            <a:r>
              <a:rPr lang="en-US" altLang="zh-CN" sz="2800" dirty="0"/>
              <a:t>constrain the depth of any </a:t>
            </a:r>
            <a:r>
              <a:rPr lang="en-US" altLang="zh-CN" sz="2800" b="1" dirty="0">
                <a:solidFill>
                  <a:srgbClr val="FF0000"/>
                </a:solidFill>
              </a:rPr>
              <a:t>magma chambers</a:t>
            </a:r>
            <a:r>
              <a:rPr lang="en-US" altLang="zh-CN" sz="2800" dirty="0"/>
              <a:t> underlying the area using ambient noise </a:t>
            </a:r>
            <a:r>
              <a:rPr lang="en-US" altLang="zh-CN" sz="2800" dirty="0">
                <a:solidFill>
                  <a:srgbClr val="FF0000"/>
                </a:solidFill>
              </a:rPr>
              <a:t>dispersion </a:t>
            </a:r>
            <a:r>
              <a:rPr lang="en-US" altLang="zh-CN" sz="2800" dirty="0" smtClean="0">
                <a:solidFill>
                  <a:srgbClr val="FF0000"/>
                </a:solidFill>
              </a:rPr>
              <a:t>measurements</a:t>
            </a:r>
            <a:r>
              <a:rPr lang="en-US" altLang="zh-CN" sz="2800" dirty="0" smtClean="0"/>
              <a:t>.</a:t>
            </a:r>
          </a:p>
        </p:txBody>
      </p:sp>
    </p:spTree>
    <p:extLst>
      <p:ext uri="{BB962C8B-B14F-4D97-AF65-F5344CB8AC3E}">
        <p14:creationId xmlns:p14="http://schemas.microsoft.com/office/powerpoint/2010/main" val="6785948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882" y="225808"/>
            <a:ext cx="10210800" cy="5229225"/>
          </a:xfrm>
          <a:prstGeom prst="rect">
            <a:avLst/>
          </a:prstGeom>
        </p:spPr>
      </p:pic>
      <p:sp>
        <p:nvSpPr>
          <p:cNvPr id="3" name="文本框 2"/>
          <p:cNvSpPr txBox="1"/>
          <p:nvPr/>
        </p:nvSpPr>
        <p:spPr>
          <a:xfrm>
            <a:off x="9089347" y="6279539"/>
            <a:ext cx="2606040" cy="369332"/>
          </a:xfrm>
          <a:prstGeom prst="rect">
            <a:avLst/>
          </a:prstGeom>
          <a:noFill/>
        </p:spPr>
        <p:txBody>
          <a:bodyPr wrap="square" rtlCol="0">
            <a:spAutoFit/>
          </a:bodyPr>
          <a:lstStyle/>
          <a:p>
            <a:r>
              <a:rPr lang="en-US" altLang="zh-CN" dirty="0" smtClean="0"/>
              <a:t>(Yang et al, 2011, GGG)</a:t>
            </a:r>
            <a:endParaRPr lang="zh-CN" altLang="en-US" dirty="0"/>
          </a:p>
        </p:txBody>
      </p:sp>
      <p:sp>
        <p:nvSpPr>
          <p:cNvPr id="2" name="文本框 1"/>
          <p:cNvSpPr txBox="1"/>
          <p:nvPr/>
        </p:nvSpPr>
        <p:spPr>
          <a:xfrm>
            <a:off x="1828800" y="5313289"/>
            <a:ext cx="9375227" cy="307777"/>
          </a:xfrm>
          <a:prstGeom prst="rect">
            <a:avLst/>
          </a:prstGeom>
          <a:noFill/>
        </p:spPr>
        <p:txBody>
          <a:bodyPr wrap="square" rtlCol="0">
            <a:spAutoFit/>
          </a:bodyPr>
          <a:lstStyle/>
          <a:p>
            <a:r>
              <a:rPr lang="en-US" altLang="zh-CN" sz="1400" b="1" dirty="0" smtClean="0"/>
              <a:t>-119°                   -118°                -117°                  -116°           -</a:t>
            </a:r>
            <a:r>
              <a:rPr lang="en-US" altLang="zh-CN" sz="1400" b="1" dirty="0"/>
              <a:t>119</a:t>
            </a:r>
            <a:r>
              <a:rPr lang="en-US" altLang="zh-CN" sz="1400" b="1" dirty="0" smtClean="0"/>
              <a:t>°                 -118°                 -117°                   -116°              </a:t>
            </a:r>
            <a:endParaRPr lang="zh-CN" altLang="en-US" sz="1400" b="1" dirty="0"/>
          </a:p>
        </p:txBody>
      </p:sp>
      <p:sp>
        <p:nvSpPr>
          <p:cNvPr id="5" name="文本框 4"/>
          <p:cNvSpPr txBox="1"/>
          <p:nvPr/>
        </p:nvSpPr>
        <p:spPr>
          <a:xfrm>
            <a:off x="2900855" y="6017571"/>
            <a:ext cx="2364827" cy="369332"/>
          </a:xfrm>
          <a:prstGeom prst="rect">
            <a:avLst/>
          </a:prstGeom>
          <a:noFill/>
        </p:spPr>
        <p:txBody>
          <a:bodyPr wrap="square" rtlCol="0">
            <a:spAutoFit/>
          </a:bodyPr>
          <a:lstStyle/>
          <a:p>
            <a:r>
              <a:rPr lang="en-US" altLang="zh-CN" dirty="0" smtClean="0"/>
              <a:t>More than 3°×   3</a:t>
            </a:r>
            <a:r>
              <a:rPr lang="en-US" altLang="zh-CN" dirty="0"/>
              <a:t>.</a:t>
            </a:r>
            <a:endParaRPr lang="zh-CN" altLang="en-US" dirty="0"/>
          </a:p>
        </p:txBody>
      </p:sp>
    </p:spTree>
    <p:extLst>
      <p:ext uri="{BB962C8B-B14F-4D97-AF65-F5344CB8AC3E}">
        <p14:creationId xmlns:p14="http://schemas.microsoft.com/office/powerpoint/2010/main" val="21501668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03890" y="5097517"/>
            <a:ext cx="10184524" cy="1200329"/>
          </a:xfrm>
          <a:prstGeom prst="rect">
            <a:avLst/>
          </a:prstGeom>
          <a:noFill/>
        </p:spPr>
        <p:txBody>
          <a:bodyPr wrap="square" rtlCol="0">
            <a:spAutoFit/>
          </a:bodyPr>
          <a:lstStyle/>
          <a:p>
            <a:r>
              <a:rPr lang="en-US" altLang="zh-CN" sz="2400" dirty="0"/>
              <a:t>Phase velocity dispersion measurements of </a:t>
            </a:r>
            <a:r>
              <a:rPr lang="en-US" altLang="zh-CN" sz="2400" dirty="0" smtClean="0"/>
              <a:t>Rayleigh waves are obtained </a:t>
            </a:r>
            <a:r>
              <a:rPr lang="en-US" altLang="zh-CN" sz="2400" dirty="0"/>
              <a:t>from the symmetric </a:t>
            </a:r>
            <a:r>
              <a:rPr lang="en-US" altLang="zh-CN" sz="2400" dirty="0" smtClean="0"/>
              <a:t>components of </a:t>
            </a:r>
            <a:r>
              <a:rPr lang="en-US" altLang="zh-CN" sz="2400" dirty="0"/>
              <a:t>interstation </a:t>
            </a:r>
            <a:r>
              <a:rPr lang="en-US" altLang="zh-CN" sz="2400" b="1" dirty="0"/>
              <a:t>cross correlations</a:t>
            </a:r>
            <a:r>
              <a:rPr lang="en-US" altLang="zh-CN" sz="2400" dirty="0"/>
              <a:t> by </a:t>
            </a:r>
            <a:r>
              <a:rPr lang="en-US" altLang="zh-CN" sz="2400" b="1" dirty="0" smtClean="0">
                <a:solidFill>
                  <a:srgbClr val="FF0000"/>
                </a:solidFill>
              </a:rPr>
              <a:t>automatic frequency‐time </a:t>
            </a:r>
            <a:r>
              <a:rPr lang="en-US" altLang="zh-CN" sz="2400" b="1" dirty="0">
                <a:solidFill>
                  <a:srgbClr val="FF0000"/>
                </a:solidFill>
              </a:rPr>
              <a:t>analysis</a:t>
            </a:r>
            <a:r>
              <a:rPr lang="en-US" altLang="zh-CN" sz="2400" dirty="0"/>
              <a:t> (</a:t>
            </a:r>
            <a:r>
              <a:rPr lang="en-US" altLang="zh-CN" sz="2400" b="1" dirty="0"/>
              <a:t>FTAN</a:t>
            </a:r>
            <a:r>
              <a:rPr lang="en-US" altLang="zh-CN" sz="2400" dirty="0" smtClean="0"/>
              <a:t>) (</a:t>
            </a:r>
            <a:r>
              <a:rPr lang="en-US" altLang="zh-CN" sz="2400" dirty="0" err="1"/>
              <a:t>Bensen</a:t>
            </a:r>
            <a:r>
              <a:rPr lang="en-US" altLang="zh-CN" sz="2400" dirty="0"/>
              <a:t> et al</a:t>
            </a:r>
            <a:r>
              <a:rPr lang="en-US" altLang="zh-CN" sz="2400" dirty="0" smtClean="0"/>
              <a:t>.,2007).</a:t>
            </a:r>
            <a:endParaRPr lang="zh-CN" altLang="en-US" sz="2400" dirty="0"/>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890" y="308081"/>
            <a:ext cx="9652602" cy="4462465"/>
          </a:xfrm>
          <a:prstGeom prst="rect">
            <a:avLst/>
          </a:prstGeom>
        </p:spPr>
      </p:pic>
      <p:cxnSp>
        <p:nvCxnSpPr>
          <p:cNvPr id="3" name="直接连接符 2"/>
          <p:cNvCxnSpPr/>
          <p:nvPr/>
        </p:nvCxnSpPr>
        <p:spPr>
          <a:xfrm>
            <a:off x="9154510" y="1713186"/>
            <a:ext cx="0" cy="228074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7278414" y="1713186"/>
            <a:ext cx="0" cy="228074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6201103" y="308081"/>
            <a:ext cx="3920359" cy="369332"/>
          </a:xfrm>
          <a:prstGeom prst="rect">
            <a:avLst/>
          </a:prstGeom>
          <a:noFill/>
        </p:spPr>
        <p:txBody>
          <a:bodyPr wrap="square" rtlCol="0">
            <a:spAutoFit/>
          </a:bodyPr>
          <a:lstStyle/>
          <a:p>
            <a:r>
              <a:rPr lang="en-US" altLang="zh-CN" dirty="0" smtClean="0"/>
              <a:t>Phase velocity dispersion curves:</a:t>
            </a:r>
            <a:endParaRPr lang="zh-CN" altLang="en-US" dirty="0"/>
          </a:p>
        </p:txBody>
      </p:sp>
      <p:sp>
        <p:nvSpPr>
          <p:cNvPr id="7" name="文本框 6"/>
          <p:cNvSpPr txBox="1"/>
          <p:nvPr/>
        </p:nvSpPr>
        <p:spPr>
          <a:xfrm>
            <a:off x="2869325" y="4728185"/>
            <a:ext cx="1460937" cy="369332"/>
          </a:xfrm>
          <a:prstGeom prst="rect">
            <a:avLst/>
          </a:prstGeom>
          <a:noFill/>
        </p:spPr>
        <p:txBody>
          <a:bodyPr wrap="square" rtlCol="0">
            <a:spAutoFit/>
          </a:bodyPr>
          <a:lstStyle/>
          <a:p>
            <a:r>
              <a:rPr lang="en-US" altLang="zh-CN" b="1" dirty="0" smtClean="0"/>
              <a:t>Station pair</a:t>
            </a:r>
            <a:endParaRPr lang="zh-CN" altLang="en-US" b="1" dirty="0"/>
          </a:p>
        </p:txBody>
      </p:sp>
    </p:spTree>
    <p:extLst>
      <p:ext uri="{BB962C8B-B14F-4D97-AF65-F5344CB8AC3E}">
        <p14:creationId xmlns:p14="http://schemas.microsoft.com/office/powerpoint/2010/main" val="162794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1227"/>
            <a:ext cx="6873766" cy="3488858"/>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9942" y="3012106"/>
            <a:ext cx="6742058" cy="3926526"/>
          </a:xfrm>
          <a:prstGeom prst="rect">
            <a:avLst/>
          </a:prstGeom>
        </p:spPr>
      </p:pic>
      <p:sp>
        <p:nvSpPr>
          <p:cNvPr id="6" name="文本框 5"/>
          <p:cNvSpPr txBox="1"/>
          <p:nvPr/>
        </p:nvSpPr>
        <p:spPr>
          <a:xfrm>
            <a:off x="4146922" y="6323775"/>
            <a:ext cx="2606040" cy="369332"/>
          </a:xfrm>
          <a:prstGeom prst="rect">
            <a:avLst/>
          </a:prstGeom>
          <a:noFill/>
        </p:spPr>
        <p:txBody>
          <a:bodyPr wrap="square" rtlCol="0">
            <a:spAutoFit/>
          </a:bodyPr>
          <a:lstStyle/>
          <a:p>
            <a:r>
              <a:rPr lang="en-US" altLang="zh-CN" dirty="0" smtClean="0"/>
              <a:t>(Yang et al, 2011, GGG)</a:t>
            </a:r>
            <a:endParaRPr lang="zh-CN" altLang="en-US" dirty="0"/>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708" y="2911701"/>
            <a:ext cx="3716063" cy="3596740"/>
          </a:xfrm>
          <a:prstGeom prst="rect">
            <a:avLst/>
          </a:prstGeom>
        </p:spPr>
      </p:pic>
      <p:sp>
        <p:nvSpPr>
          <p:cNvPr id="3" name="右箭头 2"/>
          <p:cNvSpPr/>
          <p:nvPr/>
        </p:nvSpPr>
        <p:spPr>
          <a:xfrm rot="10800000">
            <a:off x="4146922" y="4561490"/>
            <a:ext cx="1129271" cy="41387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6786" y="-91944"/>
            <a:ext cx="3629025" cy="3210291"/>
          </a:xfrm>
          <a:prstGeom prst="rect">
            <a:avLst/>
          </a:prstGeom>
        </p:spPr>
      </p:pic>
      <p:sp>
        <p:nvSpPr>
          <p:cNvPr id="8" name="右箭头 7"/>
          <p:cNvSpPr/>
          <p:nvPr/>
        </p:nvSpPr>
        <p:spPr>
          <a:xfrm>
            <a:off x="7047515" y="1183500"/>
            <a:ext cx="1129271" cy="41387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9" name="矩形 8"/>
          <p:cNvSpPr/>
          <p:nvPr/>
        </p:nvSpPr>
        <p:spPr>
          <a:xfrm>
            <a:off x="3680177" y="3913539"/>
            <a:ext cx="2236510" cy="646331"/>
          </a:xfrm>
          <a:prstGeom prst="rect">
            <a:avLst/>
          </a:prstGeom>
        </p:spPr>
        <p:txBody>
          <a:bodyPr wrap="none">
            <a:spAutoFit/>
          </a:bodyPr>
          <a:lstStyle/>
          <a:p>
            <a:r>
              <a:rPr kumimoji="1" lang="en-AU" altLang="ja-JP" b="1" dirty="0">
                <a:solidFill>
                  <a:srgbClr val="FF0000"/>
                </a:solidFill>
                <a:latin typeface="+mn-ea"/>
              </a:rPr>
              <a:t>Ray-based </a:t>
            </a:r>
            <a:r>
              <a:rPr kumimoji="1" lang="en-AU" altLang="ja-JP" b="1" dirty="0" smtClean="0">
                <a:solidFill>
                  <a:srgbClr val="FF0000"/>
                </a:solidFill>
                <a:latin typeface="+mn-ea"/>
              </a:rPr>
              <a:t>Theory</a:t>
            </a:r>
          </a:p>
          <a:p>
            <a:r>
              <a:rPr kumimoji="1" lang="en-AU" altLang="ja-JP" b="1" dirty="0" smtClean="0">
                <a:solidFill>
                  <a:srgbClr val="FF0000"/>
                </a:solidFill>
                <a:latin typeface="+mn-ea"/>
              </a:rPr>
              <a:t> </a:t>
            </a:r>
            <a:r>
              <a:rPr kumimoji="1" lang="en-AU" altLang="ja-JP" b="1" dirty="0">
                <a:solidFill>
                  <a:srgbClr val="FF0000"/>
                </a:solidFill>
                <a:latin typeface="+mn-ea"/>
              </a:rPr>
              <a:t>(</a:t>
            </a:r>
            <a:r>
              <a:rPr kumimoji="1" lang="en-AU" altLang="ja-JP" b="1" dirty="0" err="1">
                <a:solidFill>
                  <a:srgbClr val="FF0000"/>
                </a:solidFill>
                <a:latin typeface="+mn-ea"/>
              </a:rPr>
              <a:t>Barmin</a:t>
            </a:r>
            <a:r>
              <a:rPr kumimoji="1" lang="en-AU" altLang="ja-JP" b="1" dirty="0">
                <a:solidFill>
                  <a:srgbClr val="FF0000"/>
                </a:solidFill>
                <a:latin typeface="+mn-ea"/>
              </a:rPr>
              <a:t> et al., 2001</a:t>
            </a:r>
            <a:r>
              <a:rPr kumimoji="1" lang="en-AU" altLang="ja-JP" b="1" dirty="0" smtClean="0">
                <a:solidFill>
                  <a:srgbClr val="FF0000"/>
                </a:solidFill>
                <a:latin typeface="+mn-ea"/>
              </a:rPr>
              <a:t>)</a:t>
            </a:r>
            <a:endParaRPr kumimoji="1" lang="en-AU" altLang="ja-JP" b="1" dirty="0">
              <a:solidFill>
                <a:srgbClr val="FF0000"/>
              </a:solidFill>
              <a:latin typeface="+mn-ea"/>
            </a:endParaRPr>
          </a:p>
        </p:txBody>
      </p:sp>
    </p:spTree>
    <p:extLst>
      <p:ext uri="{BB962C8B-B14F-4D97-AF65-F5344CB8AC3E}">
        <p14:creationId xmlns:p14="http://schemas.microsoft.com/office/powerpoint/2010/main" val="319371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718" y="-23017"/>
            <a:ext cx="7474422" cy="6678177"/>
          </a:xfrm>
          <a:prstGeom prst="rect">
            <a:avLst/>
          </a:prstGeom>
        </p:spPr>
      </p:pic>
      <p:sp>
        <p:nvSpPr>
          <p:cNvPr id="5" name="文本框 4"/>
          <p:cNvSpPr txBox="1"/>
          <p:nvPr/>
        </p:nvSpPr>
        <p:spPr>
          <a:xfrm>
            <a:off x="8647913" y="6184946"/>
            <a:ext cx="2606040" cy="369332"/>
          </a:xfrm>
          <a:prstGeom prst="rect">
            <a:avLst/>
          </a:prstGeom>
          <a:noFill/>
        </p:spPr>
        <p:txBody>
          <a:bodyPr wrap="square" rtlCol="0">
            <a:spAutoFit/>
          </a:bodyPr>
          <a:lstStyle/>
          <a:p>
            <a:r>
              <a:rPr lang="en-US" altLang="zh-CN" dirty="0" smtClean="0"/>
              <a:t>(Yang et al, 2011, GGG)</a:t>
            </a:r>
            <a:endParaRPr lang="zh-CN" altLang="en-US" dirty="0"/>
          </a:p>
        </p:txBody>
      </p:sp>
      <p:sp>
        <p:nvSpPr>
          <p:cNvPr id="6" name="文本框 5"/>
          <p:cNvSpPr txBox="1"/>
          <p:nvPr/>
        </p:nvSpPr>
        <p:spPr>
          <a:xfrm>
            <a:off x="8005690" y="1082166"/>
            <a:ext cx="3710152" cy="1569660"/>
          </a:xfrm>
          <a:prstGeom prst="rect">
            <a:avLst/>
          </a:prstGeom>
          <a:noFill/>
        </p:spPr>
        <p:txBody>
          <a:bodyPr wrap="square" rtlCol="0">
            <a:spAutoFit/>
          </a:bodyPr>
          <a:lstStyle/>
          <a:p>
            <a:r>
              <a:rPr lang="en-US" altLang="zh-CN" sz="2400" b="1" dirty="0" smtClean="0"/>
              <a:t>Linearized inversion </a:t>
            </a:r>
            <a:r>
              <a:rPr lang="en-US" altLang="zh-CN" sz="2400" dirty="0" smtClean="0"/>
              <a:t>of each Rayleigh wave phase speed curve for best fitting </a:t>
            </a:r>
            <a:r>
              <a:rPr lang="en-US" altLang="zh-CN" sz="2400" b="1" dirty="0" smtClean="0"/>
              <a:t>Vs model </a:t>
            </a:r>
            <a:r>
              <a:rPr lang="en-US" altLang="zh-CN" sz="2400" dirty="0" smtClean="0"/>
              <a:t>below each grid.</a:t>
            </a:r>
            <a:endParaRPr lang="zh-CN" altLang="en-US" sz="2400" dirty="0"/>
          </a:p>
        </p:txBody>
      </p:sp>
      <p:sp>
        <p:nvSpPr>
          <p:cNvPr id="7" name="文本框 6"/>
          <p:cNvSpPr txBox="1"/>
          <p:nvPr/>
        </p:nvSpPr>
        <p:spPr>
          <a:xfrm>
            <a:off x="8271907" y="3750197"/>
            <a:ext cx="2295778" cy="369332"/>
          </a:xfrm>
          <a:prstGeom prst="rect">
            <a:avLst/>
          </a:prstGeom>
          <a:noFill/>
        </p:spPr>
        <p:txBody>
          <a:bodyPr wrap="square" rtlCol="0">
            <a:spAutoFit/>
          </a:bodyPr>
          <a:lstStyle/>
          <a:p>
            <a:r>
              <a:rPr lang="en-US" altLang="zh-CN" b="1" dirty="0" smtClean="0">
                <a:solidFill>
                  <a:srgbClr val="FF0000"/>
                </a:solidFill>
              </a:rPr>
              <a:t>Grid:  0.25°×</a:t>
            </a:r>
            <a:r>
              <a:rPr lang="en-US" altLang="zh-CN" b="1" dirty="0">
                <a:solidFill>
                  <a:srgbClr val="FF0000"/>
                </a:solidFill>
              </a:rPr>
              <a:t>0.25°</a:t>
            </a:r>
            <a:endParaRPr lang="zh-CN" altLang="en-US" b="1" dirty="0">
              <a:solidFill>
                <a:srgbClr val="FF0000"/>
              </a:solidFill>
            </a:endParaRPr>
          </a:p>
        </p:txBody>
      </p:sp>
    </p:spTree>
    <p:extLst>
      <p:ext uri="{BB962C8B-B14F-4D97-AF65-F5344CB8AC3E}">
        <p14:creationId xmlns:p14="http://schemas.microsoft.com/office/powerpoint/2010/main" val="20751415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43" y="-32517"/>
            <a:ext cx="3848100" cy="3409950"/>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7946" y="-38100"/>
            <a:ext cx="3095625" cy="3448050"/>
          </a:xfrm>
          <a:prstGeom prst="rect">
            <a:avLst/>
          </a:prstGeom>
        </p:spPr>
      </p:pic>
      <p:pic>
        <p:nvPicPr>
          <p:cNvPr id="5" name="图片 4"/>
          <p:cNvPicPr>
            <a:picLocks noChangeAspect="1"/>
          </p:cNvPicPr>
          <p:nvPr/>
        </p:nvPicPr>
        <p:blipFill rotWithShape="1">
          <a:blip r:embed="rId5">
            <a:extLst>
              <a:ext uri="{28A0092B-C50C-407E-A947-70E740481C1C}">
                <a14:useLocalDpi xmlns:a14="http://schemas.microsoft.com/office/drawing/2010/main" val="0"/>
              </a:ext>
            </a:extLst>
          </a:blip>
          <a:srcRect l="10175" r="9624"/>
          <a:stretch/>
        </p:blipFill>
        <p:spPr>
          <a:xfrm>
            <a:off x="3499946" y="-18065"/>
            <a:ext cx="3048000" cy="3438525"/>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564" y="3276764"/>
            <a:ext cx="3476625" cy="3457575"/>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17189" y="3276764"/>
            <a:ext cx="3076575" cy="3486150"/>
          </a:xfrm>
          <a:prstGeom prst="rect">
            <a:avLst/>
          </a:prstGeom>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47946" y="3314864"/>
            <a:ext cx="3048000" cy="3400425"/>
          </a:xfrm>
          <a:prstGeom prst="rect">
            <a:avLst/>
          </a:prstGeom>
        </p:spPr>
      </p:pic>
      <p:sp>
        <p:nvSpPr>
          <p:cNvPr id="10" name="文本框 9"/>
          <p:cNvSpPr txBox="1"/>
          <p:nvPr/>
        </p:nvSpPr>
        <p:spPr>
          <a:xfrm>
            <a:off x="9624521" y="6384057"/>
            <a:ext cx="2606040" cy="369332"/>
          </a:xfrm>
          <a:prstGeom prst="rect">
            <a:avLst/>
          </a:prstGeom>
          <a:noFill/>
        </p:spPr>
        <p:txBody>
          <a:bodyPr wrap="square" rtlCol="0">
            <a:spAutoFit/>
          </a:bodyPr>
          <a:lstStyle/>
          <a:p>
            <a:r>
              <a:rPr lang="en-US" altLang="zh-CN" dirty="0" smtClean="0"/>
              <a:t>(Yang et al, 2011, GGG)</a:t>
            </a:r>
            <a:endParaRPr lang="zh-CN" altLang="en-US" dirty="0"/>
          </a:p>
        </p:txBody>
      </p:sp>
      <p:sp>
        <p:nvSpPr>
          <p:cNvPr id="11" name="椭圆 10"/>
          <p:cNvSpPr/>
          <p:nvPr/>
        </p:nvSpPr>
        <p:spPr>
          <a:xfrm>
            <a:off x="860619" y="1069591"/>
            <a:ext cx="915630" cy="146340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smtClean="0">
                <a:solidFill>
                  <a:srgbClr val="FF0000"/>
                </a:solidFill>
              </a:rPr>
              <a:t>Sierra Nevada</a:t>
            </a:r>
            <a:endParaRPr lang="zh-CN" altLang="en-US" sz="1600" b="1" dirty="0">
              <a:solidFill>
                <a:srgbClr val="FF0000"/>
              </a:solidFill>
            </a:endParaRPr>
          </a:p>
        </p:txBody>
      </p:sp>
      <p:sp>
        <p:nvSpPr>
          <p:cNvPr id="12" name="椭圆 11"/>
          <p:cNvSpPr/>
          <p:nvPr/>
        </p:nvSpPr>
        <p:spPr>
          <a:xfrm>
            <a:off x="848243" y="4370003"/>
            <a:ext cx="915630" cy="146340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6890231" y="969496"/>
            <a:ext cx="915630" cy="146340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3870603" y="1069591"/>
            <a:ext cx="915630" cy="146340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4779624" y="2070045"/>
            <a:ext cx="416388" cy="472966"/>
          </a:xfrm>
          <a:prstGeom prst="ellipse">
            <a:avLst/>
          </a:prstGeom>
          <a:noFill/>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w="0">
                <a:solidFill>
                  <a:schemeClr val="tx1"/>
                </a:solidFill>
              </a:ln>
              <a:noFill/>
              <a:effectLst>
                <a:outerShdw blurRad="38100" dist="19050" dir="2700000" algn="tl" rotWithShape="0">
                  <a:schemeClr val="dk1">
                    <a:alpha val="40000"/>
                  </a:schemeClr>
                </a:outerShdw>
              </a:effectLst>
            </a:endParaRPr>
          </a:p>
        </p:txBody>
      </p:sp>
      <p:sp>
        <p:nvSpPr>
          <p:cNvPr id="18" name="椭圆 17"/>
          <p:cNvSpPr/>
          <p:nvPr/>
        </p:nvSpPr>
        <p:spPr>
          <a:xfrm>
            <a:off x="1788057" y="2195430"/>
            <a:ext cx="416388" cy="472966"/>
          </a:xfrm>
          <a:prstGeom prst="ellipse">
            <a:avLst/>
          </a:prstGeom>
          <a:noFill/>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w="0">
                <a:solidFill>
                  <a:schemeClr val="tx1"/>
                </a:solidFill>
              </a:ln>
              <a:noFill/>
              <a:effectLst>
                <a:outerShdw blurRad="38100" dist="19050" dir="2700000" algn="tl" rotWithShape="0">
                  <a:schemeClr val="dk1">
                    <a:alpha val="40000"/>
                  </a:schemeClr>
                </a:outerShdw>
              </a:effectLst>
            </a:endParaRPr>
          </a:p>
        </p:txBody>
      </p:sp>
      <p:sp>
        <p:nvSpPr>
          <p:cNvPr id="19" name="矩形 18"/>
          <p:cNvSpPr/>
          <p:nvPr/>
        </p:nvSpPr>
        <p:spPr>
          <a:xfrm>
            <a:off x="848243" y="2543011"/>
            <a:ext cx="791371" cy="38937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3904972" y="2559351"/>
            <a:ext cx="791371" cy="38937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六边形 21"/>
          <p:cNvSpPr/>
          <p:nvPr/>
        </p:nvSpPr>
        <p:spPr>
          <a:xfrm>
            <a:off x="7805862" y="969496"/>
            <a:ext cx="1176584" cy="1302257"/>
          </a:xfrm>
          <a:prstGeom prst="hexagon">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smtClean="0">
                <a:ln w="0"/>
                <a:solidFill>
                  <a:schemeClr val="tx1"/>
                </a:solidFill>
                <a:effectLst>
                  <a:outerShdw blurRad="38100" dist="19050" dir="2700000" algn="tl" rotWithShape="0">
                    <a:schemeClr val="dk1">
                      <a:alpha val="40000"/>
                    </a:schemeClr>
                  </a:outerShdw>
                </a:effectLst>
              </a:rPr>
              <a:t>Coso</a:t>
            </a:r>
            <a:endParaRPr lang="zh-CN" altLang="en-US" dirty="0">
              <a:ln w="0"/>
              <a:solidFill>
                <a:schemeClr val="tx1"/>
              </a:solidFill>
              <a:effectLst>
                <a:outerShdw blurRad="38100" dist="19050" dir="2700000" algn="tl" rotWithShape="0">
                  <a:schemeClr val="dk1">
                    <a:alpha val="40000"/>
                  </a:schemeClr>
                </a:outerShdw>
              </a:effectLst>
            </a:endParaRPr>
          </a:p>
        </p:txBody>
      </p:sp>
      <p:sp>
        <p:nvSpPr>
          <p:cNvPr id="24" name="六边形 23"/>
          <p:cNvSpPr/>
          <p:nvPr/>
        </p:nvSpPr>
        <p:spPr>
          <a:xfrm>
            <a:off x="1715615" y="4341428"/>
            <a:ext cx="1080137" cy="1142981"/>
          </a:xfrm>
          <a:prstGeom prst="hexagon">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w="0"/>
              <a:solidFill>
                <a:schemeClr val="tx1"/>
              </a:solidFill>
              <a:effectLst>
                <a:outerShdw blurRad="38100" dist="19050" dir="2700000" algn="tl" rotWithShape="0">
                  <a:schemeClr val="dk1">
                    <a:alpha val="40000"/>
                  </a:schemeClr>
                </a:outerShdw>
              </a:effectLst>
            </a:endParaRPr>
          </a:p>
        </p:txBody>
      </p:sp>
      <p:sp>
        <p:nvSpPr>
          <p:cNvPr id="25" name="六边形 24"/>
          <p:cNvSpPr/>
          <p:nvPr/>
        </p:nvSpPr>
        <p:spPr>
          <a:xfrm>
            <a:off x="4779624" y="1260072"/>
            <a:ext cx="610956" cy="532291"/>
          </a:xfrm>
          <a:prstGeom prst="hexagon">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w="0"/>
              <a:solidFill>
                <a:schemeClr val="tx1"/>
              </a:solidFill>
              <a:effectLst>
                <a:outerShdw blurRad="38100" dist="19050" dir="2700000" algn="tl" rotWithShape="0">
                  <a:schemeClr val="dk1">
                    <a:alpha val="40000"/>
                  </a:schemeClr>
                </a:outerShdw>
              </a:effectLst>
            </a:endParaRPr>
          </a:p>
        </p:txBody>
      </p:sp>
      <p:sp>
        <p:nvSpPr>
          <p:cNvPr id="26" name="六边形 25"/>
          <p:cNvSpPr/>
          <p:nvPr/>
        </p:nvSpPr>
        <p:spPr>
          <a:xfrm>
            <a:off x="1715615" y="1301395"/>
            <a:ext cx="610956" cy="532291"/>
          </a:xfrm>
          <a:prstGeom prst="hexagon">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w="0"/>
              <a:solidFill>
                <a:schemeClr val="tx1"/>
              </a:solidFill>
              <a:effectLst>
                <a:outerShdw blurRad="38100" dist="19050" dir="2700000" algn="tl" rotWithShape="0">
                  <a:schemeClr val="dk1">
                    <a:alpha val="40000"/>
                  </a:schemeClr>
                </a:outerShdw>
              </a:effectLst>
            </a:endParaRPr>
          </a:p>
        </p:txBody>
      </p:sp>
      <p:sp>
        <p:nvSpPr>
          <p:cNvPr id="27" name="文本框 26"/>
          <p:cNvSpPr txBox="1"/>
          <p:nvPr/>
        </p:nvSpPr>
        <p:spPr>
          <a:xfrm>
            <a:off x="9812247" y="2070045"/>
            <a:ext cx="2403090" cy="2862322"/>
          </a:xfrm>
          <a:prstGeom prst="rect">
            <a:avLst/>
          </a:prstGeom>
          <a:noFill/>
        </p:spPr>
        <p:txBody>
          <a:bodyPr wrap="square" rtlCol="0">
            <a:spAutoFit/>
          </a:bodyPr>
          <a:lstStyle/>
          <a:p>
            <a:r>
              <a:rPr lang="en-US" altLang="zh-CN" dirty="0"/>
              <a:t>In the upper crust (&lt;10 km</a:t>
            </a:r>
            <a:r>
              <a:rPr lang="en-US" altLang="zh-CN" dirty="0" smtClean="0"/>
              <a:t>), prominent </a:t>
            </a:r>
            <a:r>
              <a:rPr lang="en-US" altLang="zh-CN" dirty="0"/>
              <a:t>low velocities are imaged </a:t>
            </a:r>
            <a:r>
              <a:rPr lang="en-US" altLang="zh-CN" b="1" dirty="0"/>
              <a:t>beneath </a:t>
            </a:r>
            <a:r>
              <a:rPr lang="en-US" altLang="zh-CN" b="1" dirty="0" smtClean="0"/>
              <a:t>the </a:t>
            </a:r>
            <a:r>
              <a:rPr lang="en-US" altLang="zh-CN" b="1" dirty="0" err="1" smtClean="0"/>
              <a:t>Coso</a:t>
            </a:r>
            <a:r>
              <a:rPr lang="en-US" altLang="zh-CN" b="1" dirty="0" smtClean="0"/>
              <a:t> </a:t>
            </a:r>
            <a:r>
              <a:rPr lang="en-US" altLang="zh-CN" b="1" dirty="0"/>
              <a:t>geothermal area</a:t>
            </a:r>
            <a:r>
              <a:rPr lang="en-US" altLang="zh-CN" dirty="0"/>
              <a:t>, which are probably </a:t>
            </a:r>
            <a:r>
              <a:rPr lang="en-US" altLang="zh-CN" dirty="0" smtClean="0"/>
              <a:t>related to </a:t>
            </a:r>
            <a:r>
              <a:rPr lang="en-US" altLang="zh-CN" b="1" dirty="0"/>
              <a:t>high temperatures </a:t>
            </a:r>
            <a:r>
              <a:rPr lang="en-US" altLang="zh-CN" dirty="0"/>
              <a:t>and perhaps the presence </a:t>
            </a:r>
            <a:r>
              <a:rPr lang="en-US" altLang="zh-CN" dirty="0" smtClean="0"/>
              <a:t>of </a:t>
            </a:r>
            <a:r>
              <a:rPr lang="en-US" altLang="zh-CN" b="1" dirty="0" smtClean="0"/>
              <a:t>partial </a:t>
            </a:r>
            <a:r>
              <a:rPr lang="en-US" altLang="zh-CN" b="1" dirty="0"/>
              <a:t>melt</a:t>
            </a:r>
            <a:r>
              <a:rPr lang="en-US" altLang="zh-CN" dirty="0"/>
              <a:t>.</a:t>
            </a:r>
            <a:r>
              <a:rPr lang="en-US" altLang="zh-CN" dirty="0" smtClean="0"/>
              <a:t> </a:t>
            </a:r>
            <a:endParaRPr lang="zh-CN" altLang="en-US" dirty="0"/>
          </a:p>
        </p:txBody>
      </p:sp>
    </p:spTree>
    <p:extLst>
      <p:ext uri="{BB962C8B-B14F-4D97-AF65-F5344CB8AC3E}">
        <p14:creationId xmlns:p14="http://schemas.microsoft.com/office/powerpoint/2010/main" val="46913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fill="hold"/>
                                        <p:tgtEl>
                                          <p:spTgt spid="22"/>
                                        </p:tgtEl>
                                        <p:attrNameLst>
                                          <p:attrName>ppt_x</p:attrName>
                                        </p:attrNameLst>
                                      </p:cBhvr>
                                      <p:tavLst>
                                        <p:tav tm="0">
                                          <p:val>
                                            <p:strVal val="#ppt_x"/>
                                          </p:val>
                                        </p:tav>
                                        <p:tav tm="100000">
                                          <p:val>
                                            <p:strVal val="#ppt_x"/>
                                          </p:val>
                                        </p:tav>
                                      </p:tavLst>
                                    </p:anim>
                                    <p:anim calcmode="lin" valueType="num">
                                      <p:cBhvr additive="base">
                                        <p:cTn id="5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fill="hold"/>
                                        <p:tgtEl>
                                          <p:spTgt spid="26"/>
                                        </p:tgtEl>
                                        <p:attrNameLst>
                                          <p:attrName>ppt_x</p:attrName>
                                        </p:attrNameLst>
                                      </p:cBhvr>
                                      <p:tavLst>
                                        <p:tav tm="0">
                                          <p:val>
                                            <p:strVal val="#ppt_x"/>
                                          </p:val>
                                        </p:tav>
                                        <p:tav tm="100000">
                                          <p:val>
                                            <p:strVal val="#ppt_x"/>
                                          </p:val>
                                        </p:tav>
                                      </p:tavLst>
                                    </p:anim>
                                    <p:anim calcmode="lin" valueType="num">
                                      <p:cBhvr additive="base">
                                        <p:cTn id="6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7" grpId="0" animBg="1"/>
      <p:bldP spid="18" grpId="0" animBg="1"/>
      <p:bldP spid="19" grpId="0" animBg="1"/>
      <p:bldP spid="21" grpId="0" animBg="1"/>
      <p:bldP spid="22" grpId="0" animBg="1"/>
      <p:bldP spid="24" grpId="0" animBg="1"/>
      <p:bldP spid="25" grpId="0" animBg="1"/>
      <p:bldP spid="26" grpId="0" animBg="1"/>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686" y="32024"/>
            <a:ext cx="8153400" cy="2295525"/>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689" y="2162341"/>
            <a:ext cx="8096250" cy="202882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686" y="4191166"/>
            <a:ext cx="8191500" cy="2724150"/>
          </a:xfrm>
          <a:prstGeom prst="rect">
            <a:avLst/>
          </a:prstGeom>
        </p:spPr>
      </p:pic>
      <p:sp>
        <p:nvSpPr>
          <p:cNvPr id="7" name="椭圆 6"/>
          <p:cNvSpPr/>
          <p:nvPr/>
        </p:nvSpPr>
        <p:spPr>
          <a:xfrm>
            <a:off x="5959366" y="924911"/>
            <a:ext cx="2039006" cy="34684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959366" y="4824248"/>
            <a:ext cx="2039006" cy="35735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8578082" y="364178"/>
            <a:ext cx="3435241" cy="1323439"/>
          </a:xfrm>
          <a:prstGeom prst="rect">
            <a:avLst/>
          </a:prstGeom>
          <a:noFill/>
        </p:spPr>
        <p:txBody>
          <a:bodyPr wrap="square" rtlCol="0">
            <a:spAutoFit/>
          </a:bodyPr>
          <a:lstStyle/>
          <a:p>
            <a:r>
              <a:rPr lang="en-US" altLang="zh-CN" sz="2000" b="1" dirty="0" smtClean="0"/>
              <a:t>Resolution </a:t>
            </a:r>
            <a:r>
              <a:rPr lang="en-US" altLang="zh-CN" sz="2000" b="1" dirty="0"/>
              <a:t>tests </a:t>
            </a:r>
            <a:r>
              <a:rPr lang="en-US" altLang="zh-CN" sz="2000" dirty="0"/>
              <a:t>show that</a:t>
            </a:r>
          </a:p>
          <a:p>
            <a:r>
              <a:rPr lang="en-US" altLang="zh-CN" sz="2000" dirty="0" smtClean="0"/>
              <a:t>our </a:t>
            </a:r>
            <a:r>
              <a:rPr lang="en-US" altLang="zh-CN" sz="2000" dirty="0"/>
              <a:t>data and methods are able to resolve a </a:t>
            </a:r>
            <a:r>
              <a:rPr lang="en-US" altLang="zh-CN" sz="2000" dirty="0" smtClean="0"/>
              <a:t>low velocity</a:t>
            </a:r>
            <a:endParaRPr lang="en-US" altLang="zh-CN" sz="2000" dirty="0"/>
          </a:p>
          <a:p>
            <a:r>
              <a:rPr lang="en-US" altLang="zh-CN" sz="2000" dirty="0"/>
              <a:t>body situated in the </a:t>
            </a:r>
            <a:r>
              <a:rPr lang="en-US" altLang="zh-CN" sz="2000" b="1" dirty="0">
                <a:solidFill>
                  <a:srgbClr val="FF0000"/>
                </a:solidFill>
              </a:rPr>
              <a:t>top 5 km</a:t>
            </a:r>
            <a:r>
              <a:rPr lang="en-US" altLang="zh-CN" sz="2000" dirty="0"/>
              <a:t>.</a:t>
            </a:r>
            <a:endParaRPr lang="zh-CN" altLang="en-US" sz="2000" dirty="0"/>
          </a:p>
        </p:txBody>
      </p:sp>
      <p:sp>
        <p:nvSpPr>
          <p:cNvPr id="10" name="矩形 9"/>
          <p:cNvSpPr/>
          <p:nvPr/>
        </p:nvSpPr>
        <p:spPr>
          <a:xfrm>
            <a:off x="5959366" y="1366344"/>
            <a:ext cx="1776248" cy="46245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smtClean="0">
                <a:solidFill>
                  <a:schemeClr val="tx1"/>
                </a:solidFill>
              </a:rPr>
              <a:t>?</a:t>
            </a:r>
            <a:endParaRPr lang="zh-CN" altLang="en-US" sz="4400" dirty="0">
              <a:solidFill>
                <a:schemeClr val="tx1"/>
              </a:solidFill>
            </a:endParaRPr>
          </a:p>
        </p:txBody>
      </p:sp>
      <p:sp>
        <p:nvSpPr>
          <p:cNvPr id="11" name="矩形 10"/>
          <p:cNvSpPr/>
          <p:nvPr/>
        </p:nvSpPr>
        <p:spPr>
          <a:xfrm>
            <a:off x="6090745" y="5381296"/>
            <a:ext cx="1776248" cy="43338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smtClean="0">
                <a:solidFill>
                  <a:schemeClr val="tx1"/>
                </a:solidFill>
              </a:rPr>
              <a:t>?</a:t>
            </a:r>
            <a:endParaRPr lang="zh-CN" altLang="en-US" sz="4400" dirty="0">
              <a:solidFill>
                <a:schemeClr val="tx1"/>
              </a:solidFill>
            </a:endParaRPr>
          </a:p>
        </p:txBody>
      </p:sp>
      <p:sp>
        <p:nvSpPr>
          <p:cNvPr id="12" name="文本框 11"/>
          <p:cNvSpPr txBox="1"/>
          <p:nvPr/>
        </p:nvSpPr>
        <p:spPr>
          <a:xfrm>
            <a:off x="8533086" y="1923393"/>
            <a:ext cx="3540345" cy="4678204"/>
          </a:xfrm>
          <a:prstGeom prst="rect">
            <a:avLst/>
          </a:prstGeom>
          <a:noFill/>
        </p:spPr>
        <p:txBody>
          <a:bodyPr wrap="square" rtlCol="0">
            <a:spAutoFit/>
          </a:bodyPr>
          <a:lstStyle/>
          <a:p>
            <a:r>
              <a:rPr lang="en-US" altLang="zh-CN" sz="2000" b="1" dirty="0" smtClean="0"/>
              <a:t>Conclusions</a:t>
            </a:r>
            <a:r>
              <a:rPr lang="en-US" altLang="zh-CN" sz="2000" dirty="0" smtClean="0"/>
              <a:t>:</a:t>
            </a:r>
          </a:p>
          <a:p>
            <a:r>
              <a:rPr lang="en-US" altLang="zh-CN" sz="2000" dirty="0"/>
              <a:t>1</a:t>
            </a:r>
            <a:r>
              <a:rPr lang="en-US" altLang="zh-CN" sz="2000" dirty="0" smtClean="0"/>
              <a:t>: </a:t>
            </a:r>
            <a:r>
              <a:rPr lang="en-US" altLang="zh-CN" sz="2000" dirty="0"/>
              <a:t>no significant anomaly below </a:t>
            </a:r>
            <a:r>
              <a:rPr lang="en-US" altLang="zh-CN" sz="2000" dirty="0" smtClean="0"/>
              <a:t>about 14 </a:t>
            </a:r>
            <a:r>
              <a:rPr lang="en-US" altLang="zh-CN" sz="2000" dirty="0"/>
              <a:t>km depth, and a </a:t>
            </a:r>
            <a:r>
              <a:rPr lang="en-US" altLang="zh-CN" sz="2000" b="1" dirty="0"/>
              <a:t>weakly resolved </a:t>
            </a:r>
            <a:r>
              <a:rPr lang="en-US" altLang="zh-CN" sz="2000" dirty="0"/>
              <a:t>low‐velocity</a:t>
            </a:r>
          </a:p>
          <a:p>
            <a:r>
              <a:rPr lang="en-US" altLang="zh-CN" sz="2000" dirty="0"/>
              <a:t>anomaly between 6 and 12 km depth</a:t>
            </a:r>
            <a:r>
              <a:rPr lang="en-US" altLang="zh-CN" sz="2000" dirty="0" smtClean="0"/>
              <a:t>.</a:t>
            </a:r>
          </a:p>
          <a:p>
            <a:endParaRPr lang="en-US" altLang="zh-CN" sz="2000" dirty="0" smtClean="0"/>
          </a:p>
          <a:p>
            <a:r>
              <a:rPr lang="en-US" altLang="zh-CN" sz="2000" dirty="0"/>
              <a:t>2</a:t>
            </a:r>
            <a:r>
              <a:rPr lang="en-US" altLang="zh-CN" sz="2000" dirty="0" smtClean="0"/>
              <a:t>: </a:t>
            </a:r>
            <a:r>
              <a:rPr lang="en-US" altLang="zh-CN" sz="2000" b="1" dirty="0" smtClean="0"/>
              <a:t>No magmatic </a:t>
            </a:r>
            <a:r>
              <a:rPr lang="en-US" altLang="zh-CN" sz="2000" b="1" dirty="0"/>
              <a:t>body</a:t>
            </a:r>
            <a:r>
              <a:rPr lang="en-US" altLang="zh-CN" sz="2000" dirty="0"/>
              <a:t> is imaged beneath 14 km depth, but</a:t>
            </a:r>
          </a:p>
          <a:p>
            <a:r>
              <a:rPr lang="en-US" altLang="zh-CN" sz="2000" dirty="0"/>
              <a:t>the </a:t>
            </a:r>
            <a:r>
              <a:rPr lang="en-US" altLang="zh-CN" sz="2000" b="1" dirty="0"/>
              <a:t>shear velocity anomaly between 6 and 12 km</a:t>
            </a:r>
          </a:p>
          <a:p>
            <a:r>
              <a:rPr lang="en-US" altLang="zh-CN" sz="2000" dirty="0"/>
              <a:t>may be due to </a:t>
            </a:r>
            <a:r>
              <a:rPr lang="en-US" altLang="zh-CN" sz="2000" dirty="0">
                <a:solidFill>
                  <a:srgbClr val="FF0000"/>
                </a:solidFill>
              </a:rPr>
              <a:t>partial melt </a:t>
            </a:r>
            <a:r>
              <a:rPr lang="en-US" altLang="zh-CN" sz="2000" dirty="0"/>
              <a:t>associated with </a:t>
            </a:r>
            <a:r>
              <a:rPr lang="en-US" altLang="zh-CN" sz="2000" dirty="0">
                <a:solidFill>
                  <a:srgbClr val="FF0000"/>
                </a:solidFill>
              </a:rPr>
              <a:t>a magma</a:t>
            </a:r>
          </a:p>
          <a:p>
            <a:r>
              <a:rPr lang="en-US" altLang="zh-CN" sz="2000" dirty="0" smtClean="0">
                <a:solidFill>
                  <a:srgbClr val="FF0000"/>
                </a:solidFill>
              </a:rPr>
              <a:t>Body.</a:t>
            </a:r>
            <a:endParaRPr lang="en-US" altLang="zh-CN" sz="2000" dirty="0">
              <a:solidFill>
                <a:srgbClr val="FF0000"/>
              </a:solidFill>
            </a:endParaRPr>
          </a:p>
          <a:p>
            <a:endParaRPr lang="zh-CN" altLang="en-US" dirty="0"/>
          </a:p>
        </p:txBody>
      </p:sp>
      <p:sp>
        <p:nvSpPr>
          <p:cNvPr id="2" name="文本框 1"/>
          <p:cNvSpPr txBox="1"/>
          <p:nvPr/>
        </p:nvSpPr>
        <p:spPr>
          <a:xfrm>
            <a:off x="2815130" y="32024"/>
            <a:ext cx="2976070" cy="369332"/>
          </a:xfrm>
          <a:prstGeom prst="rect">
            <a:avLst/>
          </a:prstGeom>
          <a:noFill/>
        </p:spPr>
        <p:txBody>
          <a:bodyPr wrap="square" rtlCol="0">
            <a:spAutoFit/>
          </a:bodyPr>
          <a:lstStyle/>
          <a:p>
            <a:r>
              <a:rPr lang="en-US" altLang="zh-CN" b="1" dirty="0" smtClean="0"/>
              <a:t>Vertical cross sections:</a:t>
            </a:r>
            <a:endParaRPr lang="zh-CN" altLang="en-US" b="1" dirty="0"/>
          </a:p>
        </p:txBody>
      </p:sp>
      <p:sp>
        <p:nvSpPr>
          <p:cNvPr id="3" name="文本框 2"/>
          <p:cNvSpPr txBox="1"/>
          <p:nvPr/>
        </p:nvSpPr>
        <p:spPr>
          <a:xfrm>
            <a:off x="6474373" y="-5154"/>
            <a:ext cx="1956566" cy="369332"/>
          </a:xfrm>
          <a:prstGeom prst="rect">
            <a:avLst/>
          </a:prstGeom>
          <a:noFill/>
        </p:spPr>
        <p:txBody>
          <a:bodyPr wrap="square" rtlCol="0">
            <a:spAutoFit/>
          </a:bodyPr>
          <a:lstStyle/>
          <a:p>
            <a:r>
              <a:rPr lang="en-US" altLang="zh-CN" dirty="0" smtClean="0"/>
              <a:t>Geothermal field</a:t>
            </a:r>
            <a:endParaRPr lang="zh-CN" altLang="en-US" dirty="0"/>
          </a:p>
        </p:txBody>
      </p:sp>
    </p:spTree>
    <p:extLst>
      <p:ext uri="{BB962C8B-B14F-4D97-AF65-F5344CB8AC3E}">
        <p14:creationId xmlns:p14="http://schemas.microsoft.com/office/powerpoint/2010/main" val="193887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142" y="466153"/>
            <a:ext cx="10495567" cy="3081719"/>
          </a:xfrm>
          <a:prstGeom prst="rect">
            <a:avLst/>
          </a:prstGeom>
        </p:spPr>
      </p:pic>
      <p:sp>
        <p:nvSpPr>
          <p:cNvPr id="5" name="文本框 4"/>
          <p:cNvSpPr txBox="1"/>
          <p:nvPr/>
        </p:nvSpPr>
        <p:spPr>
          <a:xfrm>
            <a:off x="941253" y="4133825"/>
            <a:ext cx="10590836" cy="1384995"/>
          </a:xfrm>
          <a:prstGeom prst="rect">
            <a:avLst/>
          </a:prstGeom>
          <a:noFill/>
        </p:spPr>
        <p:txBody>
          <a:bodyPr wrap="square" rtlCol="0">
            <a:spAutoFit/>
          </a:bodyPr>
          <a:lstStyle/>
          <a:p>
            <a:r>
              <a:rPr lang="en-US" altLang="zh-CN" sz="2800" dirty="0" smtClean="0"/>
              <a:t>The object of this research: </a:t>
            </a:r>
            <a:r>
              <a:rPr lang="en-US" altLang="zh-CN" sz="2800" b="1" dirty="0" smtClean="0"/>
              <a:t>to image the high-resolution subsurface velocity structure </a:t>
            </a:r>
            <a:r>
              <a:rPr lang="en-US" altLang="zh-CN" sz="2800" b="1" dirty="0" smtClean="0">
                <a:solidFill>
                  <a:srgbClr val="FF0000"/>
                </a:solidFill>
              </a:rPr>
              <a:t>underneath the </a:t>
            </a:r>
            <a:r>
              <a:rPr lang="en-US" altLang="zh-CN" sz="2800" b="1" dirty="0" err="1" smtClean="0">
                <a:solidFill>
                  <a:srgbClr val="FF0000"/>
                </a:solidFill>
              </a:rPr>
              <a:t>Coso</a:t>
            </a:r>
            <a:r>
              <a:rPr lang="en-US" altLang="zh-CN" sz="2800" b="1" dirty="0" smtClean="0">
                <a:solidFill>
                  <a:srgbClr val="FF0000"/>
                </a:solidFill>
              </a:rPr>
              <a:t> geothermal field </a:t>
            </a:r>
            <a:r>
              <a:rPr lang="en-US" altLang="zh-CN" sz="2800" b="1" dirty="0" smtClean="0"/>
              <a:t>and outline the location, geometry, and depth of </a:t>
            </a:r>
            <a:r>
              <a:rPr lang="en-US" altLang="zh-CN" sz="2800" b="1" dirty="0" smtClean="0">
                <a:solidFill>
                  <a:srgbClr val="FF0000"/>
                </a:solidFill>
              </a:rPr>
              <a:t>magma body</a:t>
            </a:r>
            <a:r>
              <a:rPr lang="en-US" altLang="zh-CN" sz="2800" b="1" dirty="0" smtClean="0"/>
              <a:t>.</a:t>
            </a:r>
            <a:endParaRPr lang="zh-CN" altLang="en-US" sz="2800" b="1" dirty="0"/>
          </a:p>
        </p:txBody>
      </p:sp>
      <p:sp>
        <p:nvSpPr>
          <p:cNvPr id="6" name="文本框 5"/>
          <p:cNvSpPr txBox="1"/>
          <p:nvPr/>
        </p:nvSpPr>
        <p:spPr>
          <a:xfrm>
            <a:off x="9247001" y="6300560"/>
            <a:ext cx="2606040" cy="369332"/>
          </a:xfrm>
          <a:prstGeom prst="rect">
            <a:avLst/>
          </a:prstGeom>
          <a:noFill/>
        </p:spPr>
        <p:txBody>
          <a:bodyPr wrap="square" rtlCol="0">
            <a:spAutoFit/>
          </a:bodyPr>
          <a:lstStyle/>
          <a:p>
            <a:r>
              <a:rPr lang="en-US" altLang="zh-CN" dirty="0" smtClean="0"/>
              <a:t>(Zhang and Lin, 2014, JGR)</a:t>
            </a:r>
            <a:endParaRPr lang="zh-CN" altLang="en-US" dirty="0"/>
          </a:p>
        </p:txBody>
      </p:sp>
    </p:spTree>
    <p:extLst>
      <p:ext uri="{BB962C8B-B14F-4D97-AF65-F5344CB8AC3E}">
        <p14:creationId xmlns:p14="http://schemas.microsoft.com/office/powerpoint/2010/main" val="38721732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817" y="283562"/>
            <a:ext cx="4422839" cy="420779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5120" y="356714"/>
            <a:ext cx="6581775" cy="4238625"/>
          </a:xfrm>
          <a:prstGeom prst="rect">
            <a:avLst/>
          </a:prstGeom>
        </p:spPr>
      </p:pic>
      <p:sp>
        <p:nvSpPr>
          <p:cNvPr id="6" name="文本框 5"/>
          <p:cNvSpPr txBox="1"/>
          <p:nvPr/>
        </p:nvSpPr>
        <p:spPr>
          <a:xfrm>
            <a:off x="9509760" y="6342601"/>
            <a:ext cx="2606040" cy="369332"/>
          </a:xfrm>
          <a:prstGeom prst="rect">
            <a:avLst/>
          </a:prstGeom>
          <a:noFill/>
        </p:spPr>
        <p:txBody>
          <a:bodyPr wrap="square" rtlCol="0">
            <a:spAutoFit/>
          </a:bodyPr>
          <a:lstStyle/>
          <a:p>
            <a:r>
              <a:rPr lang="en-US" altLang="zh-CN" dirty="0" smtClean="0"/>
              <a:t>(Zhang and Lin, 2014, JGR)</a:t>
            </a:r>
            <a:endParaRPr lang="zh-CN" altLang="en-US" dirty="0"/>
          </a:p>
        </p:txBody>
      </p:sp>
      <p:sp>
        <p:nvSpPr>
          <p:cNvPr id="8" name="文本框 7"/>
          <p:cNvSpPr txBox="1"/>
          <p:nvPr/>
        </p:nvSpPr>
        <p:spPr>
          <a:xfrm>
            <a:off x="2202873" y="4911123"/>
            <a:ext cx="2602223" cy="400110"/>
          </a:xfrm>
          <a:prstGeom prst="rect">
            <a:avLst/>
          </a:prstGeom>
          <a:noFill/>
        </p:spPr>
        <p:txBody>
          <a:bodyPr wrap="square" rtlCol="0">
            <a:spAutoFit/>
          </a:bodyPr>
          <a:lstStyle/>
          <a:p>
            <a:r>
              <a:rPr lang="en-US" altLang="zh-CN" sz="2000" dirty="0" smtClean="0"/>
              <a:t>5 km×5 km×2 km</a:t>
            </a:r>
            <a:endParaRPr lang="zh-CN" altLang="en-US" sz="2000" dirty="0"/>
          </a:p>
        </p:txBody>
      </p:sp>
      <p:sp>
        <p:nvSpPr>
          <p:cNvPr id="10" name="文本框 9"/>
          <p:cNvSpPr txBox="1"/>
          <p:nvPr/>
        </p:nvSpPr>
        <p:spPr>
          <a:xfrm>
            <a:off x="6515024" y="4911123"/>
            <a:ext cx="2465871" cy="400110"/>
          </a:xfrm>
          <a:prstGeom prst="rect">
            <a:avLst/>
          </a:prstGeom>
          <a:noFill/>
        </p:spPr>
        <p:txBody>
          <a:bodyPr wrap="square" rtlCol="0">
            <a:spAutoFit/>
          </a:bodyPr>
          <a:lstStyle/>
          <a:p>
            <a:r>
              <a:rPr lang="en-US" altLang="zh-CN" sz="2000" dirty="0"/>
              <a:t>2</a:t>
            </a:r>
            <a:r>
              <a:rPr lang="en-US" altLang="zh-CN" sz="2000" dirty="0" smtClean="0"/>
              <a:t> km×2 km×1 km</a:t>
            </a:r>
            <a:endParaRPr lang="zh-CN" altLang="en-US" sz="2000" dirty="0"/>
          </a:p>
        </p:txBody>
      </p:sp>
      <p:sp>
        <p:nvSpPr>
          <p:cNvPr id="2" name="文本框 1"/>
          <p:cNvSpPr txBox="1"/>
          <p:nvPr/>
        </p:nvSpPr>
        <p:spPr>
          <a:xfrm>
            <a:off x="383217" y="4911123"/>
            <a:ext cx="1609344" cy="400110"/>
          </a:xfrm>
          <a:prstGeom prst="rect">
            <a:avLst/>
          </a:prstGeom>
          <a:noFill/>
        </p:spPr>
        <p:txBody>
          <a:bodyPr wrap="square" rtlCol="0">
            <a:spAutoFit/>
          </a:bodyPr>
          <a:lstStyle/>
          <a:p>
            <a:r>
              <a:rPr lang="en-US" altLang="zh-CN" sz="2000" b="1" dirty="0" smtClean="0"/>
              <a:t>Select events</a:t>
            </a:r>
            <a:r>
              <a:rPr lang="en-US" altLang="zh-CN" dirty="0" smtClean="0"/>
              <a:t>:</a:t>
            </a:r>
            <a:endParaRPr lang="zh-CN" altLang="en-US" dirty="0"/>
          </a:p>
        </p:txBody>
      </p:sp>
      <p:sp>
        <p:nvSpPr>
          <p:cNvPr id="9" name="文本框 8"/>
          <p:cNvSpPr txBox="1"/>
          <p:nvPr/>
        </p:nvSpPr>
        <p:spPr>
          <a:xfrm>
            <a:off x="383216" y="5639595"/>
            <a:ext cx="1948503" cy="400110"/>
          </a:xfrm>
          <a:prstGeom prst="rect">
            <a:avLst/>
          </a:prstGeom>
          <a:noFill/>
        </p:spPr>
        <p:txBody>
          <a:bodyPr wrap="square" rtlCol="0">
            <a:spAutoFit/>
          </a:bodyPr>
          <a:lstStyle/>
          <a:p>
            <a:r>
              <a:rPr lang="en-US" altLang="zh-CN" sz="2000" b="1" dirty="0" smtClean="0"/>
              <a:t>Inversion grids</a:t>
            </a:r>
            <a:r>
              <a:rPr lang="en-US" altLang="zh-CN" dirty="0" smtClean="0"/>
              <a:t>:</a:t>
            </a:r>
            <a:endParaRPr lang="zh-CN" altLang="en-US" dirty="0"/>
          </a:p>
        </p:txBody>
      </p:sp>
      <p:sp>
        <p:nvSpPr>
          <p:cNvPr id="11" name="文本框 10"/>
          <p:cNvSpPr txBox="1"/>
          <p:nvPr/>
        </p:nvSpPr>
        <p:spPr>
          <a:xfrm>
            <a:off x="2202873" y="5639595"/>
            <a:ext cx="2602223" cy="400110"/>
          </a:xfrm>
          <a:prstGeom prst="rect">
            <a:avLst/>
          </a:prstGeom>
          <a:noFill/>
        </p:spPr>
        <p:txBody>
          <a:bodyPr wrap="square" rtlCol="0">
            <a:spAutoFit/>
          </a:bodyPr>
          <a:lstStyle/>
          <a:p>
            <a:r>
              <a:rPr lang="en-US" altLang="zh-CN" sz="2000" dirty="0"/>
              <a:t>6</a:t>
            </a:r>
            <a:r>
              <a:rPr lang="en-US" altLang="zh-CN" sz="2000" dirty="0" smtClean="0"/>
              <a:t> km×6 km× ?</a:t>
            </a:r>
            <a:endParaRPr lang="zh-CN" altLang="en-US" sz="2000" dirty="0"/>
          </a:p>
        </p:txBody>
      </p:sp>
      <p:sp>
        <p:nvSpPr>
          <p:cNvPr id="12" name="文本框 11"/>
          <p:cNvSpPr txBox="1"/>
          <p:nvPr/>
        </p:nvSpPr>
        <p:spPr>
          <a:xfrm>
            <a:off x="6515024" y="5554251"/>
            <a:ext cx="2602223" cy="400110"/>
          </a:xfrm>
          <a:prstGeom prst="rect">
            <a:avLst/>
          </a:prstGeom>
          <a:noFill/>
        </p:spPr>
        <p:txBody>
          <a:bodyPr wrap="square" rtlCol="0">
            <a:spAutoFit/>
          </a:bodyPr>
          <a:lstStyle/>
          <a:p>
            <a:r>
              <a:rPr lang="en-US" altLang="zh-CN" sz="2000" dirty="0" smtClean="0"/>
              <a:t>3 km×3 km× ?</a:t>
            </a:r>
            <a:endParaRPr lang="zh-CN" altLang="en-US" sz="2000" dirty="0"/>
          </a:p>
        </p:txBody>
      </p:sp>
      <p:sp>
        <p:nvSpPr>
          <p:cNvPr id="13" name="文本框 12"/>
          <p:cNvSpPr txBox="1"/>
          <p:nvPr/>
        </p:nvSpPr>
        <p:spPr>
          <a:xfrm>
            <a:off x="2193728" y="6127157"/>
            <a:ext cx="3061976" cy="400110"/>
          </a:xfrm>
          <a:prstGeom prst="rect">
            <a:avLst/>
          </a:prstGeom>
          <a:noFill/>
        </p:spPr>
        <p:txBody>
          <a:bodyPr wrap="square" rtlCol="0">
            <a:spAutoFit/>
          </a:bodyPr>
          <a:lstStyle/>
          <a:p>
            <a:r>
              <a:rPr lang="en-US" altLang="zh-CN" sz="2000" dirty="0" smtClean="0">
                <a:solidFill>
                  <a:srgbClr val="FF0000"/>
                </a:solidFill>
              </a:rPr>
              <a:t>-5, 0, 3, 6, 9, 12, 15, 20, 25.</a:t>
            </a:r>
            <a:endParaRPr lang="zh-CN" altLang="en-US" sz="2000" dirty="0">
              <a:solidFill>
                <a:srgbClr val="FF0000"/>
              </a:solidFill>
            </a:endParaRPr>
          </a:p>
        </p:txBody>
      </p:sp>
      <p:sp>
        <p:nvSpPr>
          <p:cNvPr id="3" name="椭圆 2"/>
          <p:cNvSpPr/>
          <p:nvPr/>
        </p:nvSpPr>
        <p:spPr>
          <a:xfrm>
            <a:off x="6421820" y="5454869"/>
            <a:ext cx="2175642" cy="584836"/>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804711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6616" y="396359"/>
            <a:ext cx="5429250" cy="6276975"/>
          </a:xfrm>
          <a:prstGeom prst="rect">
            <a:avLst/>
          </a:prstGeom>
        </p:spPr>
      </p:pic>
      <p:sp>
        <p:nvSpPr>
          <p:cNvPr id="6" name="文本框 5"/>
          <p:cNvSpPr txBox="1"/>
          <p:nvPr/>
        </p:nvSpPr>
        <p:spPr>
          <a:xfrm>
            <a:off x="9445752" y="6488668"/>
            <a:ext cx="2606040" cy="369332"/>
          </a:xfrm>
          <a:prstGeom prst="rect">
            <a:avLst/>
          </a:prstGeom>
          <a:noFill/>
        </p:spPr>
        <p:txBody>
          <a:bodyPr wrap="square" rtlCol="0">
            <a:spAutoFit/>
          </a:bodyPr>
          <a:lstStyle/>
          <a:p>
            <a:r>
              <a:rPr lang="en-US" altLang="zh-CN" dirty="0" smtClean="0"/>
              <a:t>(Zhang and Lin, 2014, JGR)</a:t>
            </a:r>
            <a:endParaRPr lang="zh-CN" altLang="en-US" dirty="0"/>
          </a:p>
        </p:txBody>
      </p:sp>
      <p:sp>
        <p:nvSpPr>
          <p:cNvPr id="10" name="文本框 9"/>
          <p:cNvSpPr txBox="1"/>
          <p:nvPr/>
        </p:nvSpPr>
        <p:spPr>
          <a:xfrm>
            <a:off x="6827731" y="11638"/>
            <a:ext cx="1585722" cy="400110"/>
          </a:xfrm>
          <a:prstGeom prst="rect">
            <a:avLst/>
          </a:prstGeom>
          <a:noFill/>
        </p:spPr>
        <p:txBody>
          <a:bodyPr wrap="square" rtlCol="0">
            <a:spAutoFit/>
          </a:bodyPr>
          <a:lstStyle/>
          <a:p>
            <a:r>
              <a:rPr lang="en-US" altLang="zh-CN" sz="2000" b="1" dirty="0" err="1" smtClean="0"/>
              <a:t>Vp</a:t>
            </a:r>
            <a:r>
              <a:rPr lang="en-US" altLang="zh-CN" sz="2000" b="1" dirty="0" smtClean="0"/>
              <a:t> (Region I):</a:t>
            </a:r>
            <a:endParaRPr lang="zh-CN" altLang="en-US" sz="2000" b="1" dirty="0"/>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880" y="811858"/>
            <a:ext cx="6257925" cy="5114925"/>
          </a:xfrm>
          <a:prstGeom prst="rect">
            <a:avLst/>
          </a:prstGeom>
        </p:spPr>
      </p:pic>
      <p:sp>
        <p:nvSpPr>
          <p:cNvPr id="8" name="文本框 7"/>
          <p:cNvSpPr txBox="1"/>
          <p:nvPr/>
        </p:nvSpPr>
        <p:spPr>
          <a:xfrm>
            <a:off x="895712" y="211693"/>
            <a:ext cx="1585722" cy="400110"/>
          </a:xfrm>
          <a:prstGeom prst="rect">
            <a:avLst/>
          </a:prstGeom>
          <a:noFill/>
        </p:spPr>
        <p:txBody>
          <a:bodyPr wrap="square" rtlCol="0">
            <a:spAutoFit/>
          </a:bodyPr>
          <a:lstStyle/>
          <a:p>
            <a:r>
              <a:rPr lang="en-US" altLang="zh-CN" sz="2000" b="1" dirty="0" smtClean="0"/>
              <a:t>1D model:</a:t>
            </a:r>
            <a:endParaRPr lang="zh-CN" altLang="en-US" sz="2000" b="1" dirty="0"/>
          </a:p>
        </p:txBody>
      </p:sp>
    </p:spTree>
    <p:extLst>
      <p:ext uri="{BB962C8B-B14F-4D97-AF65-F5344CB8AC3E}">
        <p14:creationId xmlns:p14="http://schemas.microsoft.com/office/powerpoint/2010/main" val="18907291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8342259" y="6278955"/>
            <a:ext cx="3355755" cy="369332"/>
          </a:xfrm>
          <a:prstGeom prst="rect">
            <a:avLst/>
          </a:prstGeom>
          <a:noFill/>
        </p:spPr>
        <p:txBody>
          <a:bodyPr wrap="square" rtlCol="0">
            <a:spAutoFit/>
          </a:bodyPr>
          <a:lstStyle/>
          <a:p>
            <a:r>
              <a:rPr lang="en-US" altLang="zh-CN" dirty="0" smtClean="0"/>
              <a:t>(</a:t>
            </a:r>
            <a:r>
              <a:rPr lang="en-US" altLang="zh-CN" dirty="0" err="1" smtClean="0"/>
              <a:t>Hauksson</a:t>
            </a:r>
            <a:r>
              <a:rPr lang="en-US" altLang="zh-CN" dirty="0" smtClean="0"/>
              <a:t> and Unruh 2007, JGR)</a:t>
            </a:r>
            <a:endParaRPr lang="zh-CN" altLang="en-US" dirty="0"/>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081963"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4284" y="525517"/>
            <a:ext cx="8134350" cy="1887753"/>
          </a:xfrm>
          <a:prstGeom prst="rect">
            <a:avLst/>
          </a:prstGeom>
          <a:ln>
            <a:solidFill>
              <a:schemeClr val="tx1"/>
            </a:solidFill>
          </a:ln>
        </p:spPr>
      </p:pic>
      <p:sp>
        <p:nvSpPr>
          <p:cNvPr id="2" name="椭圆 1"/>
          <p:cNvSpPr/>
          <p:nvPr/>
        </p:nvSpPr>
        <p:spPr>
          <a:xfrm>
            <a:off x="6635310" y="1324303"/>
            <a:ext cx="1626149" cy="45194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9036924" y="1324303"/>
            <a:ext cx="3081504" cy="45194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7339998" y="609597"/>
            <a:ext cx="2680138" cy="37837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854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r="13975"/>
          <a:stretch/>
        </p:blipFill>
        <p:spPr>
          <a:xfrm>
            <a:off x="27432" y="404874"/>
            <a:ext cx="5953328" cy="5713827"/>
          </a:xfrm>
          <a:prstGeom prst="rect">
            <a:avLst/>
          </a:prstGeom>
          <a:ln w="28575">
            <a:solidFill>
              <a:schemeClr val="tx1"/>
            </a:solidFill>
          </a:ln>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163" r="12100" b="-163"/>
          <a:stretch/>
        </p:blipFill>
        <p:spPr>
          <a:xfrm>
            <a:off x="6089515" y="404874"/>
            <a:ext cx="6157051" cy="5713827"/>
          </a:xfrm>
          <a:prstGeom prst="rect">
            <a:avLst/>
          </a:prstGeom>
          <a:ln w="28575">
            <a:solidFill>
              <a:schemeClr val="tx1"/>
            </a:solidFill>
          </a:ln>
        </p:spPr>
      </p:pic>
      <p:sp>
        <p:nvSpPr>
          <p:cNvPr id="6" name="文本框 5"/>
          <p:cNvSpPr txBox="1"/>
          <p:nvPr/>
        </p:nvSpPr>
        <p:spPr>
          <a:xfrm>
            <a:off x="9445752" y="6488668"/>
            <a:ext cx="2606040" cy="369332"/>
          </a:xfrm>
          <a:prstGeom prst="rect">
            <a:avLst/>
          </a:prstGeom>
          <a:noFill/>
        </p:spPr>
        <p:txBody>
          <a:bodyPr wrap="square" rtlCol="0">
            <a:spAutoFit/>
          </a:bodyPr>
          <a:lstStyle/>
          <a:p>
            <a:r>
              <a:rPr lang="en-US" altLang="zh-CN" dirty="0" smtClean="0"/>
              <a:t>(Zhang and Lin, 2014, JGR)</a:t>
            </a:r>
            <a:endParaRPr lang="zh-CN" altLang="en-US" dirty="0"/>
          </a:p>
        </p:txBody>
      </p:sp>
      <p:sp>
        <p:nvSpPr>
          <p:cNvPr id="7" name="文本框 6"/>
          <p:cNvSpPr txBox="1"/>
          <p:nvPr/>
        </p:nvSpPr>
        <p:spPr>
          <a:xfrm>
            <a:off x="136187" y="0"/>
            <a:ext cx="2009013" cy="400110"/>
          </a:xfrm>
          <a:prstGeom prst="rect">
            <a:avLst/>
          </a:prstGeom>
          <a:noFill/>
        </p:spPr>
        <p:txBody>
          <a:bodyPr wrap="square" rtlCol="0">
            <a:spAutoFit/>
          </a:bodyPr>
          <a:lstStyle/>
          <a:p>
            <a:r>
              <a:rPr lang="en-US" altLang="zh-CN" sz="2000" b="1" dirty="0" err="1" smtClean="0"/>
              <a:t>Vp</a:t>
            </a:r>
            <a:r>
              <a:rPr lang="en-US" altLang="zh-CN" sz="2000" b="1" dirty="0" smtClean="0"/>
              <a:t> (Region II):</a:t>
            </a:r>
            <a:endParaRPr lang="zh-CN" altLang="en-US" sz="2000" b="1" dirty="0"/>
          </a:p>
        </p:txBody>
      </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591494" y="5213395"/>
            <a:ext cx="621788" cy="2682139"/>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7669107" y="5154351"/>
            <a:ext cx="607505" cy="2668633"/>
          </a:xfrm>
          <a:prstGeom prst="rect">
            <a:avLst/>
          </a:prstGeom>
        </p:spPr>
      </p:pic>
      <p:sp>
        <p:nvSpPr>
          <p:cNvPr id="10" name="文本框 9"/>
          <p:cNvSpPr txBox="1"/>
          <p:nvPr/>
        </p:nvSpPr>
        <p:spPr>
          <a:xfrm>
            <a:off x="2267712" y="1615589"/>
            <a:ext cx="457200" cy="369332"/>
          </a:xfrm>
          <a:prstGeom prst="rect">
            <a:avLst/>
          </a:prstGeom>
          <a:noFill/>
        </p:spPr>
        <p:txBody>
          <a:bodyPr wrap="square" rtlCol="0">
            <a:spAutoFit/>
          </a:bodyPr>
          <a:lstStyle/>
          <a:p>
            <a:r>
              <a:rPr lang="en-US" altLang="zh-CN" dirty="0" smtClean="0"/>
              <a:t>AR</a:t>
            </a:r>
            <a:endParaRPr lang="zh-CN" altLang="en-US" dirty="0"/>
          </a:p>
        </p:txBody>
      </p:sp>
      <p:sp>
        <p:nvSpPr>
          <p:cNvPr id="11" name="椭圆 10"/>
          <p:cNvSpPr/>
          <p:nvPr/>
        </p:nvSpPr>
        <p:spPr>
          <a:xfrm>
            <a:off x="7548880" y="1168400"/>
            <a:ext cx="873760" cy="81652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7548880" y="3921760"/>
            <a:ext cx="873760" cy="81652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10464800" y="3992880"/>
            <a:ext cx="873760" cy="81652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7782560" y="4937760"/>
            <a:ext cx="751840" cy="599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1060510" y="1451521"/>
            <a:ext cx="477520" cy="1066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7131164" y="1521282"/>
            <a:ext cx="477520" cy="1066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smtClean="0">
                <a:solidFill>
                  <a:schemeClr val="tx1"/>
                </a:solidFill>
              </a:rPr>
              <a:t>?</a:t>
            </a:r>
            <a:endParaRPr lang="zh-CN" altLang="en-US" sz="4000" b="1" dirty="0">
              <a:solidFill>
                <a:schemeClr val="tx1"/>
              </a:solidFill>
            </a:endParaRPr>
          </a:p>
        </p:txBody>
      </p:sp>
      <p:sp>
        <p:nvSpPr>
          <p:cNvPr id="2" name="矩形 1"/>
          <p:cNvSpPr/>
          <p:nvPr/>
        </p:nvSpPr>
        <p:spPr>
          <a:xfrm>
            <a:off x="4653448" y="-30672"/>
            <a:ext cx="2761525" cy="369332"/>
          </a:xfrm>
          <a:prstGeom prst="rect">
            <a:avLst/>
          </a:prstGeom>
        </p:spPr>
        <p:txBody>
          <a:bodyPr wrap="none">
            <a:spAutoFit/>
          </a:bodyPr>
          <a:lstStyle/>
          <a:p>
            <a:r>
              <a:rPr lang="en-US" altLang="zh-CN" dirty="0" smtClean="0"/>
              <a:t>CGF(</a:t>
            </a:r>
            <a:r>
              <a:rPr lang="en-US" altLang="zh-CN" dirty="0" err="1" smtClean="0"/>
              <a:t>Coso</a:t>
            </a:r>
            <a:r>
              <a:rPr lang="en-US" altLang="zh-CN" dirty="0" smtClean="0"/>
              <a:t> </a:t>
            </a:r>
            <a:r>
              <a:rPr lang="en-US" altLang="zh-CN" dirty="0"/>
              <a:t>geothermal field</a:t>
            </a:r>
            <a:r>
              <a:rPr lang="en-US" altLang="zh-CN" dirty="0" smtClean="0"/>
              <a:t>)</a:t>
            </a:r>
            <a:endParaRPr lang="zh-CN" altLang="en-US" dirty="0"/>
          </a:p>
        </p:txBody>
      </p:sp>
      <p:sp>
        <p:nvSpPr>
          <p:cNvPr id="18" name="文本框 17"/>
          <p:cNvSpPr txBox="1"/>
          <p:nvPr/>
        </p:nvSpPr>
        <p:spPr>
          <a:xfrm>
            <a:off x="7414973" y="-59193"/>
            <a:ext cx="2009013" cy="400110"/>
          </a:xfrm>
          <a:prstGeom prst="rect">
            <a:avLst/>
          </a:prstGeom>
          <a:noFill/>
        </p:spPr>
        <p:txBody>
          <a:bodyPr wrap="square" rtlCol="0">
            <a:spAutoFit/>
          </a:bodyPr>
          <a:lstStyle/>
          <a:p>
            <a:r>
              <a:rPr lang="en-US" altLang="zh-CN" sz="2000" b="1" dirty="0" err="1" smtClean="0"/>
              <a:t>Vp</a:t>
            </a:r>
            <a:r>
              <a:rPr lang="en-US" altLang="zh-CN" sz="2000" b="1" dirty="0" smtClean="0"/>
              <a:t>/Vs (Region II):</a:t>
            </a:r>
            <a:endParaRPr lang="zh-CN" altLang="en-US" sz="2000" b="1" dirty="0"/>
          </a:p>
        </p:txBody>
      </p:sp>
      <p:sp>
        <p:nvSpPr>
          <p:cNvPr id="3" name="文本框 2"/>
          <p:cNvSpPr txBox="1"/>
          <p:nvPr/>
        </p:nvSpPr>
        <p:spPr>
          <a:xfrm>
            <a:off x="2921876" y="641131"/>
            <a:ext cx="1321582" cy="369332"/>
          </a:xfrm>
          <a:prstGeom prst="rect">
            <a:avLst/>
          </a:prstGeom>
          <a:noFill/>
        </p:spPr>
        <p:txBody>
          <a:bodyPr wrap="square" rtlCol="0">
            <a:spAutoFit/>
          </a:bodyPr>
          <a:lstStyle/>
          <a:p>
            <a:r>
              <a:rPr lang="en-US" altLang="zh-CN" dirty="0" smtClean="0"/>
              <a:t>LLFZ: </a:t>
            </a:r>
            <a:endParaRPr lang="zh-CN" altLang="en-US" dirty="0"/>
          </a:p>
        </p:txBody>
      </p:sp>
    </p:spTree>
    <p:extLst>
      <p:ext uri="{BB962C8B-B14F-4D97-AF65-F5344CB8AC3E}">
        <p14:creationId xmlns:p14="http://schemas.microsoft.com/office/powerpoint/2010/main" val="266331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P spid="16"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7" y="-32004"/>
            <a:ext cx="7864671" cy="6863112"/>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9244" y="63"/>
            <a:ext cx="4797438" cy="3571335"/>
          </a:xfrm>
          <a:prstGeom prst="rect">
            <a:avLst/>
          </a:prstGeom>
        </p:spPr>
      </p:pic>
      <p:sp>
        <p:nvSpPr>
          <p:cNvPr id="6" name="文本框 5"/>
          <p:cNvSpPr txBox="1"/>
          <p:nvPr/>
        </p:nvSpPr>
        <p:spPr>
          <a:xfrm>
            <a:off x="9189720" y="6388321"/>
            <a:ext cx="2606040" cy="369332"/>
          </a:xfrm>
          <a:prstGeom prst="rect">
            <a:avLst/>
          </a:prstGeom>
          <a:noFill/>
        </p:spPr>
        <p:txBody>
          <a:bodyPr wrap="square" rtlCol="0">
            <a:spAutoFit/>
          </a:bodyPr>
          <a:lstStyle/>
          <a:p>
            <a:r>
              <a:rPr lang="en-US" altLang="zh-CN" dirty="0" smtClean="0"/>
              <a:t>(Zhang and Lin, 2014, JGR)</a:t>
            </a:r>
            <a:endParaRPr lang="zh-CN" altLang="en-US" dirty="0"/>
          </a:p>
        </p:txBody>
      </p:sp>
      <p:sp>
        <p:nvSpPr>
          <p:cNvPr id="7" name="椭圆 6"/>
          <p:cNvSpPr/>
          <p:nvPr/>
        </p:nvSpPr>
        <p:spPr>
          <a:xfrm>
            <a:off x="3621024" y="1746504"/>
            <a:ext cx="621792" cy="466344"/>
          </a:xfrm>
          <a:prstGeom prst="ellipse">
            <a:avLst/>
          </a:prstGeom>
          <a:no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643790" y="3991356"/>
            <a:ext cx="503937" cy="291704"/>
          </a:xfrm>
          <a:prstGeom prst="ellipse">
            <a:avLst/>
          </a:prstGeom>
          <a:no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057955" y="1713246"/>
            <a:ext cx="621792" cy="466344"/>
          </a:xfrm>
          <a:prstGeom prst="ellipse">
            <a:avLst/>
          </a:prstGeom>
          <a:no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902623" y="4857528"/>
            <a:ext cx="621792" cy="466344"/>
          </a:xfrm>
          <a:prstGeom prst="ellipse">
            <a:avLst/>
          </a:prstGeom>
          <a:no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3273967" y="4944888"/>
            <a:ext cx="621792" cy="466344"/>
          </a:xfrm>
          <a:prstGeom prst="ellipse">
            <a:avLst/>
          </a:prstGeom>
          <a:no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8349648" y="4212308"/>
            <a:ext cx="3267456" cy="369332"/>
          </a:xfrm>
          <a:prstGeom prst="rect">
            <a:avLst/>
          </a:prstGeom>
          <a:noFill/>
        </p:spPr>
        <p:txBody>
          <a:bodyPr wrap="square" rtlCol="0">
            <a:spAutoFit/>
          </a:bodyPr>
          <a:lstStyle/>
          <a:p>
            <a:r>
              <a:rPr lang="en-US" altLang="zh-CN" b="1" dirty="0" smtClean="0"/>
              <a:t>Brittle-ductile transition depth.</a:t>
            </a:r>
            <a:endParaRPr lang="zh-CN" altLang="en-US" b="1" dirty="0"/>
          </a:p>
        </p:txBody>
      </p:sp>
      <p:cxnSp>
        <p:nvCxnSpPr>
          <p:cNvPr id="23" name="直接箭头连接符 22"/>
          <p:cNvCxnSpPr/>
          <p:nvPr/>
        </p:nvCxnSpPr>
        <p:spPr>
          <a:xfrm flipH="1" flipV="1">
            <a:off x="6665881" y="2212848"/>
            <a:ext cx="1857578" cy="212984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a:stCxn id="17" idx="1"/>
          </p:cNvCxnSpPr>
          <p:nvPr/>
        </p:nvCxnSpPr>
        <p:spPr>
          <a:xfrm flipH="1" flipV="1">
            <a:off x="6816263" y="4040867"/>
            <a:ext cx="1533385" cy="35610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flipH="1">
            <a:off x="6665881" y="4581640"/>
            <a:ext cx="1774032" cy="61272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椭圆 20"/>
          <p:cNvSpPr/>
          <p:nvPr/>
        </p:nvSpPr>
        <p:spPr>
          <a:xfrm>
            <a:off x="5918970" y="1746504"/>
            <a:ext cx="621792" cy="466344"/>
          </a:xfrm>
          <a:prstGeom prst="ellipse">
            <a:avLst/>
          </a:prstGeom>
          <a:no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1427778" y="3961444"/>
            <a:ext cx="503937" cy="291704"/>
          </a:xfrm>
          <a:prstGeom prst="ellipse">
            <a:avLst/>
          </a:prstGeom>
          <a:no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5907439" y="4961668"/>
            <a:ext cx="621792" cy="466344"/>
          </a:xfrm>
          <a:prstGeom prst="ellipse">
            <a:avLst/>
          </a:prstGeom>
          <a:no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 name="肘形连接符 2"/>
          <p:cNvCxnSpPr/>
          <p:nvPr/>
        </p:nvCxnSpPr>
        <p:spPr>
          <a:xfrm>
            <a:off x="5969072" y="1829849"/>
            <a:ext cx="696809" cy="294888"/>
          </a:xfrm>
          <a:prstGeom prst="bentConnector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肘形连接符 34"/>
          <p:cNvCxnSpPr/>
          <p:nvPr/>
        </p:nvCxnSpPr>
        <p:spPr>
          <a:xfrm>
            <a:off x="5969072" y="4992266"/>
            <a:ext cx="831778" cy="243638"/>
          </a:xfrm>
          <a:prstGeom prst="bentConnector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肘形连接符 38"/>
          <p:cNvCxnSpPr/>
          <p:nvPr/>
        </p:nvCxnSpPr>
        <p:spPr>
          <a:xfrm flipV="1">
            <a:off x="5498323" y="1835962"/>
            <a:ext cx="819153" cy="301126"/>
          </a:xfrm>
          <a:prstGeom prst="bentConnector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肘形连接符 47"/>
          <p:cNvCxnSpPr/>
          <p:nvPr/>
        </p:nvCxnSpPr>
        <p:spPr>
          <a:xfrm flipV="1">
            <a:off x="5530084" y="4975389"/>
            <a:ext cx="777771" cy="277392"/>
          </a:xfrm>
          <a:prstGeom prst="bentConnector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椭圆 48"/>
          <p:cNvSpPr/>
          <p:nvPr/>
        </p:nvSpPr>
        <p:spPr>
          <a:xfrm>
            <a:off x="6307855" y="3951318"/>
            <a:ext cx="503937" cy="291704"/>
          </a:xfrm>
          <a:prstGeom prst="ellipse">
            <a:avLst/>
          </a:prstGeom>
          <a:no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1" name="肘形连接符 30"/>
          <p:cNvCxnSpPr/>
          <p:nvPr/>
        </p:nvCxnSpPr>
        <p:spPr>
          <a:xfrm>
            <a:off x="6412199" y="3954474"/>
            <a:ext cx="689641" cy="248471"/>
          </a:xfrm>
          <a:prstGeom prst="bentConnector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肘形连接符 41"/>
          <p:cNvCxnSpPr/>
          <p:nvPr/>
        </p:nvCxnSpPr>
        <p:spPr>
          <a:xfrm flipV="1">
            <a:off x="5859802" y="3951318"/>
            <a:ext cx="777771" cy="277392"/>
          </a:xfrm>
          <a:prstGeom prst="bentConnector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240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additive="base">
                                        <p:cTn id="31" dur="500" fill="hold"/>
                                        <p:tgtEl>
                                          <p:spTgt spid="49"/>
                                        </p:tgtEl>
                                        <p:attrNameLst>
                                          <p:attrName>ppt_x</p:attrName>
                                        </p:attrNameLst>
                                      </p:cBhvr>
                                      <p:tavLst>
                                        <p:tav tm="0">
                                          <p:val>
                                            <p:strVal val="#ppt_x"/>
                                          </p:val>
                                        </p:tav>
                                        <p:tav tm="100000">
                                          <p:val>
                                            <p:strVal val="#ppt_x"/>
                                          </p:val>
                                        </p:tav>
                                      </p:tavLst>
                                    </p:anim>
                                    <p:anim calcmode="lin" valueType="num">
                                      <p:cBhvr additive="base">
                                        <p:cTn id="32"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anim calcmode="lin" valueType="num">
                                      <p:cBhvr additive="base">
                                        <p:cTn id="51" dur="500" fill="hold"/>
                                        <p:tgtEl>
                                          <p:spTgt spid="39"/>
                                        </p:tgtEl>
                                        <p:attrNameLst>
                                          <p:attrName>ppt_x</p:attrName>
                                        </p:attrNameLst>
                                      </p:cBhvr>
                                      <p:tavLst>
                                        <p:tav tm="0">
                                          <p:val>
                                            <p:strVal val="#ppt_x"/>
                                          </p:val>
                                        </p:tav>
                                        <p:tav tm="100000">
                                          <p:val>
                                            <p:strVal val="#ppt_x"/>
                                          </p:val>
                                        </p:tav>
                                      </p:tavLst>
                                    </p:anim>
                                    <p:anim calcmode="lin" valueType="num">
                                      <p:cBhvr additive="base">
                                        <p:cTn id="52" dur="500" fill="hold"/>
                                        <p:tgtEl>
                                          <p:spTgt spid="39"/>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additive="base">
                                        <p:cTn id="55" dur="500" fill="hold"/>
                                        <p:tgtEl>
                                          <p:spTgt spid="3"/>
                                        </p:tgtEl>
                                        <p:attrNameLst>
                                          <p:attrName>ppt_x</p:attrName>
                                        </p:attrNameLst>
                                      </p:cBhvr>
                                      <p:tavLst>
                                        <p:tav tm="0">
                                          <p:val>
                                            <p:strVal val="#ppt_x"/>
                                          </p:val>
                                        </p:tav>
                                        <p:tav tm="100000">
                                          <p:val>
                                            <p:strVal val="#ppt_x"/>
                                          </p:val>
                                        </p:tav>
                                      </p:tavLst>
                                    </p:anim>
                                    <p:anim calcmode="lin" valueType="num">
                                      <p:cBhvr additive="base">
                                        <p:cTn id="56" dur="500" fill="hold"/>
                                        <p:tgtEl>
                                          <p:spTgt spid="3"/>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anim calcmode="lin" valueType="num">
                                      <p:cBhvr additive="base">
                                        <p:cTn id="59" dur="500" fill="hold"/>
                                        <p:tgtEl>
                                          <p:spTgt spid="42"/>
                                        </p:tgtEl>
                                        <p:attrNameLst>
                                          <p:attrName>ppt_x</p:attrName>
                                        </p:attrNameLst>
                                      </p:cBhvr>
                                      <p:tavLst>
                                        <p:tav tm="0">
                                          <p:val>
                                            <p:strVal val="#ppt_x"/>
                                          </p:val>
                                        </p:tav>
                                        <p:tav tm="100000">
                                          <p:val>
                                            <p:strVal val="#ppt_x"/>
                                          </p:val>
                                        </p:tav>
                                      </p:tavLst>
                                    </p:anim>
                                    <p:anim calcmode="lin" valueType="num">
                                      <p:cBhvr additive="base">
                                        <p:cTn id="60" dur="500" fill="hold"/>
                                        <p:tgtEl>
                                          <p:spTgt spid="42"/>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anim calcmode="lin" valueType="num">
                                      <p:cBhvr additive="base">
                                        <p:cTn id="63" dur="500" fill="hold"/>
                                        <p:tgtEl>
                                          <p:spTgt spid="31"/>
                                        </p:tgtEl>
                                        <p:attrNameLst>
                                          <p:attrName>ppt_x</p:attrName>
                                        </p:attrNameLst>
                                      </p:cBhvr>
                                      <p:tavLst>
                                        <p:tav tm="0">
                                          <p:val>
                                            <p:strVal val="#ppt_x"/>
                                          </p:val>
                                        </p:tav>
                                        <p:tav tm="100000">
                                          <p:val>
                                            <p:strVal val="#ppt_x"/>
                                          </p:val>
                                        </p:tav>
                                      </p:tavLst>
                                    </p:anim>
                                    <p:anim calcmode="lin" valueType="num">
                                      <p:cBhvr additive="base">
                                        <p:cTn id="64" dur="500" fill="hold"/>
                                        <p:tgtEl>
                                          <p:spTgt spid="31"/>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additive="base">
                                        <p:cTn id="67" dur="500" fill="hold"/>
                                        <p:tgtEl>
                                          <p:spTgt spid="35"/>
                                        </p:tgtEl>
                                        <p:attrNameLst>
                                          <p:attrName>ppt_x</p:attrName>
                                        </p:attrNameLst>
                                      </p:cBhvr>
                                      <p:tavLst>
                                        <p:tav tm="0">
                                          <p:val>
                                            <p:strVal val="#ppt_x"/>
                                          </p:val>
                                        </p:tav>
                                        <p:tav tm="100000">
                                          <p:val>
                                            <p:strVal val="#ppt_x"/>
                                          </p:val>
                                        </p:tav>
                                      </p:tavLst>
                                    </p:anim>
                                    <p:anim calcmode="lin" valueType="num">
                                      <p:cBhvr additive="base">
                                        <p:cTn id="68" dur="500" fill="hold"/>
                                        <p:tgtEl>
                                          <p:spTgt spid="35"/>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48"/>
                                        </p:tgtEl>
                                        <p:attrNameLst>
                                          <p:attrName>style.visibility</p:attrName>
                                        </p:attrNameLst>
                                      </p:cBhvr>
                                      <p:to>
                                        <p:strVal val="visible"/>
                                      </p:to>
                                    </p:set>
                                    <p:anim calcmode="lin" valueType="num">
                                      <p:cBhvr additive="base">
                                        <p:cTn id="71" dur="500" fill="hold"/>
                                        <p:tgtEl>
                                          <p:spTgt spid="48"/>
                                        </p:tgtEl>
                                        <p:attrNameLst>
                                          <p:attrName>ppt_x</p:attrName>
                                        </p:attrNameLst>
                                      </p:cBhvr>
                                      <p:tavLst>
                                        <p:tav tm="0">
                                          <p:val>
                                            <p:strVal val="#ppt_x"/>
                                          </p:val>
                                        </p:tav>
                                        <p:tav tm="100000">
                                          <p:val>
                                            <p:strVal val="#ppt_x"/>
                                          </p:val>
                                        </p:tav>
                                      </p:tavLst>
                                    </p:anim>
                                    <p:anim calcmode="lin" valueType="num">
                                      <p:cBhvr additive="base">
                                        <p:cTn id="7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500" fill="hold"/>
                                        <p:tgtEl>
                                          <p:spTgt spid="23"/>
                                        </p:tgtEl>
                                        <p:attrNameLst>
                                          <p:attrName>ppt_x</p:attrName>
                                        </p:attrNameLst>
                                      </p:cBhvr>
                                      <p:tavLst>
                                        <p:tav tm="0">
                                          <p:val>
                                            <p:strVal val="#ppt_x"/>
                                          </p:val>
                                        </p:tav>
                                        <p:tav tm="100000">
                                          <p:val>
                                            <p:strVal val="#ppt_x"/>
                                          </p:val>
                                        </p:tav>
                                      </p:tavLst>
                                    </p:anim>
                                    <p:anim calcmode="lin" valueType="num">
                                      <p:cBhvr additive="base">
                                        <p:cTn id="78" dur="500" fill="hold"/>
                                        <p:tgtEl>
                                          <p:spTgt spid="23"/>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25"/>
                                        </p:tgtEl>
                                        <p:attrNameLst>
                                          <p:attrName>style.visibility</p:attrName>
                                        </p:attrNameLst>
                                      </p:cBhvr>
                                      <p:to>
                                        <p:strVal val="visible"/>
                                      </p:to>
                                    </p:set>
                                    <p:anim calcmode="lin" valueType="num">
                                      <p:cBhvr additive="base">
                                        <p:cTn id="81" dur="500" fill="hold"/>
                                        <p:tgtEl>
                                          <p:spTgt spid="25"/>
                                        </p:tgtEl>
                                        <p:attrNameLst>
                                          <p:attrName>ppt_x</p:attrName>
                                        </p:attrNameLst>
                                      </p:cBhvr>
                                      <p:tavLst>
                                        <p:tav tm="0">
                                          <p:val>
                                            <p:strVal val="#ppt_x"/>
                                          </p:val>
                                        </p:tav>
                                        <p:tav tm="100000">
                                          <p:val>
                                            <p:strVal val="#ppt_x"/>
                                          </p:val>
                                        </p:tav>
                                      </p:tavLst>
                                    </p:anim>
                                    <p:anim calcmode="lin" valueType="num">
                                      <p:cBhvr additive="base">
                                        <p:cTn id="82" dur="500" fill="hold"/>
                                        <p:tgtEl>
                                          <p:spTgt spid="25"/>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7"/>
                                        </p:tgtEl>
                                        <p:attrNameLst>
                                          <p:attrName>style.visibility</p:attrName>
                                        </p:attrNameLst>
                                      </p:cBhvr>
                                      <p:to>
                                        <p:strVal val="visible"/>
                                      </p:to>
                                    </p:set>
                                    <p:anim calcmode="lin" valueType="num">
                                      <p:cBhvr additive="base">
                                        <p:cTn id="85" dur="500" fill="hold"/>
                                        <p:tgtEl>
                                          <p:spTgt spid="27"/>
                                        </p:tgtEl>
                                        <p:attrNameLst>
                                          <p:attrName>ppt_x</p:attrName>
                                        </p:attrNameLst>
                                      </p:cBhvr>
                                      <p:tavLst>
                                        <p:tav tm="0">
                                          <p:val>
                                            <p:strVal val="#ppt_x"/>
                                          </p:val>
                                        </p:tav>
                                        <p:tav tm="100000">
                                          <p:val>
                                            <p:strVal val="#ppt_x"/>
                                          </p:val>
                                        </p:tav>
                                      </p:tavLst>
                                    </p:anim>
                                    <p:anim calcmode="lin" valueType="num">
                                      <p:cBhvr additive="base">
                                        <p:cTn id="86" dur="500" fill="hold"/>
                                        <p:tgtEl>
                                          <p:spTgt spid="27"/>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17"/>
                                        </p:tgtEl>
                                        <p:attrNameLst>
                                          <p:attrName>style.visibility</p:attrName>
                                        </p:attrNameLst>
                                      </p:cBhvr>
                                      <p:to>
                                        <p:strVal val="visible"/>
                                      </p:to>
                                    </p:set>
                                    <p:anim calcmode="lin" valueType="num">
                                      <p:cBhvr additive="base">
                                        <p:cTn id="89" dur="500" fill="hold"/>
                                        <p:tgtEl>
                                          <p:spTgt spid="17"/>
                                        </p:tgtEl>
                                        <p:attrNameLst>
                                          <p:attrName>ppt_x</p:attrName>
                                        </p:attrNameLst>
                                      </p:cBhvr>
                                      <p:tavLst>
                                        <p:tav tm="0">
                                          <p:val>
                                            <p:strVal val="#ppt_x"/>
                                          </p:val>
                                        </p:tav>
                                        <p:tav tm="100000">
                                          <p:val>
                                            <p:strVal val="#ppt_x"/>
                                          </p:val>
                                        </p:tav>
                                      </p:tavLst>
                                    </p:anim>
                                    <p:anim calcmode="lin" valueType="num">
                                      <p:cBhvr additive="base">
                                        <p:cTn id="9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7" grpId="0"/>
      <p:bldP spid="21" grpId="0" animBg="1"/>
      <p:bldP spid="22" grpId="0" animBg="1"/>
      <p:bldP spid="26" grpId="0" animBg="1"/>
      <p:bldP spid="4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194" y="1351026"/>
            <a:ext cx="5267325" cy="3619500"/>
          </a:xfrm>
          <a:prstGeom prst="rect">
            <a:avLst/>
          </a:prstGeom>
        </p:spPr>
      </p:pic>
      <p:sp>
        <p:nvSpPr>
          <p:cNvPr id="5" name="文本框 4"/>
          <p:cNvSpPr txBox="1"/>
          <p:nvPr/>
        </p:nvSpPr>
        <p:spPr>
          <a:xfrm>
            <a:off x="621792" y="536686"/>
            <a:ext cx="5230368" cy="369332"/>
          </a:xfrm>
          <a:prstGeom prst="rect">
            <a:avLst/>
          </a:prstGeom>
          <a:noFill/>
        </p:spPr>
        <p:txBody>
          <a:bodyPr wrap="square" rtlCol="0">
            <a:spAutoFit/>
          </a:bodyPr>
          <a:lstStyle/>
          <a:p>
            <a:r>
              <a:rPr lang="en-US" altLang="zh-CN" b="1" dirty="0" smtClean="0"/>
              <a:t>In Situ </a:t>
            </a:r>
            <a:r>
              <a:rPr lang="en-US" altLang="zh-CN" b="1" dirty="0" err="1" smtClean="0"/>
              <a:t>Vp</a:t>
            </a:r>
            <a:r>
              <a:rPr lang="en-US" altLang="zh-CN" b="1" dirty="0" smtClean="0"/>
              <a:t>/Vs </a:t>
            </a:r>
            <a:r>
              <a:rPr lang="en-US" altLang="zh-CN" dirty="0" smtClean="0"/>
              <a:t>ratios for clusters around CGF. (Profile B)</a:t>
            </a:r>
            <a:endParaRPr lang="zh-CN" altLang="en-US" dirty="0"/>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442" y="721352"/>
            <a:ext cx="5476875" cy="5495925"/>
          </a:xfrm>
          <a:prstGeom prst="rect">
            <a:avLst/>
          </a:prstGeom>
        </p:spPr>
      </p:pic>
      <p:sp>
        <p:nvSpPr>
          <p:cNvPr id="7" name="文本框 6"/>
          <p:cNvSpPr txBox="1"/>
          <p:nvPr/>
        </p:nvSpPr>
        <p:spPr>
          <a:xfrm>
            <a:off x="6805167" y="352020"/>
            <a:ext cx="4437889" cy="369332"/>
          </a:xfrm>
          <a:prstGeom prst="rect">
            <a:avLst/>
          </a:prstGeom>
          <a:noFill/>
        </p:spPr>
        <p:txBody>
          <a:bodyPr wrap="square" rtlCol="0">
            <a:spAutoFit/>
          </a:bodyPr>
          <a:lstStyle/>
          <a:p>
            <a:r>
              <a:rPr lang="en-US" altLang="zh-CN" b="1" dirty="0" smtClean="0"/>
              <a:t>Recovery test for </a:t>
            </a:r>
            <a:r>
              <a:rPr lang="en-US" altLang="zh-CN" b="1" dirty="0" err="1" smtClean="0"/>
              <a:t>Vp</a:t>
            </a:r>
            <a:r>
              <a:rPr lang="en-US" altLang="zh-CN" b="1" dirty="0" smtClean="0"/>
              <a:t>/Vs anomaly in CGF.</a:t>
            </a:r>
            <a:endParaRPr lang="zh-CN" altLang="en-US" dirty="0"/>
          </a:p>
        </p:txBody>
      </p:sp>
      <p:sp>
        <p:nvSpPr>
          <p:cNvPr id="8" name="文本框 7"/>
          <p:cNvSpPr txBox="1"/>
          <p:nvPr/>
        </p:nvSpPr>
        <p:spPr>
          <a:xfrm>
            <a:off x="9189720" y="6388321"/>
            <a:ext cx="2606040" cy="369332"/>
          </a:xfrm>
          <a:prstGeom prst="rect">
            <a:avLst/>
          </a:prstGeom>
          <a:noFill/>
        </p:spPr>
        <p:txBody>
          <a:bodyPr wrap="square" rtlCol="0">
            <a:spAutoFit/>
          </a:bodyPr>
          <a:lstStyle/>
          <a:p>
            <a:r>
              <a:rPr lang="en-US" altLang="zh-CN" dirty="0" smtClean="0"/>
              <a:t>(Zhang and Lin, 2014, JGR)</a:t>
            </a:r>
            <a:endParaRPr lang="zh-CN" altLang="en-US" dirty="0"/>
          </a:p>
        </p:txBody>
      </p:sp>
      <p:sp>
        <p:nvSpPr>
          <p:cNvPr id="9" name="文本框 8"/>
          <p:cNvSpPr txBox="1"/>
          <p:nvPr/>
        </p:nvSpPr>
        <p:spPr>
          <a:xfrm>
            <a:off x="621792" y="906018"/>
            <a:ext cx="2893250" cy="369332"/>
          </a:xfrm>
          <a:prstGeom prst="rect">
            <a:avLst/>
          </a:prstGeom>
          <a:noFill/>
        </p:spPr>
        <p:txBody>
          <a:bodyPr wrap="square" rtlCol="0">
            <a:spAutoFit/>
          </a:bodyPr>
          <a:lstStyle/>
          <a:p>
            <a:r>
              <a:rPr lang="en-US" altLang="zh-CN" dirty="0" smtClean="0"/>
              <a:t>(Lin and Shearer, 2007, JGR)</a:t>
            </a:r>
            <a:endParaRPr lang="zh-CN" altLang="en-US" dirty="0"/>
          </a:p>
        </p:txBody>
      </p:sp>
      <p:sp>
        <p:nvSpPr>
          <p:cNvPr id="2" name="文本框 1"/>
          <p:cNvSpPr txBox="1"/>
          <p:nvPr/>
        </p:nvSpPr>
        <p:spPr>
          <a:xfrm>
            <a:off x="1630362" y="5313680"/>
            <a:ext cx="2047558" cy="369332"/>
          </a:xfrm>
          <a:prstGeom prst="rect">
            <a:avLst/>
          </a:prstGeom>
          <a:noFill/>
        </p:spPr>
        <p:txBody>
          <a:bodyPr wrap="square" rtlCol="0">
            <a:spAutoFit/>
          </a:bodyPr>
          <a:lstStyle/>
          <a:p>
            <a:r>
              <a:rPr lang="en-US" altLang="zh-CN" b="1" dirty="0" smtClean="0"/>
              <a:t>Support our results.</a:t>
            </a:r>
            <a:endParaRPr lang="zh-CN" altLang="en-US" b="1" dirty="0"/>
          </a:p>
        </p:txBody>
      </p:sp>
    </p:spTree>
    <p:extLst>
      <p:ext uri="{BB962C8B-B14F-4D97-AF65-F5344CB8AC3E}">
        <p14:creationId xmlns:p14="http://schemas.microsoft.com/office/powerpoint/2010/main" val="19640077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l="4781"/>
          <a:stretch/>
        </p:blipFill>
        <p:spPr>
          <a:xfrm>
            <a:off x="6609961" y="-218440"/>
            <a:ext cx="5647198" cy="5252720"/>
          </a:xfrm>
          <a:prstGeom prst="rect">
            <a:avLst/>
          </a:prstGeom>
        </p:spPr>
      </p:pic>
      <p:sp>
        <p:nvSpPr>
          <p:cNvPr id="6" name="文本框 5"/>
          <p:cNvSpPr txBox="1"/>
          <p:nvPr/>
        </p:nvSpPr>
        <p:spPr>
          <a:xfrm>
            <a:off x="365760" y="6235921"/>
            <a:ext cx="2606040" cy="369332"/>
          </a:xfrm>
          <a:prstGeom prst="rect">
            <a:avLst/>
          </a:prstGeom>
          <a:noFill/>
        </p:spPr>
        <p:txBody>
          <a:bodyPr wrap="square" rtlCol="0">
            <a:spAutoFit/>
          </a:bodyPr>
          <a:lstStyle/>
          <a:p>
            <a:r>
              <a:rPr lang="en-US" altLang="zh-CN" dirty="0" smtClean="0"/>
              <a:t>(Zhang and Lin, 2014, JGR)</a:t>
            </a:r>
            <a:endParaRPr lang="zh-CN" altLang="en-US" dirty="0"/>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5441" y="4958316"/>
            <a:ext cx="4666615" cy="1899684"/>
          </a:xfrm>
          <a:prstGeom prst="rect">
            <a:avLst/>
          </a:prstGeom>
        </p:spPr>
      </p:pic>
      <p:sp>
        <p:nvSpPr>
          <p:cNvPr id="2" name="文本框 1"/>
          <p:cNvSpPr txBox="1"/>
          <p:nvPr/>
        </p:nvSpPr>
        <p:spPr>
          <a:xfrm>
            <a:off x="365760" y="609600"/>
            <a:ext cx="6451600" cy="5109091"/>
          </a:xfrm>
          <a:prstGeom prst="rect">
            <a:avLst/>
          </a:prstGeom>
          <a:noFill/>
        </p:spPr>
        <p:txBody>
          <a:bodyPr wrap="square" rtlCol="0">
            <a:spAutoFit/>
          </a:bodyPr>
          <a:lstStyle/>
          <a:p>
            <a:r>
              <a:rPr lang="en-US" altLang="zh-CN" sz="2000" b="1" dirty="0" smtClean="0"/>
              <a:t>Conclusions</a:t>
            </a:r>
            <a:r>
              <a:rPr lang="en-US" altLang="zh-CN" dirty="0" smtClean="0"/>
              <a:t>:</a:t>
            </a:r>
          </a:p>
          <a:p>
            <a:endParaRPr lang="en-US" altLang="zh-CN" dirty="0"/>
          </a:p>
          <a:p>
            <a:r>
              <a:rPr lang="en-US" altLang="zh-CN" dirty="0"/>
              <a:t>1</a:t>
            </a:r>
            <a:r>
              <a:rPr lang="en-US" altLang="zh-CN" dirty="0" smtClean="0"/>
              <a:t>: </a:t>
            </a:r>
            <a:r>
              <a:rPr lang="en-US" altLang="zh-CN" dirty="0"/>
              <a:t>The low-velocity </a:t>
            </a:r>
            <a:r>
              <a:rPr lang="en-US" altLang="zh-CN" dirty="0" smtClean="0"/>
              <a:t>zone with </a:t>
            </a:r>
            <a:r>
              <a:rPr lang="en-US" altLang="zh-CN" b="1" dirty="0"/>
              <a:t>ductile behavior </a:t>
            </a:r>
            <a:r>
              <a:rPr lang="en-US" altLang="zh-CN" dirty="0"/>
              <a:t>is the </a:t>
            </a:r>
            <a:r>
              <a:rPr lang="en-US" altLang="zh-CN" b="1" dirty="0"/>
              <a:t>typical </a:t>
            </a:r>
            <a:r>
              <a:rPr lang="en-US" altLang="zh-CN" b="1" dirty="0" smtClean="0"/>
              <a:t>           </a:t>
            </a:r>
            <a:endParaRPr lang="en-US" altLang="zh-CN" b="1" dirty="0"/>
          </a:p>
          <a:p>
            <a:r>
              <a:rPr lang="en-US" altLang="zh-CN" b="1" dirty="0" smtClean="0"/>
              <a:t>   feature </a:t>
            </a:r>
            <a:r>
              <a:rPr lang="en-US" altLang="zh-CN" b="1" dirty="0"/>
              <a:t>associated with magma</a:t>
            </a:r>
            <a:r>
              <a:rPr lang="en-US" altLang="zh-CN" dirty="0"/>
              <a:t>, but the </a:t>
            </a:r>
            <a:r>
              <a:rPr lang="en-US" altLang="zh-CN" b="1" dirty="0"/>
              <a:t>low </a:t>
            </a:r>
            <a:r>
              <a:rPr lang="en-US" altLang="zh-CN" b="1" dirty="0" err="1"/>
              <a:t>Vp</a:t>
            </a:r>
            <a:r>
              <a:rPr lang="en-US" altLang="zh-CN" b="1" dirty="0"/>
              <a:t>/Vs ratios </a:t>
            </a:r>
            <a:r>
              <a:rPr lang="en-US" altLang="zh-CN" b="1" dirty="0" smtClean="0"/>
              <a:t> </a:t>
            </a:r>
            <a:endParaRPr lang="en-US" altLang="zh-CN" b="1" dirty="0"/>
          </a:p>
          <a:p>
            <a:r>
              <a:rPr lang="en-US" altLang="zh-CN" b="1" dirty="0" smtClean="0"/>
              <a:t>  suggest </a:t>
            </a:r>
            <a:r>
              <a:rPr lang="en-US" altLang="zh-CN" b="1" dirty="0"/>
              <a:t>a </a:t>
            </a:r>
            <a:r>
              <a:rPr lang="en-US" altLang="zh-CN" b="1" dirty="0" smtClean="0"/>
              <a:t>lack of </a:t>
            </a:r>
            <a:r>
              <a:rPr lang="en-US" altLang="zh-CN" b="1" dirty="0"/>
              <a:t>pervasive partial melt</a:t>
            </a:r>
            <a:r>
              <a:rPr lang="en-US" altLang="zh-CN" dirty="0" smtClean="0"/>
              <a:t>. </a:t>
            </a:r>
            <a:r>
              <a:rPr lang="en-US" altLang="zh-CN" dirty="0" err="1" smtClean="0"/>
              <a:t>Thus,it</a:t>
            </a:r>
            <a:r>
              <a:rPr lang="en-US" altLang="zh-CN" dirty="0" smtClean="0"/>
              <a:t> </a:t>
            </a:r>
            <a:r>
              <a:rPr lang="en-US" altLang="zh-CN" b="1" dirty="0" smtClean="0">
                <a:solidFill>
                  <a:srgbClr val="FF0000"/>
                </a:solidFill>
              </a:rPr>
              <a:t>refutes</a:t>
            </a:r>
            <a:r>
              <a:rPr lang="en-US" altLang="zh-CN" dirty="0" smtClean="0"/>
              <a:t> </a:t>
            </a:r>
            <a:r>
              <a:rPr lang="en-US" altLang="zh-CN" dirty="0"/>
              <a:t>the </a:t>
            </a:r>
            <a:endParaRPr lang="en-US" altLang="zh-CN" dirty="0">
              <a:solidFill>
                <a:srgbClr val="FF0000"/>
              </a:solidFill>
            </a:endParaRPr>
          </a:p>
          <a:p>
            <a:r>
              <a:rPr lang="en-US" altLang="zh-CN" dirty="0" smtClean="0">
                <a:solidFill>
                  <a:srgbClr val="FF0000"/>
                </a:solidFill>
              </a:rPr>
              <a:t>  possibility </a:t>
            </a:r>
            <a:r>
              <a:rPr lang="en-US" altLang="zh-CN" dirty="0">
                <a:solidFill>
                  <a:srgbClr val="FF0000"/>
                </a:solidFill>
              </a:rPr>
              <a:t>of a </a:t>
            </a:r>
            <a:r>
              <a:rPr lang="en-US" altLang="zh-CN" b="1" dirty="0">
                <a:solidFill>
                  <a:srgbClr val="FF0000"/>
                </a:solidFill>
              </a:rPr>
              <a:t>magma chamber </a:t>
            </a:r>
            <a:r>
              <a:rPr lang="en-US" altLang="zh-CN" dirty="0"/>
              <a:t>with a large amount of partial </a:t>
            </a:r>
          </a:p>
          <a:p>
            <a:r>
              <a:rPr lang="en-US" altLang="zh-CN" dirty="0" smtClean="0"/>
              <a:t>  melt.</a:t>
            </a:r>
          </a:p>
          <a:p>
            <a:endParaRPr lang="en-US" altLang="zh-CN" dirty="0" smtClean="0"/>
          </a:p>
          <a:p>
            <a:r>
              <a:rPr lang="en-US" altLang="zh-CN" dirty="0"/>
              <a:t>2</a:t>
            </a:r>
            <a:r>
              <a:rPr lang="en-US" altLang="zh-CN" dirty="0" smtClean="0"/>
              <a:t>: Increasing </a:t>
            </a:r>
            <a:r>
              <a:rPr lang="en-US" altLang="zh-CN" b="1" dirty="0" smtClean="0">
                <a:solidFill>
                  <a:srgbClr val="FF0000"/>
                </a:solidFill>
              </a:rPr>
              <a:t>Silica contents </a:t>
            </a:r>
            <a:r>
              <a:rPr lang="en-US" altLang="zh-CN" dirty="0" smtClean="0"/>
              <a:t>could decrease the </a:t>
            </a:r>
            <a:r>
              <a:rPr lang="en-US" altLang="zh-CN" dirty="0" err="1" smtClean="0"/>
              <a:t>Vp</a:t>
            </a:r>
            <a:r>
              <a:rPr lang="en-US" altLang="zh-CN" dirty="0" smtClean="0"/>
              <a:t>/Vs ratio</a:t>
            </a:r>
          </a:p>
          <a:p>
            <a:r>
              <a:rPr lang="en-US" altLang="zh-CN" dirty="0" smtClean="0"/>
              <a:t>     (Christensen, 1996).</a:t>
            </a:r>
          </a:p>
          <a:p>
            <a:endParaRPr lang="en-US" altLang="zh-CN" dirty="0"/>
          </a:p>
          <a:p>
            <a:r>
              <a:rPr lang="en-US" altLang="zh-CN" dirty="0" smtClean="0"/>
              <a:t>3: </a:t>
            </a:r>
            <a:r>
              <a:rPr lang="en-US" altLang="zh-CN" dirty="0"/>
              <a:t>2% of </a:t>
            </a:r>
            <a:r>
              <a:rPr lang="en-US" altLang="zh-CN" b="1" dirty="0" smtClean="0">
                <a:solidFill>
                  <a:srgbClr val="FF0000"/>
                </a:solidFill>
              </a:rPr>
              <a:t>water</a:t>
            </a:r>
            <a:r>
              <a:rPr lang="en-US" altLang="zh-CN" dirty="0" smtClean="0"/>
              <a:t> with </a:t>
            </a:r>
            <a:r>
              <a:rPr lang="en-US" altLang="zh-CN" dirty="0"/>
              <a:t>aspect ratio of 0.1 can </a:t>
            </a:r>
            <a:r>
              <a:rPr lang="en-US" altLang="zh-CN" b="1" dirty="0">
                <a:solidFill>
                  <a:srgbClr val="FF0000"/>
                </a:solidFill>
              </a:rPr>
              <a:t>reduce </a:t>
            </a:r>
            <a:r>
              <a:rPr lang="en-US" altLang="zh-CN" b="1" dirty="0" err="1">
                <a:solidFill>
                  <a:srgbClr val="FF0000"/>
                </a:solidFill>
              </a:rPr>
              <a:t>Vp</a:t>
            </a:r>
            <a:r>
              <a:rPr lang="en-US" altLang="zh-CN" b="1" dirty="0">
                <a:solidFill>
                  <a:srgbClr val="FF0000"/>
                </a:solidFill>
              </a:rPr>
              <a:t> </a:t>
            </a:r>
            <a:r>
              <a:rPr lang="en-US" altLang="zh-CN" dirty="0"/>
              <a:t>from</a:t>
            </a:r>
          </a:p>
          <a:p>
            <a:r>
              <a:rPr lang="en-US" altLang="zh-CN" dirty="0"/>
              <a:t> </a:t>
            </a:r>
            <a:r>
              <a:rPr lang="en-US" altLang="zh-CN" dirty="0" smtClean="0"/>
              <a:t>   the </a:t>
            </a:r>
            <a:r>
              <a:rPr lang="en-US" altLang="zh-CN" dirty="0"/>
              <a:t>original 6.31 km/s to 6.1 km/s </a:t>
            </a:r>
            <a:r>
              <a:rPr lang="en-US" altLang="zh-CN" b="1" dirty="0">
                <a:solidFill>
                  <a:srgbClr val="FF0000"/>
                </a:solidFill>
              </a:rPr>
              <a:t>and </a:t>
            </a:r>
            <a:r>
              <a:rPr lang="en-US" altLang="zh-CN" b="1" dirty="0" err="1" smtClean="0">
                <a:solidFill>
                  <a:srgbClr val="FF0000"/>
                </a:solidFill>
              </a:rPr>
              <a:t>Vp</a:t>
            </a:r>
            <a:r>
              <a:rPr lang="en-US" altLang="zh-CN" b="1" dirty="0" smtClean="0">
                <a:solidFill>
                  <a:srgbClr val="FF0000"/>
                </a:solidFill>
              </a:rPr>
              <a:t>/Vs </a:t>
            </a:r>
            <a:r>
              <a:rPr lang="en-US" altLang="zh-CN" dirty="0" smtClean="0"/>
              <a:t>as </a:t>
            </a:r>
            <a:r>
              <a:rPr lang="en-US" altLang="zh-CN" dirty="0"/>
              <a:t>low as 1.67 </a:t>
            </a:r>
          </a:p>
          <a:p>
            <a:r>
              <a:rPr lang="en-US" altLang="zh-CN" dirty="0" smtClean="0"/>
              <a:t>    compared </a:t>
            </a:r>
            <a:r>
              <a:rPr lang="en-US" altLang="zh-CN" dirty="0"/>
              <a:t>to the </a:t>
            </a:r>
            <a:r>
              <a:rPr lang="en-US" altLang="zh-CN" dirty="0" smtClean="0"/>
              <a:t>reference value </a:t>
            </a:r>
            <a:r>
              <a:rPr lang="en-US" altLang="zh-CN" dirty="0"/>
              <a:t>of </a:t>
            </a:r>
            <a:r>
              <a:rPr lang="en-US" altLang="zh-CN" dirty="0" smtClean="0"/>
              <a:t>1.71 (Nakajima </a:t>
            </a:r>
            <a:r>
              <a:rPr lang="en-US" altLang="zh-CN" dirty="0"/>
              <a:t>et al. </a:t>
            </a:r>
            <a:r>
              <a:rPr lang="en-US" altLang="zh-CN" dirty="0" smtClean="0"/>
              <a:t>2001).</a:t>
            </a:r>
            <a:endParaRPr lang="en-US" altLang="zh-CN" dirty="0"/>
          </a:p>
          <a:p>
            <a:endParaRPr lang="en-US" altLang="zh-CN" dirty="0"/>
          </a:p>
          <a:p>
            <a:r>
              <a:rPr lang="en-US" altLang="zh-CN" dirty="0" smtClean="0"/>
              <a:t>4: </a:t>
            </a:r>
            <a:r>
              <a:rPr lang="en-US" altLang="zh-CN" dirty="0"/>
              <a:t>low </a:t>
            </a:r>
            <a:r>
              <a:rPr lang="en-US" altLang="zh-CN" dirty="0" err="1"/>
              <a:t>Vp</a:t>
            </a:r>
            <a:r>
              <a:rPr lang="en-US" altLang="zh-CN" dirty="0"/>
              <a:t>, low Vs, and </a:t>
            </a:r>
            <a:r>
              <a:rPr lang="en-US" altLang="zh-CN" dirty="0" smtClean="0"/>
              <a:t>low </a:t>
            </a:r>
            <a:r>
              <a:rPr lang="en-US" altLang="zh-CN" dirty="0" err="1" smtClean="0"/>
              <a:t>Vp</a:t>
            </a:r>
            <a:r>
              <a:rPr lang="en-US" altLang="zh-CN" dirty="0" smtClean="0"/>
              <a:t>/Vs </a:t>
            </a:r>
            <a:r>
              <a:rPr lang="en-US" altLang="zh-CN" dirty="0"/>
              <a:t>body lacking of seismicity may </a:t>
            </a:r>
          </a:p>
          <a:p>
            <a:r>
              <a:rPr lang="en-US" altLang="zh-CN" dirty="0" smtClean="0"/>
              <a:t>    indicate that </a:t>
            </a:r>
            <a:r>
              <a:rPr lang="en-US" altLang="zh-CN" dirty="0"/>
              <a:t>the </a:t>
            </a:r>
            <a:r>
              <a:rPr lang="en-US" altLang="zh-CN" b="1" dirty="0">
                <a:solidFill>
                  <a:srgbClr val="FF0000"/>
                </a:solidFill>
              </a:rPr>
              <a:t>molten material is felsic, rich </a:t>
            </a:r>
            <a:r>
              <a:rPr lang="en-US" altLang="zh-CN" b="1" dirty="0" smtClean="0">
                <a:solidFill>
                  <a:srgbClr val="FF0000"/>
                </a:solidFill>
              </a:rPr>
              <a:t>in gas</a:t>
            </a:r>
            <a:r>
              <a:rPr lang="en-US" altLang="zh-CN" b="1" dirty="0">
                <a:solidFill>
                  <a:srgbClr val="FF0000"/>
                </a:solidFill>
              </a:rPr>
              <a:t>, or with </a:t>
            </a:r>
            <a:r>
              <a:rPr lang="en-US" altLang="zh-CN" b="1" dirty="0" smtClean="0">
                <a:solidFill>
                  <a:srgbClr val="FF0000"/>
                </a:solidFill>
              </a:rPr>
              <a:t>the</a:t>
            </a:r>
            <a:endParaRPr lang="en-US" altLang="zh-CN" b="1" dirty="0">
              <a:solidFill>
                <a:srgbClr val="FF0000"/>
              </a:solidFill>
            </a:endParaRPr>
          </a:p>
          <a:p>
            <a:r>
              <a:rPr lang="en-US" altLang="zh-CN" b="1" dirty="0" smtClean="0">
                <a:solidFill>
                  <a:srgbClr val="FF0000"/>
                </a:solidFill>
              </a:rPr>
              <a:t>    inclusion </a:t>
            </a:r>
            <a:r>
              <a:rPr lang="en-US" altLang="zh-CN" b="1" dirty="0">
                <a:solidFill>
                  <a:srgbClr val="FF0000"/>
                </a:solidFill>
              </a:rPr>
              <a:t>of water</a:t>
            </a:r>
            <a:r>
              <a:rPr lang="en-US" altLang="zh-CN" dirty="0" smtClean="0"/>
              <a:t>.</a:t>
            </a:r>
            <a:endParaRPr lang="en-US" altLang="zh-CN" dirty="0"/>
          </a:p>
        </p:txBody>
      </p:sp>
      <p:sp>
        <p:nvSpPr>
          <p:cNvPr id="3" name="椭圆 2"/>
          <p:cNvSpPr/>
          <p:nvPr/>
        </p:nvSpPr>
        <p:spPr>
          <a:xfrm>
            <a:off x="7691120" y="3779520"/>
            <a:ext cx="3484880" cy="1706880"/>
          </a:xfrm>
          <a:prstGeom prst="ellipse">
            <a:avLst/>
          </a:prstGeom>
          <a:noFill/>
          <a:ln w="28575">
            <a:solidFill>
              <a:schemeClr val="tx1"/>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600" dirty="0" smtClean="0">
                <a:ln w="0"/>
                <a:solidFill>
                  <a:schemeClr val="tx1"/>
                </a:solidFill>
                <a:effectLst>
                  <a:outerShdw blurRad="38100" dist="19050" dir="2700000" algn="tl" rotWithShape="0">
                    <a:schemeClr val="dk1">
                      <a:alpha val="40000"/>
                    </a:schemeClr>
                  </a:outerShdw>
                </a:effectLst>
              </a:rPr>
              <a:t>?</a:t>
            </a:r>
            <a:endParaRPr lang="zh-CN" altLang="en-US" sz="96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75274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480" y="52880"/>
            <a:ext cx="8048625" cy="2038350"/>
          </a:xfrm>
          <a:prstGeom prst="rect">
            <a:avLst/>
          </a:prstGeom>
        </p:spPr>
      </p:pic>
      <p:sp>
        <p:nvSpPr>
          <p:cNvPr id="5" name="文本框 4"/>
          <p:cNvSpPr txBox="1"/>
          <p:nvPr/>
        </p:nvSpPr>
        <p:spPr>
          <a:xfrm>
            <a:off x="747386" y="6091247"/>
            <a:ext cx="2606040" cy="369332"/>
          </a:xfrm>
          <a:prstGeom prst="rect">
            <a:avLst/>
          </a:prstGeom>
          <a:noFill/>
        </p:spPr>
        <p:txBody>
          <a:bodyPr wrap="square" rtlCol="0">
            <a:spAutoFit/>
          </a:bodyPr>
          <a:lstStyle/>
          <a:p>
            <a:r>
              <a:rPr lang="en-US" altLang="zh-CN" dirty="0" smtClean="0"/>
              <a:t>(Wilson et al, 2003, JGR)</a:t>
            </a:r>
            <a:endParaRPr lang="zh-CN" altLang="en-US" dirty="0"/>
          </a:p>
        </p:txBody>
      </p:sp>
      <p:sp>
        <p:nvSpPr>
          <p:cNvPr id="6" name="椭圆 5"/>
          <p:cNvSpPr/>
          <p:nvPr/>
        </p:nvSpPr>
        <p:spPr>
          <a:xfrm>
            <a:off x="6201104" y="336332"/>
            <a:ext cx="1345324" cy="50449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447840" y="3018795"/>
            <a:ext cx="6988229" cy="923330"/>
          </a:xfrm>
          <a:prstGeom prst="rect">
            <a:avLst/>
          </a:prstGeom>
          <a:noFill/>
        </p:spPr>
        <p:txBody>
          <a:bodyPr wrap="square" rtlCol="0">
            <a:spAutoFit/>
          </a:bodyPr>
          <a:lstStyle/>
          <a:p>
            <a:r>
              <a:rPr lang="en-US" altLang="zh-CN" sz="3600" dirty="0" smtClean="0"/>
              <a:t>Receiver function + CCP stacking</a:t>
            </a:r>
          </a:p>
          <a:p>
            <a:r>
              <a:rPr lang="en-US" altLang="zh-CN" dirty="0" smtClean="0"/>
              <a:t>                                                                      Common </a:t>
            </a:r>
            <a:r>
              <a:rPr lang="en-US" altLang="zh-CN" dirty="0"/>
              <a:t>Conversion Point</a:t>
            </a:r>
            <a:endParaRPr lang="zh-CN" altLang="en-US" dirty="0"/>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6428" y="840829"/>
            <a:ext cx="4572000" cy="5619750"/>
          </a:xfrm>
          <a:prstGeom prst="rect">
            <a:avLst/>
          </a:prstGeom>
        </p:spPr>
      </p:pic>
    </p:spTree>
    <p:extLst>
      <p:ext uri="{BB962C8B-B14F-4D97-AF65-F5344CB8AC3E}">
        <p14:creationId xmlns:p14="http://schemas.microsoft.com/office/powerpoint/2010/main" val="36036720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25" y="214476"/>
            <a:ext cx="5621537" cy="4904062"/>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2326" y="731290"/>
            <a:ext cx="7086600" cy="2809875"/>
          </a:xfrm>
          <a:prstGeom prst="rect">
            <a:avLst/>
          </a:prstGeom>
        </p:spPr>
      </p:pic>
      <p:sp>
        <p:nvSpPr>
          <p:cNvPr id="7" name="文本框 6"/>
          <p:cNvSpPr txBox="1"/>
          <p:nvPr/>
        </p:nvSpPr>
        <p:spPr>
          <a:xfrm>
            <a:off x="8882393" y="6301454"/>
            <a:ext cx="2606040" cy="369332"/>
          </a:xfrm>
          <a:prstGeom prst="rect">
            <a:avLst/>
          </a:prstGeom>
          <a:noFill/>
        </p:spPr>
        <p:txBody>
          <a:bodyPr wrap="square" rtlCol="0">
            <a:spAutoFit/>
          </a:bodyPr>
          <a:lstStyle/>
          <a:p>
            <a:r>
              <a:rPr lang="en-US" altLang="zh-CN" dirty="0" smtClean="0"/>
              <a:t>(Wilson et al, 2003, JGR)</a:t>
            </a:r>
            <a:endParaRPr lang="zh-CN" altLang="en-US" dirty="0"/>
          </a:p>
        </p:txBody>
      </p:sp>
      <p:sp>
        <p:nvSpPr>
          <p:cNvPr id="8" name="文本框 7"/>
          <p:cNvSpPr txBox="1"/>
          <p:nvPr/>
        </p:nvSpPr>
        <p:spPr>
          <a:xfrm>
            <a:off x="6822366" y="361958"/>
            <a:ext cx="2060027" cy="369332"/>
          </a:xfrm>
          <a:prstGeom prst="rect">
            <a:avLst/>
          </a:prstGeom>
          <a:noFill/>
        </p:spPr>
        <p:txBody>
          <a:bodyPr wrap="square" rtlCol="0">
            <a:spAutoFit/>
          </a:bodyPr>
          <a:lstStyle/>
          <a:p>
            <a:r>
              <a:rPr lang="en-US" altLang="zh-CN" dirty="0" smtClean="0"/>
              <a:t>Cross-Section 1</a:t>
            </a:r>
            <a:endParaRPr lang="zh-CN" altLang="en-US" dirty="0"/>
          </a:p>
        </p:txBody>
      </p:sp>
      <p:sp>
        <p:nvSpPr>
          <p:cNvPr id="9" name="文本框 8"/>
          <p:cNvSpPr txBox="1"/>
          <p:nvPr/>
        </p:nvSpPr>
        <p:spPr>
          <a:xfrm>
            <a:off x="9936897" y="472316"/>
            <a:ext cx="2060027" cy="369332"/>
          </a:xfrm>
          <a:prstGeom prst="rect">
            <a:avLst/>
          </a:prstGeom>
          <a:noFill/>
        </p:spPr>
        <p:txBody>
          <a:bodyPr wrap="square" rtlCol="0">
            <a:spAutoFit/>
          </a:bodyPr>
          <a:lstStyle/>
          <a:p>
            <a:r>
              <a:rPr lang="en-US" altLang="zh-CN" dirty="0" smtClean="0"/>
              <a:t>Cross-Section 2</a:t>
            </a:r>
            <a:endParaRPr lang="zh-CN" altLang="en-US" dirty="0"/>
          </a:p>
        </p:txBody>
      </p:sp>
      <p:sp>
        <p:nvSpPr>
          <p:cNvPr id="10" name="文本框 9"/>
          <p:cNvSpPr txBox="1"/>
          <p:nvPr/>
        </p:nvSpPr>
        <p:spPr>
          <a:xfrm>
            <a:off x="746234" y="5243998"/>
            <a:ext cx="5722248" cy="1200329"/>
          </a:xfrm>
          <a:prstGeom prst="rect">
            <a:avLst/>
          </a:prstGeom>
          <a:noFill/>
        </p:spPr>
        <p:txBody>
          <a:bodyPr wrap="square" rtlCol="0">
            <a:spAutoFit/>
          </a:bodyPr>
          <a:lstStyle/>
          <a:p>
            <a:r>
              <a:rPr lang="en-US" altLang="zh-CN" sz="2400" b="1" dirty="0" smtClean="0"/>
              <a:t>UCN: </a:t>
            </a:r>
            <a:r>
              <a:rPr lang="en-US" altLang="zh-CN" sz="2400" dirty="0" smtClean="0"/>
              <a:t>upper crustal negative discontinuity</a:t>
            </a:r>
            <a:r>
              <a:rPr lang="en-US" altLang="zh-CN" sz="2400" b="1" dirty="0" smtClean="0"/>
              <a:t>.</a:t>
            </a:r>
          </a:p>
          <a:p>
            <a:endParaRPr lang="en-US" altLang="zh-CN" sz="2400" b="1" dirty="0" smtClean="0"/>
          </a:p>
          <a:p>
            <a:r>
              <a:rPr lang="en-US" altLang="zh-CN" sz="2400" b="1" dirty="0" smtClean="0"/>
              <a:t>MCP: </a:t>
            </a:r>
            <a:r>
              <a:rPr lang="en-US" altLang="zh-CN" sz="2400" dirty="0" err="1" smtClean="0"/>
              <a:t>middlecrustal</a:t>
            </a:r>
            <a:r>
              <a:rPr lang="en-US" altLang="zh-CN" sz="2400" dirty="0" smtClean="0"/>
              <a:t> positive discontinuity</a:t>
            </a:r>
            <a:r>
              <a:rPr lang="en-US" altLang="zh-CN" sz="2400" b="1" dirty="0" smtClean="0"/>
              <a:t>.</a:t>
            </a:r>
            <a:endParaRPr lang="zh-CN" altLang="en-US" sz="2400" b="1" dirty="0"/>
          </a:p>
        </p:txBody>
      </p:sp>
      <p:sp>
        <p:nvSpPr>
          <p:cNvPr id="11" name="文本框 10"/>
          <p:cNvSpPr txBox="1"/>
          <p:nvPr/>
        </p:nvSpPr>
        <p:spPr>
          <a:xfrm>
            <a:off x="6390291" y="3800139"/>
            <a:ext cx="5181600" cy="1200329"/>
          </a:xfrm>
          <a:prstGeom prst="rect">
            <a:avLst/>
          </a:prstGeom>
          <a:noFill/>
        </p:spPr>
        <p:txBody>
          <a:bodyPr wrap="square" rtlCol="0">
            <a:spAutoFit/>
          </a:bodyPr>
          <a:lstStyle/>
          <a:p>
            <a:r>
              <a:rPr lang="en-US" altLang="zh-CN" dirty="0" smtClean="0"/>
              <a:t>Conclusion: geothermal </a:t>
            </a:r>
            <a:r>
              <a:rPr lang="en-US" altLang="zh-CN" dirty="0"/>
              <a:t>system lies over a single </a:t>
            </a:r>
            <a:r>
              <a:rPr lang="en-US" altLang="zh-CN" dirty="0" smtClean="0"/>
              <a:t>shallow </a:t>
            </a:r>
            <a:r>
              <a:rPr lang="en-US" altLang="zh-CN" b="1" dirty="0" smtClean="0"/>
              <a:t>magma </a:t>
            </a:r>
            <a:r>
              <a:rPr lang="en-US" altLang="zh-CN" b="1" dirty="0"/>
              <a:t>reservoir (5 km below the surface) </a:t>
            </a:r>
            <a:r>
              <a:rPr lang="en-US" altLang="zh-CN" dirty="0"/>
              <a:t>that also plays a crucial role in the </a:t>
            </a:r>
            <a:r>
              <a:rPr lang="en-US" altLang="zh-CN" dirty="0" smtClean="0"/>
              <a:t>local change </a:t>
            </a:r>
            <a:r>
              <a:rPr lang="en-US" altLang="zh-CN" dirty="0"/>
              <a:t>in deformation style from areas to the north and </a:t>
            </a:r>
            <a:r>
              <a:rPr lang="en-US" altLang="zh-CN" dirty="0" smtClean="0"/>
              <a:t>west.</a:t>
            </a:r>
            <a:endParaRPr lang="zh-CN" altLang="en-US" dirty="0"/>
          </a:p>
        </p:txBody>
      </p:sp>
      <p:sp>
        <p:nvSpPr>
          <p:cNvPr id="12" name="椭圆 11"/>
          <p:cNvSpPr/>
          <p:nvPr/>
        </p:nvSpPr>
        <p:spPr>
          <a:xfrm>
            <a:off x="1439917" y="641131"/>
            <a:ext cx="693683" cy="141889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773417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2143" y="444391"/>
            <a:ext cx="8181975" cy="5086350"/>
          </a:xfrm>
          <a:prstGeom prst="rect">
            <a:avLst/>
          </a:prstGeom>
        </p:spPr>
      </p:pic>
      <p:sp>
        <p:nvSpPr>
          <p:cNvPr id="5" name="文本框 4"/>
          <p:cNvSpPr txBox="1"/>
          <p:nvPr/>
        </p:nvSpPr>
        <p:spPr>
          <a:xfrm>
            <a:off x="8797158" y="6172859"/>
            <a:ext cx="2606040" cy="369332"/>
          </a:xfrm>
          <a:prstGeom prst="rect">
            <a:avLst/>
          </a:prstGeom>
          <a:noFill/>
        </p:spPr>
        <p:txBody>
          <a:bodyPr wrap="square" rtlCol="0">
            <a:spAutoFit/>
          </a:bodyPr>
          <a:lstStyle/>
          <a:p>
            <a:r>
              <a:rPr lang="en-US" altLang="zh-CN" dirty="0" smtClean="0"/>
              <a:t>(Wilson et al, 2003, JGR)</a:t>
            </a:r>
            <a:endParaRPr lang="zh-CN" altLang="en-US" dirty="0"/>
          </a:p>
        </p:txBody>
      </p:sp>
    </p:spTree>
    <p:extLst>
      <p:ext uri="{BB962C8B-B14F-4D97-AF65-F5344CB8AC3E}">
        <p14:creationId xmlns:p14="http://schemas.microsoft.com/office/powerpoint/2010/main" val="38072287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331780" y="2722180"/>
            <a:ext cx="5297213" cy="1323439"/>
          </a:xfrm>
          <a:prstGeom prst="rect">
            <a:avLst/>
          </a:prstGeom>
          <a:noFill/>
        </p:spPr>
        <p:txBody>
          <a:bodyPr wrap="square" rtlCol="0">
            <a:spAutoFit/>
          </a:bodyPr>
          <a:lstStyle/>
          <a:p>
            <a:r>
              <a:rPr lang="en-US" altLang="zh-CN" sz="8000" dirty="0" smtClean="0"/>
              <a:t>Thank you !</a:t>
            </a:r>
            <a:endParaRPr lang="zh-CN" altLang="en-US" sz="8000" dirty="0"/>
          </a:p>
        </p:txBody>
      </p:sp>
    </p:spTree>
    <p:extLst>
      <p:ext uri="{BB962C8B-B14F-4D97-AF65-F5344CB8AC3E}">
        <p14:creationId xmlns:p14="http://schemas.microsoft.com/office/powerpoint/2010/main" val="21001742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 </a:t>
            </a:r>
            <a:endParaRPr lang="zh-CN" altLang="en-US" dirty="0"/>
          </a:p>
        </p:txBody>
      </p:sp>
      <p:pic>
        <p:nvPicPr>
          <p:cNvPr id="4" name="内容占位符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640480" y="753924"/>
            <a:ext cx="6712669" cy="5204816"/>
          </a:xfr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620788" y="726926"/>
            <a:ext cx="6877022" cy="5259443"/>
          </a:xfrm>
          <a:prstGeom prst="rect">
            <a:avLst/>
          </a:prstGeom>
        </p:spPr>
      </p:pic>
      <p:sp>
        <p:nvSpPr>
          <p:cNvPr id="6" name="文本框 5"/>
          <p:cNvSpPr txBox="1"/>
          <p:nvPr/>
        </p:nvSpPr>
        <p:spPr>
          <a:xfrm>
            <a:off x="9011143" y="5984666"/>
            <a:ext cx="3355755" cy="369332"/>
          </a:xfrm>
          <a:prstGeom prst="rect">
            <a:avLst/>
          </a:prstGeom>
          <a:noFill/>
        </p:spPr>
        <p:txBody>
          <a:bodyPr wrap="square" rtlCol="0">
            <a:spAutoFit/>
          </a:bodyPr>
          <a:lstStyle/>
          <a:p>
            <a:r>
              <a:rPr lang="en-US" altLang="zh-CN" dirty="0" smtClean="0"/>
              <a:t>(</a:t>
            </a:r>
            <a:r>
              <a:rPr lang="en-US" altLang="zh-CN" dirty="0" err="1" smtClean="0"/>
              <a:t>Hauksson</a:t>
            </a:r>
            <a:r>
              <a:rPr lang="en-US" altLang="zh-CN" dirty="0" smtClean="0"/>
              <a:t> and Unruh 2007, JGR)</a:t>
            </a:r>
            <a:endParaRPr lang="zh-CN" altLang="en-US" dirty="0"/>
          </a:p>
        </p:txBody>
      </p:sp>
      <p:sp>
        <p:nvSpPr>
          <p:cNvPr id="7" name="椭圆 6"/>
          <p:cNvSpPr/>
          <p:nvPr/>
        </p:nvSpPr>
        <p:spPr>
          <a:xfrm>
            <a:off x="5875281" y="4677103"/>
            <a:ext cx="609601" cy="557049"/>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852401" y="1493511"/>
            <a:ext cx="609601" cy="557049"/>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8399681" y="1447475"/>
            <a:ext cx="609601" cy="557049"/>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838200" y="1776248"/>
            <a:ext cx="381000" cy="67266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836886" y="4988635"/>
            <a:ext cx="381000" cy="67266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3301398" y="1801346"/>
            <a:ext cx="381000" cy="67266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43885" y="5592968"/>
            <a:ext cx="1748002" cy="307777"/>
          </a:xfrm>
          <a:prstGeom prst="rect">
            <a:avLst/>
          </a:prstGeom>
          <a:noFill/>
        </p:spPr>
        <p:txBody>
          <a:bodyPr wrap="square" rtlCol="0">
            <a:spAutoFit/>
          </a:bodyPr>
          <a:lstStyle/>
          <a:p>
            <a:r>
              <a:rPr lang="en-US" altLang="zh-CN" sz="1400" b="1" dirty="0" smtClean="0"/>
              <a:t>Indian Wells Valley</a:t>
            </a:r>
            <a:endParaRPr lang="zh-CN" altLang="en-US" sz="1400" b="1" dirty="0"/>
          </a:p>
        </p:txBody>
      </p:sp>
    </p:spTree>
    <p:extLst>
      <p:ext uri="{BB962C8B-B14F-4D97-AF65-F5344CB8AC3E}">
        <p14:creationId xmlns:p14="http://schemas.microsoft.com/office/powerpoint/2010/main" val="19165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056722" y="1996657"/>
            <a:ext cx="6918063" cy="2804620"/>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87177" y="2090245"/>
            <a:ext cx="6918066" cy="2617446"/>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433559" y="2134178"/>
            <a:ext cx="7280171" cy="2711301"/>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482864" y="2172151"/>
            <a:ext cx="7124700" cy="2790825"/>
          </a:xfrm>
          <a:prstGeom prst="rect">
            <a:avLst/>
          </a:prstGeom>
        </p:spPr>
      </p:pic>
      <p:sp>
        <p:nvSpPr>
          <p:cNvPr id="6" name="文本框 5"/>
          <p:cNvSpPr txBox="1"/>
          <p:nvPr/>
        </p:nvSpPr>
        <p:spPr>
          <a:xfrm>
            <a:off x="9046452" y="6394569"/>
            <a:ext cx="3292693" cy="369332"/>
          </a:xfrm>
          <a:prstGeom prst="rect">
            <a:avLst/>
          </a:prstGeom>
          <a:noFill/>
        </p:spPr>
        <p:txBody>
          <a:bodyPr wrap="square" rtlCol="0">
            <a:spAutoFit/>
          </a:bodyPr>
          <a:lstStyle/>
          <a:p>
            <a:r>
              <a:rPr lang="en-US" altLang="zh-CN" dirty="0" smtClean="0"/>
              <a:t>(</a:t>
            </a:r>
            <a:r>
              <a:rPr lang="en-US" altLang="zh-CN" dirty="0" err="1" smtClean="0"/>
              <a:t>Hauksson</a:t>
            </a:r>
            <a:r>
              <a:rPr lang="en-US" altLang="zh-CN" dirty="0" smtClean="0"/>
              <a:t> and Unruh 2007, JGR)</a:t>
            </a:r>
            <a:endParaRPr lang="zh-CN" altLang="en-US" dirty="0"/>
          </a:p>
        </p:txBody>
      </p:sp>
      <p:sp>
        <p:nvSpPr>
          <p:cNvPr id="9" name="椭圆 8"/>
          <p:cNvSpPr/>
          <p:nvPr/>
        </p:nvSpPr>
        <p:spPr>
          <a:xfrm>
            <a:off x="788276" y="1776248"/>
            <a:ext cx="420414" cy="67266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788276" y="5102772"/>
            <a:ext cx="420414" cy="67266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3592897" y="1781503"/>
            <a:ext cx="420414" cy="67266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355834" y="3657600"/>
            <a:ext cx="3888828" cy="369332"/>
          </a:xfrm>
          <a:prstGeom prst="rect">
            <a:avLst/>
          </a:prstGeom>
          <a:noFill/>
        </p:spPr>
        <p:txBody>
          <a:bodyPr wrap="square" rtlCol="0">
            <a:spAutoFit/>
          </a:bodyPr>
          <a:lstStyle/>
          <a:p>
            <a:r>
              <a:rPr lang="en-US" altLang="zh-CN" dirty="0" smtClean="0"/>
              <a:t>Such </a:t>
            </a:r>
            <a:endParaRPr lang="zh-CN" altLang="en-US" dirty="0"/>
          </a:p>
        </p:txBody>
      </p:sp>
      <p:sp>
        <p:nvSpPr>
          <p:cNvPr id="3" name="文本框 2"/>
          <p:cNvSpPr txBox="1"/>
          <p:nvPr/>
        </p:nvSpPr>
        <p:spPr>
          <a:xfrm>
            <a:off x="1948028" y="4026932"/>
            <a:ext cx="3289738" cy="646331"/>
          </a:xfrm>
          <a:prstGeom prst="rect">
            <a:avLst/>
          </a:prstGeom>
          <a:noFill/>
        </p:spPr>
        <p:txBody>
          <a:bodyPr wrap="square" rtlCol="0">
            <a:spAutoFit/>
          </a:bodyPr>
          <a:lstStyle/>
          <a:p>
            <a:r>
              <a:rPr lang="en-US" altLang="zh-CN" dirty="0" smtClean="0"/>
              <a:t>Such low </a:t>
            </a:r>
            <a:r>
              <a:rPr lang="en-US" altLang="zh-CN" dirty="0" err="1"/>
              <a:t>Vp</a:t>
            </a:r>
            <a:r>
              <a:rPr lang="en-US" altLang="zh-CN" dirty="0"/>
              <a:t> and low </a:t>
            </a:r>
            <a:r>
              <a:rPr lang="en-US" altLang="zh-CN" dirty="0" err="1"/>
              <a:t>Vp</a:t>
            </a:r>
            <a:r>
              <a:rPr lang="en-US" altLang="zh-CN" dirty="0"/>
              <a:t> /Vs values for sediments are </a:t>
            </a:r>
            <a:r>
              <a:rPr lang="en-US" altLang="zh-CN" dirty="0" smtClean="0"/>
              <a:t>rare. </a:t>
            </a:r>
            <a:endParaRPr lang="zh-CN" altLang="en-US" dirty="0"/>
          </a:p>
        </p:txBody>
      </p:sp>
    </p:spTree>
    <p:extLst>
      <p:ext uri="{BB962C8B-B14F-4D97-AF65-F5344CB8AC3E}">
        <p14:creationId xmlns:p14="http://schemas.microsoft.com/office/powerpoint/2010/main" val="112270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08669" y="940201"/>
            <a:ext cx="6893831" cy="4845270"/>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809093" y="1039614"/>
            <a:ext cx="7075275" cy="4771697"/>
          </a:xfrm>
          <a:prstGeom prst="rect">
            <a:avLst/>
          </a:prstGeom>
        </p:spPr>
      </p:pic>
      <p:sp>
        <p:nvSpPr>
          <p:cNvPr id="6" name="椭圆 5"/>
          <p:cNvSpPr/>
          <p:nvPr/>
        </p:nvSpPr>
        <p:spPr>
          <a:xfrm>
            <a:off x="1114097" y="1765738"/>
            <a:ext cx="2249213" cy="193390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1954924" y="3869141"/>
            <a:ext cx="1671146" cy="137552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rot="3470040">
            <a:off x="462455" y="4146841"/>
            <a:ext cx="767256" cy="10089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8444386" y="6142320"/>
            <a:ext cx="3355755" cy="369332"/>
          </a:xfrm>
          <a:prstGeom prst="rect">
            <a:avLst/>
          </a:prstGeom>
          <a:noFill/>
        </p:spPr>
        <p:txBody>
          <a:bodyPr wrap="square" rtlCol="0">
            <a:spAutoFit/>
          </a:bodyPr>
          <a:lstStyle/>
          <a:p>
            <a:r>
              <a:rPr lang="en-US" altLang="zh-CN" dirty="0" smtClean="0"/>
              <a:t>(</a:t>
            </a:r>
            <a:r>
              <a:rPr lang="en-US" altLang="zh-CN" dirty="0" err="1" smtClean="0"/>
              <a:t>Hauksson</a:t>
            </a:r>
            <a:r>
              <a:rPr lang="en-US" altLang="zh-CN" dirty="0" smtClean="0"/>
              <a:t> and Unruh 2007, JGR)</a:t>
            </a:r>
            <a:endParaRPr lang="zh-CN" altLang="en-US" dirty="0"/>
          </a:p>
        </p:txBody>
      </p:sp>
      <p:sp>
        <p:nvSpPr>
          <p:cNvPr id="10" name="矩形 9"/>
          <p:cNvSpPr/>
          <p:nvPr/>
        </p:nvSpPr>
        <p:spPr>
          <a:xfrm>
            <a:off x="5318235" y="3247696"/>
            <a:ext cx="4109543" cy="6214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 name="文本框 1"/>
          <p:cNvSpPr txBox="1"/>
          <p:nvPr/>
        </p:nvSpPr>
        <p:spPr>
          <a:xfrm>
            <a:off x="9710071" y="3247696"/>
            <a:ext cx="1735695" cy="646331"/>
          </a:xfrm>
          <a:prstGeom prst="rect">
            <a:avLst/>
          </a:prstGeom>
          <a:noFill/>
        </p:spPr>
        <p:txBody>
          <a:bodyPr wrap="square" rtlCol="0">
            <a:spAutoFit/>
          </a:bodyPr>
          <a:lstStyle/>
          <a:p>
            <a:r>
              <a:rPr lang="en-US" altLang="zh-CN" dirty="0" smtClean="0"/>
              <a:t>Transition to aseismic region.</a:t>
            </a:r>
            <a:endParaRPr lang="zh-CN" altLang="en-US" dirty="0"/>
          </a:p>
        </p:txBody>
      </p:sp>
    </p:spTree>
    <p:extLst>
      <p:ext uri="{BB962C8B-B14F-4D97-AF65-F5344CB8AC3E}">
        <p14:creationId xmlns:p14="http://schemas.microsoft.com/office/powerpoint/2010/main" val="125891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453" y="0"/>
            <a:ext cx="9096375" cy="6629400"/>
          </a:xfrm>
          <a:prstGeom prst="rect">
            <a:avLst/>
          </a:prstGeom>
        </p:spPr>
      </p:pic>
      <p:sp>
        <p:nvSpPr>
          <p:cNvPr id="5" name="文本框 4"/>
          <p:cNvSpPr txBox="1"/>
          <p:nvPr/>
        </p:nvSpPr>
        <p:spPr>
          <a:xfrm>
            <a:off x="8591530" y="6260068"/>
            <a:ext cx="3355755" cy="369332"/>
          </a:xfrm>
          <a:prstGeom prst="rect">
            <a:avLst/>
          </a:prstGeom>
          <a:noFill/>
        </p:spPr>
        <p:txBody>
          <a:bodyPr wrap="square" rtlCol="0">
            <a:spAutoFit/>
          </a:bodyPr>
          <a:lstStyle/>
          <a:p>
            <a:r>
              <a:rPr lang="en-US" altLang="zh-CN" dirty="0" smtClean="0"/>
              <a:t>(</a:t>
            </a:r>
            <a:r>
              <a:rPr lang="en-US" altLang="zh-CN" dirty="0" err="1" smtClean="0"/>
              <a:t>Hauksson</a:t>
            </a:r>
            <a:r>
              <a:rPr lang="en-US" altLang="zh-CN" dirty="0" smtClean="0"/>
              <a:t> and Unruh 2007, JGR)</a:t>
            </a:r>
            <a:endParaRPr lang="zh-CN" altLang="en-US" dirty="0"/>
          </a:p>
        </p:txBody>
      </p:sp>
      <p:sp>
        <p:nvSpPr>
          <p:cNvPr id="6" name="椭圆 5"/>
          <p:cNvSpPr/>
          <p:nvPr/>
        </p:nvSpPr>
        <p:spPr>
          <a:xfrm>
            <a:off x="3836276" y="1702676"/>
            <a:ext cx="714703" cy="37837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120055" y="4945117"/>
            <a:ext cx="1387366" cy="37837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肘形连接符 7"/>
          <p:cNvCxnSpPr/>
          <p:nvPr/>
        </p:nvCxnSpPr>
        <p:spPr>
          <a:xfrm>
            <a:off x="3982617" y="1619642"/>
            <a:ext cx="1251535" cy="303751"/>
          </a:xfrm>
          <a:prstGeom prst="bentConnector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肘形连接符 8"/>
          <p:cNvCxnSpPr/>
          <p:nvPr/>
        </p:nvCxnSpPr>
        <p:spPr>
          <a:xfrm flipV="1">
            <a:off x="3342290" y="1618593"/>
            <a:ext cx="924910" cy="315310"/>
          </a:xfrm>
          <a:prstGeom prst="bentConnector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肘形连接符 17"/>
          <p:cNvCxnSpPr/>
          <p:nvPr/>
        </p:nvCxnSpPr>
        <p:spPr>
          <a:xfrm>
            <a:off x="4608384" y="4940910"/>
            <a:ext cx="1251535" cy="303751"/>
          </a:xfrm>
          <a:prstGeom prst="bentConnector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肘形连接符 18"/>
          <p:cNvCxnSpPr/>
          <p:nvPr/>
        </p:nvCxnSpPr>
        <p:spPr>
          <a:xfrm flipV="1">
            <a:off x="3968057" y="4939861"/>
            <a:ext cx="924910" cy="315310"/>
          </a:xfrm>
          <a:prstGeom prst="bentConnector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2917251" y="3633950"/>
            <a:ext cx="3267456" cy="369332"/>
          </a:xfrm>
          <a:prstGeom prst="rect">
            <a:avLst/>
          </a:prstGeom>
          <a:ln w="28575"/>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CN" b="1" dirty="0" smtClean="0"/>
              <a:t>Brittle-ductile transition depth.</a:t>
            </a:r>
            <a:endParaRPr lang="zh-CN" altLang="en-US" b="1" dirty="0"/>
          </a:p>
        </p:txBody>
      </p:sp>
      <p:cxnSp>
        <p:nvCxnSpPr>
          <p:cNvPr id="22" name="直接箭头连接符 21"/>
          <p:cNvCxnSpPr/>
          <p:nvPr/>
        </p:nvCxnSpPr>
        <p:spPr>
          <a:xfrm>
            <a:off x="4430512" y="1618593"/>
            <a:ext cx="551391" cy="192339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flipH="1" flipV="1">
            <a:off x="4550979" y="4095248"/>
            <a:ext cx="341989" cy="76683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3434570" y="254774"/>
            <a:ext cx="2232818" cy="369332"/>
          </a:xfrm>
          <a:prstGeom prst="rect">
            <a:avLst/>
          </a:prstGeom>
          <a:noFill/>
        </p:spPr>
        <p:txBody>
          <a:bodyPr wrap="square" rtlCol="0">
            <a:spAutoFit/>
          </a:bodyPr>
          <a:lstStyle/>
          <a:p>
            <a:r>
              <a:rPr lang="en-US" altLang="zh-CN" b="1" dirty="0" smtClean="0"/>
              <a:t>CHS- </a:t>
            </a:r>
            <a:r>
              <a:rPr lang="en-US" altLang="zh-CN" b="1" dirty="0" err="1" smtClean="0"/>
              <a:t>Coso</a:t>
            </a:r>
            <a:r>
              <a:rPr lang="en-US" altLang="zh-CN" b="1" dirty="0" smtClean="0"/>
              <a:t> hot spring</a:t>
            </a:r>
            <a:endParaRPr lang="zh-CN" altLang="en-US" b="1" dirty="0"/>
          </a:p>
        </p:txBody>
      </p:sp>
    </p:spTree>
    <p:extLst>
      <p:ext uri="{BB962C8B-B14F-4D97-AF65-F5344CB8AC3E}">
        <p14:creationId xmlns:p14="http://schemas.microsoft.com/office/powerpoint/2010/main" val="179432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ppt_x"/>
                                          </p:val>
                                        </p:tav>
                                        <p:tav tm="100000">
                                          <p:val>
                                            <p:strVal val="#ppt_x"/>
                                          </p:val>
                                        </p:tav>
                                      </p:tavLst>
                                    </p:anim>
                                    <p:anim calcmode="lin" valueType="num">
                                      <p:cBhvr additive="base">
                                        <p:cTn id="42" dur="500" fill="hold"/>
                                        <p:tgtEl>
                                          <p:spTgt spid="2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066" y="182781"/>
            <a:ext cx="9067800" cy="6429375"/>
          </a:xfrm>
          <a:prstGeom prst="rect">
            <a:avLst/>
          </a:prstGeom>
        </p:spPr>
      </p:pic>
      <p:sp>
        <p:nvSpPr>
          <p:cNvPr id="7" name="文本框 6"/>
          <p:cNvSpPr txBox="1"/>
          <p:nvPr/>
        </p:nvSpPr>
        <p:spPr>
          <a:xfrm>
            <a:off x="8591530" y="6260068"/>
            <a:ext cx="3355755" cy="369332"/>
          </a:xfrm>
          <a:prstGeom prst="rect">
            <a:avLst/>
          </a:prstGeom>
          <a:noFill/>
        </p:spPr>
        <p:txBody>
          <a:bodyPr wrap="square" rtlCol="0">
            <a:spAutoFit/>
          </a:bodyPr>
          <a:lstStyle/>
          <a:p>
            <a:r>
              <a:rPr lang="en-US" altLang="zh-CN" dirty="0" smtClean="0"/>
              <a:t>(</a:t>
            </a:r>
            <a:r>
              <a:rPr lang="en-US" altLang="zh-CN" dirty="0" err="1" smtClean="0"/>
              <a:t>Hauksson</a:t>
            </a:r>
            <a:r>
              <a:rPr lang="en-US" altLang="zh-CN" dirty="0" smtClean="0"/>
              <a:t> and Unruh 2007, JGR)</a:t>
            </a:r>
            <a:endParaRPr lang="zh-CN" altLang="en-US" dirty="0"/>
          </a:p>
        </p:txBody>
      </p:sp>
      <p:sp>
        <p:nvSpPr>
          <p:cNvPr id="8" name="椭圆 7"/>
          <p:cNvSpPr/>
          <p:nvPr/>
        </p:nvSpPr>
        <p:spPr>
          <a:xfrm>
            <a:off x="3636580" y="1786758"/>
            <a:ext cx="714703" cy="37837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099035" y="4861034"/>
            <a:ext cx="1387366" cy="37837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2617076" y="4472150"/>
            <a:ext cx="1250731" cy="43092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3300248" y="378372"/>
            <a:ext cx="2007476" cy="367862"/>
          </a:xfrm>
          <a:prstGeom prst="rect">
            <a:avLst/>
          </a:prstGeom>
          <a:noFill/>
        </p:spPr>
        <p:txBody>
          <a:bodyPr wrap="square" rtlCol="0">
            <a:spAutoFit/>
          </a:bodyPr>
          <a:lstStyle/>
          <a:p>
            <a:r>
              <a:rPr lang="en-US" altLang="zh-CN" dirty="0" err="1" smtClean="0"/>
              <a:t>Coso</a:t>
            </a:r>
            <a:r>
              <a:rPr lang="en-US" altLang="zh-CN" dirty="0" smtClean="0"/>
              <a:t> </a:t>
            </a:r>
            <a:endParaRPr lang="zh-CN" altLang="en-US" dirty="0"/>
          </a:p>
        </p:txBody>
      </p:sp>
    </p:spTree>
    <p:extLst>
      <p:ext uri="{BB962C8B-B14F-4D97-AF65-F5344CB8AC3E}">
        <p14:creationId xmlns:p14="http://schemas.microsoft.com/office/powerpoint/2010/main" val="355231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851" y="0"/>
            <a:ext cx="9001125" cy="6591300"/>
          </a:xfrm>
          <a:prstGeom prst="rect">
            <a:avLst/>
          </a:prstGeom>
        </p:spPr>
      </p:pic>
      <p:sp>
        <p:nvSpPr>
          <p:cNvPr id="5" name="文本框 4"/>
          <p:cNvSpPr txBox="1"/>
          <p:nvPr/>
        </p:nvSpPr>
        <p:spPr>
          <a:xfrm>
            <a:off x="8591530" y="6260068"/>
            <a:ext cx="3355755" cy="369332"/>
          </a:xfrm>
          <a:prstGeom prst="rect">
            <a:avLst/>
          </a:prstGeom>
          <a:noFill/>
        </p:spPr>
        <p:txBody>
          <a:bodyPr wrap="square" rtlCol="0">
            <a:spAutoFit/>
          </a:bodyPr>
          <a:lstStyle/>
          <a:p>
            <a:r>
              <a:rPr lang="en-US" altLang="zh-CN" dirty="0" smtClean="0"/>
              <a:t>(</a:t>
            </a:r>
            <a:r>
              <a:rPr lang="en-US" altLang="zh-CN" dirty="0" err="1" smtClean="0"/>
              <a:t>Hauksson</a:t>
            </a:r>
            <a:r>
              <a:rPr lang="en-US" altLang="zh-CN" dirty="0" smtClean="0"/>
              <a:t> and Unruh 2007, JGR)</a:t>
            </a:r>
            <a:endParaRPr lang="zh-CN" altLang="en-US" dirty="0"/>
          </a:p>
        </p:txBody>
      </p:sp>
      <p:sp>
        <p:nvSpPr>
          <p:cNvPr id="6" name="椭圆 5"/>
          <p:cNvSpPr/>
          <p:nvPr/>
        </p:nvSpPr>
        <p:spPr>
          <a:xfrm>
            <a:off x="4498428" y="4971393"/>
            <a:ext cx="378372" cy="31531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3683877" y="1781504"/>
            <a:ext cx="378372" cy="31531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2580291" y="4758558"/>
            <a:ext cx="1103586" cy="42566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721541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70" y="66675"/>
            <a:ext cx="9039225" cy="6562725"/>
          </a:xfrm>
          <a:prstGeom prst="rect">
            <a:avLst/>
          </a:prstGeom>
        </p:spPr>
      </p:pic>
      <p:sp>
        <p:nvSpPr>
          <p:cNvPr id="5" name="文本框 4"/>
          <p:cNvSpPr txBox="1"/>
          <p:nvPr/>
        </p:nvSpPr>
        <p:spPr>
          <a:xfrm>
            <a:off x="8591530" y="6260068"/>
            <a:ext cx="3355755" cy="369332"/>
          </a:xfrm>
          <a:prstGeom prst="rect">
            <a:avLst/>
          </a:prstGeom>
          <a:noFill/>
        </p:spPr>
        <p:txBody>
          <a:bodyPr wrap="square" rtlCol="0">
            <a:spAutoFit/>
          </a:bodyPr>
          <a:lstStyle/>
          <a:p>
            <a:r>
              <a:rPr lang="en-US" altLang="zh-CN" dirty="0" smtClean="0"/>
              <a:t>(</a:t>
            </a:r>
            <a:r>
              <a:rPr lang="en-US" altLang="zh-CN" dirty="0" err="1" smtClean="0"/>
              <a:t>Hauksson</a:t>
            </a:r>
            <a:r>
              <a:rPr lang="en-US" altLang="zh-CN" dirty="0" smtClean="0"/>
              <a:t> and Unruh 2007, JGR)</a:t>
            </a:r>
            <a:endParaRPr lang="zh-CN" altLang="en-US" dirty="0"/>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851" y="4438322"/>
            <a:ext cx="4010025" cy="819150"/>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7" name="椭圆 6"/>
          <p:cNvSpPr/>
          <p:nvPr/>
        </p:nvSpPr>
        <p:spPr>
          <a:xfrm>
            <a:off x="3421118" y="1749973"/>
            <a:ext cx="378372" cy="31531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4277710" y="4942162"/>
            <a:ext cx="378372" cy="31531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2317532" y="4729327"/>
            <a:ext cx="1103586" cy="42566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4120056" y="5154996"/>
            <a:ext cx="914400" cy="369332"/>
          </a:xfrm>
          <a:prstGeom prst="rect">
            <a:avLst/>
          </a:prstGeom>
          <a:noFill/>
        </p:spPr>
        <p:txBody>
          <a:bodyPr wrap="square" rtlCol="0">
            <a:spAutoFit/>
          </a:bodyPr>
          <a:lstStyle/>
          <a:p>
            <a:r>
              <a:rPr lang="en-US" altLang="zh-CN" dirty="0" smtClean="0"/>
              <a:t>Magma</a:t>
            </a:r>
            <a:endParaRPr lang="zh-CN" altLang="en-US" dirty="0"/>
          </a:p>
        </p:txBody>
      </p:sp>
    </p:spTree>
    <p:extLst>
      <p:ext uri="{BB962C8B-B14F-4D97-AF65-F5344CB8AC3E}">
        <p14:creationId xmlns:p14="http://schemas.microsoft.com/office/powerpoint/2010/main" val="2404057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1733</TotalTime>
  <Words>1650</Words>
  <Application>Microsoft Office PowerPoint</Application>
  <PresentationFormat>宽屏</PresentationFormat>
  <Paragraphs>151</Paragraphs>
  <Slides>27</Slides>
  <Notes>16</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27</vt:i4>
      </vt:variant>
    </vt:vector>
  </HeadingPairs>
  <TitlesOfParts>
    <vt:vector size="33" baseType="lpstr">
      <vt:lpstr>ＭＳ Ｐゴシック</vt:lpstr>
      <vt:lpstr>宋体</vt:lpstr>
      <vt:lpstr>Arial</vt:lpstr>
      <vt:lpstr>Calibri</vt:lpstr>
      <vt:lpstr>Calibri Light</vt:lpstr>
      <vt:lpstr>Office 主题</vt:lpstr>
      <vt:lpstr>Insight of Coso-Ridgecrest Area</vt:lpstr>
      <vt:lpstr>PowerPoint 演示文稿</vt:lpstr>
      <vt:lpst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Insight of Ridgecrest Area</dc:title>
  <dc:creator>HFUT-seismic</dc:creator>
  <cp:lastModifiedBy>HFUT-seismic</cp:lastModifiedBy>
  <cp:revision>84</cp:revision>
  <dcterms:created xsi:type="dcterms:W3CDTF">2020-04-19T03:46:27Z</dcterms:created>
  <dcterms:modified xsi:type="dcterms:W3CDTF">2020-04-26T02:57:23Z</dcterms:modified>
</cp:coreProperties>
</file>