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264" r:id="rId4"/>
    <p:sldId id="266" r:id="rId5"/>
    <p:sldId id="292" r:id="rId6"/>
    <p:sldId id="269" r:id="rId7"/>
    <p:sldId id="271" r:id="rId8"/>
    <p:sldId id="268" r:id="rId9"/>
    <p:sldId id="276" r:id="rId10"/>
    <p:sldId id="277" r:id="rId11"/>
    <p:sldId id="275" r:id="rId12"/>
    <p:sldId id="288" r:id="rId13"/>
    <p:sldId id="289" r:id="rId14"/>
    <p:sldId id="286" r:id="rId15"/>
    <p:sldId id="265" r:id="rId16"/>
    <p:sldId id="260" r:id="rId17"/>
    <p:sldId id="293" r:id="rId18"/>
    <p:sldId id="261" r:id="rId19"/>
    <p:sldId id="285" r:id="rId20"/>
    <p:sldId id="267" r:id="rId21"/>
    <p:sldId id="291" r:id="rId22"/>
    <p:sldId id="284" r:id="rId23"/>
    <p:sldId id="280" r:id="rId24"/>
    <p:sldId id="294" r:id="rId25"/>
    <p:sldId id="262" r:id="rId26"/>
    <p:sldId id="273" r:id="rId27"/>
    <p:sldId id="278" r:id="rId28"/>
    <p:sldId id="295" r:id="rId29"/>
    <p:sldId id="296" r:id="rId30"/>
    <p:sldId id="297" r:id="rId31"/>
    <p:sldId id="283" r:id="rId32"/>
    <p:sldId id="272" r:id="rId33"/>
    <p:sldId id="298" r:id="rId34"/>
    <p:sldId id="300" r:id="rId35"/>
    <p:sldId id="302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19"/>
    <p:restoredTop sz="95748"/>
  </p:normalViewPr>
  <p:slideViewPr>
    <p:cSldViewPr snapToGrid="0" snapToObjects="1">
      <p:cViewPr varScale="1">
        <p:scale>
          <a:sx n="121" d="100"/>
          <a:sy n="121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5D6F1-8CD3-824D-AFB5-75B5A6E9D2C9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29843-350A-BB4A-8134-A31D35AB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3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0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68.2% of solutions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9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68.2% of solutions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0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Hi-CLIMB experiment (2002–2005) Himalayan-Tibetan Continental Lithosphere During </a:t>
            </a:r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tain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Building 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Himalaya subarray (58 stations, denoted with dark- green triangles) and Tibet subarray (61 stations, denoted with light-green triangles). 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01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6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Incident at Moho, 0.04 – 18.9; 0.08 – 40.4; with mantle P-wave 8.1 km/s.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29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68.2% of solutions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68.2% of solutions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39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68.2% of solutions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29843-350A-BB4A-8134-A31D35ABBB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2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9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3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6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3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5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A2B3-3D45-714D-8009-8A41B470DC4C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CC4A9-F46E-3541-B747-E869C42CB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6F4E-90EC-9248-8D30-C89AFC31D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017743"/>
            <a:ext cx="8001000" cy="87321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the underground discontinuity using P-wave reflectivity through seismic interferometry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2E340-47F4-6242-B790-84C3BF5DC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5582" y="5294164"/>
            <a:ext cx="1970903" cy="87321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Tianjue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2020.05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8497AA-8147-9F40-90C5-8D2064DFFD8E}"/>
              </a:ext>
            </a:extLst>
          </p:cNvPr>
          <p:cNvSpPr txBox="1">
            <a:spLocks/>
          </p:cNvSpPr>
          <p:nvPr/>
        </p:nvSpPr>
        <p:spPr>
          <a:xfrm>
            <a:off x="811309" y="2555789"/>
            <a:ext cx="8001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SG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reflection response of a horizontally layered acoustic medium can be retrieved from the autocorrelation of a plane-wave transmission response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 (</a:t>
            </a:r>
            <a:r>
              <a:rPr lang="en-US" altLang="zh-CN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Claerbout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1968)</a:t>
            </a:r>
            <a:r>
              <a:rPr lang="en-SG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SG" sz="1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E0C2E-1A24-AE47-898D-40F7D32387B7}"/>
              </a:ext>
            </a:extLst>
          </p:cNvPr>
          <p:cNvSpPr txBox="1"/>
          <p:nvPr/>
        </p:nvSpPr>
        <p:spPr>
          <a:xfrm>
            <a:off x="811309" y="3750546"/>
            <a:ext cx="8001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widespread application of these methodologies has also led to data-driven (or observational) advances prior to theoretical understanding.  -- (Delph et al., 2019).</a:t>
            </a:r>
          </a:p>
        </p:txBody>
      </p:sp>
    </p:spTree>
    <p:extLst>
      <p:ext uri="{BB962C8B-B14F-4D97-AF65-F5344CB8AC3E}">
        <p14:creationId xmlns:p14="http://schemas.microsoft.com/office/powerpoint/2010/main" val="111147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60E0FC-7456-2649-80C9-CC43626F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8" y="1228578"/>
            <a:ext cx="5246915" cy="257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AA9E1-3D80-704A-8BE3-50F6A975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669" y="3806580"/>
            <a:ext cx="2557795" cy="2590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98381-9087-394A-BF43-DD51A39BF21D}"/>
              </a:ext>
            </a:extLst>
          </p:cNvPr>
          <p:cNvSpPr txBox="1"/>
          <p:nvPr/>
        </p:nvSpPr>
        <p:spPr>
          <a:xfrm>
            <a:off x="3047916" y="3470273"/>
            <a:ext cx="82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PsSmp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F612CDB-6962-B645-8282-15D84DAAB3FA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0E96BCD-F900-6740-9625-DC022BC98A24}"/>
              </a:ext>
            </a:extLst>
          </p:cNvPr>
          <p:cNvSpPr/>
          <p:nvPr/>
        </p:nvSpPr>
        <p:spPr>
          <a:xfrm rot="15560151">
            <a:off x="4375764" y="2886019"/>
            <a:ext cx="151992" cy="1314150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51BE464-655A-8D49-B26A-02B3EF3B68B7}"/>
              </a:ext>
            </a:extLst>
          </p:cNvPr>
          <p:cNvSpPr/>
          <p:nvPr/>
        </p:nvSpPr>
        <p:spPr>
          <a:xfrm>
            <a:off x="3592291" y="3833057"/>
            <a:ext cx="144522" cy="369332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A29A62C-C9E2-DE45-A050-523ED82C3BF2}"/>
              </a:ext>
            </a:extLst>
          </p:cNvPr>
          <p:cNvSpPr/>
          <p:nvPr/>
        </p:nvSpPr>
        <p:spPr>
          <a:xfrm rot="11979977">
            <a:off x="2381853" y="1632652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DA6678E-8FC3-8442-9529-510E50AD6472}"/>
              </a:ext>
            </a:extLst>
          </p:cNvPr>
          <p:cNvSpPr/>
          <p:nvPr/>
        </p:nvSpPr>
        <p:spPr>
          <a:xfrm rot="20905482">
            <a:off x="2101114" y="1653017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04A1AF0-64E1-D845-9363-0F9CBF4FFFF5}"/>
              </a:ext>
            </a:extLst>
          </p:cNvPr>
          <p:cNvSpPr/>
          <p:nvPr/>
        </p:nvSpPr>
        <p:spPr>
          <a:xfrm rot="11449287">
            <a:off x="1889125" y="1653780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9F0DA7F-9E10-B44A-8EDF-DB995A0AF6B4}"/>
              </a:ext>
            </a:extLst>
          </p:cNvPr>
          <p:cNvSpPr/>
          <p:nvPr/>
        </p:nvSpPr>
        <p:spPr>
          <a:xfrm rot="12823684">
            <a:off x="1496563" y="2592975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1D904-1F4E-B149-8004-6E66A6FFF291}"/>
              </a:ext>
            </a:extLst>
          </p:cNvPr>
          <p:cNvSpPr txBox="1"/>
          <p:nvPr/>
        </p:nvSpPr>
        <p:spPr>
          <a:xfrm>
            <a:off x="115020" y="6384582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84994-1025-DD44-B72E-FD1474371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255" y="3699179"/>
            <a:ext cx="3585936" cy="290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771D42-94AC-9544-A794-81F04BD76E86}"/>
              </a:ext>
            </a:extLst>
          </p:cNvPr>
          <p:cNvSpPr txBox="1"/>
          <p:nvPr/>
        </p:nvSpPr>
        <p:spPr>
          <a:xfrm>
            <a:off x="6368560" y="3313461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FB107-84A1-E341-B8EB-539D882B2221}"/>
              </a:ext>
            </a:extLst>
          </p:cNvPr>
          <p:cNvSpPr txBox="1"/>
          <p:nvPr/>
        </p:nvSpPr>
        <p:spPr>
          <a:xfrm>
            <a:off x="6213049" y="540456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(1p-1p2s)</a:t>
            </a:r>
          </a:p>
        </p:txBody>
      </p:sp>
    </p:spTree>
    <p:extLst>
      <p:ext uri="{BB962C8B-B14F-4D97-AF65-F5344CB8AC3E}">
        <p14:creationId xmlns:p14="http://schemas.microsoft.com/office/powerpoint/2010/main" val="29509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60E0FC-7456-2649-80C9-CC43626F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7" y="1228578"/>
            <a:ext cx="5246915" cy="257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AA9E1-3D80-704A-8BE3-50F6A975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58" y="3806580"/>
            <a:ext cx="2557795" cy="2590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98381-9087-394A-BF43-DD51A39BF21D}"/>
              </a:ext>
            </a:extLst>
          </p:cNvPr>
          <p:cNvSpPr txBox="1"/>
          <p:nvPr/>
        </p:nvSpPr>
        <p:spPr>
          <a:xfrm>
            <a:off x="3131905" y="3498127"/>
            <a:ext cx="6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F612CDB-6962-B645-8282-15D84DAAB3FA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0E96BCD-F900-6740-9625-DC022BC98A24}"/>
              </a:ext>
            </a:extLst>
          </p:cNvPr>
          <p:cNvSpPr/>
          <p:nvPr/>
        </p:nvSpPr>
        <p:spPr>
          <a:xfrm rot="14902470">
            <a:off x="3896831" y="3192918"/>
            <a:ext cx="107944" cy="598103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51BE464-655A-8D49-B26A-02B3EF3B68B7}"/>
              </a:ext>
            </a:extLst>
          </p:cNvPr>
          <p:cNvSpPr/>
          <p:nvPr/>
        </p:nvSpPr>
        <p:spPr>
          <a:xfrm rot="3003241">
            <a:off x="2978589" y="3654082"/>
            <a:ext cx="102534" cy="36672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3D0D5B1-97AE-404F-B42E-40ABD15A5EA9}"/>
              </a:ext>
            </a:extLst>
          </p:cNvPr>
          <p:cNvSpPr/>
          <p:nvPr/>
        </p:nvSpPr>
        <p:spPr>
          <a:xfrm rot="20398623">
            <a:off x="1833378" y="1648201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A29A62C-C9E2-DE45-A050-523ED82C3BF2}"/>
              </a:ext>
            </a:extLst>
          </p:cNvPr>
          <p:cNvSpPr/>
          <p:nvPr/>
        </p:nvSpPr>
        <p:spPr>
          <a:xfrm rot="11997478">
            <a:off x="2205044" y="1632652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C361F55-A929-304B-924E-8366017B1F4F}"/>
              </a:ext>
            </a:extLst>
          </p:cNvPr>
          <p:cNvSpPr/>
          <p:nvPr/>
        </p:nvSpPr>
        <p:spPr>
          <a:xfrm rot="12823684">
            <a:off x="996064" y="2584235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C37B904E-B1B6-F24E-BB99-8ED20C8D68E8}"/>
              </a:ext>
            </a:extLst>
          </p:cNvPr>
          <p:cNvSpPr/>
          <p:nvPr/>
        </p:nvSpPr>
        <p:spPr>
          <a:xfrm rot="12026959">
            <a:off x="1471711" y="1638534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D7B1D-4EDB-1E42-826A-3941D44A6335}"/>
              </a:ext>
            </a:extLst>
          </p:cNvPr>
          <p:cNvSpPr txBox="1"/>
          <p:nvPr/>
        </p:nvSpPr>
        <p:spPr>
          <a:xfrm>
            <a:off x="-28861" y="5119301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=Z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A565B9E8-B69F-8244-A3EA-4C6AF9339B7C}"/>
              </a:ext>
            </a:extLst>
          </p:cNvPr>
          <p:cNvSpPr/>
          <p:nvPr/>
        </p:nvSpPr>
        <p:spPr>
          <a:xfrm>
            <a:off x="2798170" y="5303967"/>
            <a:ext cx="231686" cy="284480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DE4B8A-6E06-5F49-89C8-AA5E9142C91A}"/>
              </a:ext>
            </a:extLst>
          </p:cNvPr>
          <p:cNvSpPr txBox="1"/>
          <p:nvPr/>
        </p:nvSpPr>
        <p:spPr>
          <a:xfrm>
            <a:off x="115020" y="6384582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6597C-0C9C-EF40-A653-C38978A39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56" y="3751218"/>
            <a:ext cx="3499536" cy="2862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81AF34-975C-D64C-89AC-92F3110A35D9}"/>
              </a:ext>
            </a:extLst>
          </p:cNvPr>
          <p:cNvSpPr txBox="1"/>
          <p:nvPr/>
        </p:nvSpPr>
        <p:spPr>
          <a:xfrm>
            <a:off x="6368560" y="3313461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F4F33-32D8-2B4B-9FF6-FC0AAC2CEA02}"/>
              </a:ext>
            </a:extLst>
          </p:cNvPr>
          <p:cNvSpPr txBox="1"/>
          <p:nvPr/>
        </p:nvSpPr>
        <p:spPr>
          <a:xfrm>
            <a:off x="5971893" y="5404563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(1p-3p + 1s-2p1s)</a:t>
            </a:r>
          </a:p>
        </p:txBody>
      </p:sp>
    </p:spTree>
    <p:extLst>
      <p:ext uri="{BB962C8B-B14F-4D97-AF65-F5344CB8AC3E}">
        <p14:creationId xmlns:p14="http://schemas.microsoft.com/office/powerpoint/2010/main" val="30910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26E4E4-9106-BA4D-943A-017FC805179D}"/>
              </a:ext>
            </a:extLst>
          </p:cNvPr>
          <p:cNvSpPr txBox="1"/>
          <p:nvPr/>
        </p:nvSpPr>
        <p:spPr>
          <a:xfrm>
            <a:off x="6167478" y="621287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431CD-4DC2-634C-BA34-2354154E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0" y="1963923"/>
            <a:ext cx="4254152" cy="33802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A89709-EDE4-7941-B334-C345FEFECDA3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5540E-5A6C-CF4B-AE85-EE7D85266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649" y="1963924"/>
            <a:ext cx="4317331" cy="33802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2059ADD-867F-FF40-A9C3-4EB77EF8B306}"/>
              </a:ext>
            </a:extLst>
          </p:cNvPr>
          <p:cNvSpPr/>
          <p:nvPr/>
        </p:nvSpPr>
        <p:spPr>
          <a:xfrm>
            <a:off x="2550160" y="4043680"/>
            <a:ext cx="508000" cy="121920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C64A937-EE8C-4E42-AB66-D2D77375054A}"/>
              </a:ext>
            </a:extLst>
          </p:cNvPr>
          <p:cNvSpPr/>
          <p:nvPr/>
        </p:nvSpPr>
        <p:spPr>
          <a:xfrm>
            <a:off x="7378154" y="4378960"/>
            <a:ext cx="231686" cy="284480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AF988-9D0E-FA45-AB17-D9A6910348B6}"/>
              </a:ext>
            </a:extLst>
          </p:cNvPr>
          <p:cNvSpPr txBox="1"/>
          <p:nvPr/>
        </p:nvSpPr>
        <p:spPr>
          <a:xfrm>
            <a:off x="5852160" y="5499854"/>
            <a:ext cx="25196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by 𝑡</a:t>
            </a:r>
            <a:r>
              <a:rPr lang="en-SG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1P2S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𝑡</a:t>
            </a:r>
            <a:r>
              <a:rPr lang="en-SG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13D38-DD9E-B24B-B69A-5E8F587650EE}"/>
              </a:ext>
            </a:extLst>
          </p:cNvPr>
          <p:cNvSpPr txBox="1"/>
          <p:nvPr/>
        </p:nvSpPr>
        <p:spPr>
          <a:xfrm>
            <a:off x="417676" y="1279842"/>
            <a:ext cx="37624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Spurious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wavefield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0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6AB30E-D44E-C344-BF44-8E41BD87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30" y="1958629"/>
            <a:ext cx="4177541" cy="3380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6E4E4-9106-BA4D-943A-017FC805179D}"/>
              </a:ext>
            </a:extLst>
          </p:cNvPr>
          <p:cNvSpPr txBox="1"/>
          <p:nvPr/>
        </p:nvSpPr>
        <p:spPr>
          <a:xfrm>
            <a:off x="6167478" y="621287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431CD-4DC2-634C-BA34-2354154E1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0" y="1963923"/>
            <a:ext cx="4254152" cy="33802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A89709-EDE4-7941-B334-C345FEFECDA3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059ADD-867F-FF40-A9C3-4EB77EF8B306}"/>
              </a:ext>
            </a:extLst>
          </p:cNvPr>
          <p:cNvSpPr/>
          <p:nvPr/>
        </p:nvSpPr>
        <p:spPr>
          <a:xfrm>
            <a:off x="2489200" y="4775200"/>
            <a:ext cx="365760" cy="111760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C64A937-EE8C-4E42-AB66-D2D77375054A}"/>
              </a:ext>
            </a:extLst>
          </p:cNvPr>
          <p:cNvSpPr/>
          <p:nvPr/>
        </p:nvSpPr>
        <p:spPr>
          <a:xfrm rot="10800000">
            <a:off x="7219026" y="4775200"/>
            <a:ext cx="231686" cy="284480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AF988-9D0E-FA45-AB17-D9A6910348B6}"/>
              </a:ext>
            </a:extLst>
          </p:cNvPr>
          <p:cNvSpPr txBox="1"/>
          <p:nvPr/>
        </p:nvSpPr>
        <p:spPr>
          <a:xfrm>
            <a:off x="5852160" y="5499854"/>
            <a:ext cx="22898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by 𝑡</a:t>
            </a:r>
            <a:r>
              <a:rPr lang="en-SG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𝑡</a:t>
            </a:r>
            <a:r>
              <a:rPr lang="en-SG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8B65-312A-FC4F-9A88-489EEE9D35B0}"/>
              </a:ext>
            </a:extLst>
          </p:cNvPr>
          <p:cNvSpPr txBox="1"/>
          <p:nvPr/>
        </p:nvSpPr>
        <p:spPr>
          <a:xfrm>
            <a:off x="417676" y="1279842"/>
            <a:ext cx="37624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Spurious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wavefield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24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83B0-91BF-1D42-A631-7ADA91ED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96" y="4467716"/>
            <a:ext cx="7725088" cy="1460677"/>
          </a:xfrm>
        </p:spPr>
        <p:txBody>
          <a:bodyPr>
            <a:normAutofit fontScale="92500" lnSpcReduction="10000"/>
          </a:bodyPr>
          <a:lstStyle/>
          <a:p>
            <a:r>
              <a:rPr lang="en-SG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r>
              <a:rPr lang="en-SG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in receiver functions largely cancels due to its similarity on both the vertical and radial component seismograms </a:t>
            </a:r>
            <a:r>
              <a:rPr lang="en-SG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(and converted phases are highlighted, </a:t>
            </a:r>
            <a:r>
              <a:rPr lang="en-SG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crosscorrelation</a:t>
            </a:r>
            <a:r>
              <a:rPr lang="en-SG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SG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SG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autocorrelation of the individual components highlights waves that are similar in character.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B1554-A002-CA4E-9963-0976BF612521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A94FC-DA86-6244-AFCD-6608C0E6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21" y="1223809"/>
            <a:ext cx="5246915" cy="2578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0AC0C-5084-284B-8561-B91E2CCA2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639" y="1611861"/>
            <a:ext cx="2039614" cy="2066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60BDC-CC7B-B94F-976A-71A9565F858C}"/>
              </a:ext>
            </a:extLst>
          </p:cNvPr>
          <p:cNvSpPr txBox="1"/>
          <p:nvPr/>
        </p:nvSpPr>
        <p:spPr>
          <a:xfrm>
            <a:off x="5666736" y="1223809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6D512-12E4-9642-9973-584CB8B18DB9}"/>
              </a:ext>
            </a:extLst>
          </p:cNvPr>
          <p:cNvSpPr txBox="1"/>
          <p:nvPr/>
        </p:nvSpPr>
        <p:spPr>
          <a:xfrm>
            <a:off x="5994758" y="592839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0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FBC4B-1ABB-B845-AF01-B114B8A0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37" y="2923952"/>
            <a:ext cx="7886702" cy="223874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P-wave Coda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560B3-6A24-8946-A8B6-CF4B5760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513" y="4593722"/>
            <a:ext cx="2142981" cy="616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2655E-7065-484A-81B1-6E4132AE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54" y="2933651"/>
            <a:ext cx="2425700" cy="622300"/>
          </a:xfrm>
          <a:prstGeom prst="rect">
            <a:avLst/>
          </a:prstGeom>
        </p:spPr>
      </p:pic>
      <p:pic>
        <p:nvPicPr>
          <p:cNvPr id="11" name="Graphic 10" descr="Tick">
            <a:extLst>
              <a:ext uri="{FF2B5EF4-FFF2-40B4-BE49-F238E27FC236}">
                <a16:creationId xmlns:a16="http://schemas.microsoft.com/office/drawing/2014/main" id="{1B68F85F-0FCB-0C4C-8CA8-F9BDEB7A1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2196" y="2787601"/>
            <a:ext cx="914400" cy="914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5B75F6D-E97D-6E4B-9DCD-6DB066F2990A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928037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phases used to reconstruct P-wave reflectivity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BD10E-4F38-134C-89CF-47529EC04785}"/>
              </a:ext>
            </a:extLst>
          </p:cNvPr>
          <p:cNvSpPr txBox="1"/>
          <p:nvPr/>
        </p:nvSpPr>
        <p:spPr>
          <a:xfrm>
            <a:off x="6321963" y="3643213"/>
            <a:ext cx="158286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station</a:t>
            </a:r>
          </a:p>
        </p:txBody>
      </p:sp>
    </p:spTree>
    <p:extLst>
      <p:ext uri="{BB962C8B-B14F-4D97-AF65-F5344CB8AC3E}">
        <p14:creationId xmlns:p14="http://schemas.microsoft.com/office/powerpoint/2010/main" val="401730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625ED4-2A6F-BE46-896C-30C38C78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0" y="1337920"/>
            <a:ext cx="8878060" cy="4901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6A518D-1F7F-F347-8D55-1FCDBC7CBE38}"/>
              </a:ext>
            </a:extLst>
          </p:cNvPr>
          <p:cNvSpPr txBox="1"/>
          <p:nvPr/>
        </p:nvSpPr>
        <p:spPr>
          <a:xfrm>
            <a:off x="395568" y="5584055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78ABD9-9ED5-534E-AC75-CA8644100C05}"/>
              </a:ext>
            </a:extLst>
          </p:cNvPr>
          <p:cNvSpPr/>
          <p:nvPr/>
        </p:nvSpPr>
        <p:spPr>
          <a:xfrm rot="19929506">
            <a:off x="6523508" y="2431039"/>
            <a:ext cx="168308" cy="158549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A9325-DC15-6447-A258-0457AAF625DA}"/>
              </a:ext>
            </a:extLst>
          </p:cNvPr>
          <p:cNvSpPr txBox="1"/>
          <p:nvPr/>
        </p:nvSpPr>
        <p:spPr>
          <a:xfrm rot="3737193">
            <a:off x="5487570" y="3640905"/>
            <a:ext cx="204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Teleseismic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(0.04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s/km)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CD0358-E9C5-1447-8669-75FE6F87CB68}"/>
              </a:ext>
            </a:extLst>
          </p:cNvPr>
          <p:cNvSpPr/>
          <p:nvPr/>
        </p:nvSpPr>
        <p:spPr>
          <a:xfrm rot="20982246">
            <a:off x="7527064" y="4606322"/>
            <a:ext cx="146275" cy="101777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D121B-F827-0642-A2C5-D5C8AC11D7C5}"/>
              </a:ext>
            </a:extLst>
          </p:cNvPr>
          <p:cNvSpPr txBox="1"/>
          <p:nvPr/>
        </p:nvSpPr>
        <p:spPr>
          <a:xfrm rot="4648557">
            <a:off x="6585737" y="4666642"/>
            <a:ext cx="136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0~0.04 s/km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9B7FDF-7F0C-5049-8A3E-EB5BC61228C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928037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phases used to reconstruct P-wave reflectivity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EA132-9953-F144-BC14-9325A7BF8325}"/>
              </a:ext>
            </a:extLst>
          </p:cNvPr>
          <p:cNvSpPr txBox="1"/>
          <p:nvPr/>
        </p:nvSpPr>
        <p:spPr>
          <a:xfrm>
            <a:off x="904350" y="6171470"/>
            <a:ext cx="765684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the time window containing a single dominant phase and its reverberations between free surface and discontinuities. </a:t>
            </a:r>
          </a:p>
        </p:txBody>
      </p:sp>
    </p:spTree>
    <p:extLst>
      <p:ext uri="{BB962C8B-B14F-4D97-AF65-F5344CB8AC3E}">
        <p14:creationId xmlns:p14="http://schemas.microsoft.com/office/powerpoint/2010/main" val="29453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69B7FDF-7F0C-5049-8A3E-EB5BC61228C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928037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phases used to reconstruct P-wave reflectivity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FBEB0-5F8D-8C48-BD5C-1E7A8025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434" y="1578552"/>
            <a:ext cx="1997718" cy="18683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C50BF4-85D2-E74F-B4CD-A575AEC039E4}"/>
              </a:ext>
            </a:extLst>
          </p:cNvPr>
          <p:cNvSpPr txBox="1"/>
          <p:nvPr/>
        </p:nvSpPr>
        <p:spPr>
          <a:xfrm>
            <a:off x="255696" y="2101902"/>
            <a:ext cx="203532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Teleseismic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D2B93-35FF-D046-973F-CA1CF77E1981}"/>
              </a:ext>
            </a:extLst>
          </p:cNvPr>
          <p:cNvSpPr txBox="1"/>
          <p:nvPr/>
        </p:nvSpPr>
        <p:spPr>
          <a:xfrm>
            <a:off x="4385152" y="1831667"/>
            <a:ext cx="17484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~ 90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∘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M&gt;5.5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7C9931-7DA6-6F47-A7F3-1C0EA95826D1}"/>
              </a:ext>
            </a:extLst>
          </p:cNvPr>
          <p:cNvSpPr txBox="1"/>
          <p:nvPr/>
        </p:nvSpPr>
        <p:spPr>
          <a:xfrm>
            <a:off x="527000" y="4947260"/>
            <a:ext cx="149271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Gobal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9B3A8-B164-6D43-A72F-8F97824F5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27" y="2589214"/>
            <a:ext cx="3255666" cy="4135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92FB71-5B04-A24B-9A0A-A0479A046EB1}"/>
              </a:ext>
            </a:extLst>
          </p:cNvPr>
          <p:cNvSpPr txBox="1"/>
          <p:nvPr/>
        </p:nvSpPr>
        <p:spPr>
          <a:xfrm>
            <a:off x="1484374" y="5550919"/>
            <a:ext cx="35526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&gt;120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∘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M&gt;6,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0.04 s/km, single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66CAD8-ED2A-DC46-B4D5-67601ED57E3A}"/>
              </a:ext>
            </a:extLst>
          </p:cNvPr>
          <p:cNvSpPr txBox="1"/>
          <p:nvPr/>
        </p:nvSpPr>
        <p:spPr>
          <a:xfrm>
            <a:off x="254544" y="6283004"/>
            <a:ext cx="3364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Ruigrok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GRL.</a:t>
            </a:r>
          </a:p>
        </p:txBody>
      </p:sp>
    </p:spTree>
    <p:extLst>
      <p:ext uri="{BB962C8B-B14F-4D97-AF65-F5344CB8AC3E}">
        <p14:creationId xmlns:p14="http://schemas.microsoft.com/office/powerpoint/2010/main" val="8277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9EA304-B856-D741-9B4D-9B7F6EBAA2A9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879ED-A5F4-8149-A84C-8D25FD6BF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079287"/>
            <a:ext cx="5497285" cy="5658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03620-C25D-4940-8C81-CCC059623308}"/>
              </a:ext>
            </a:extLst>
          </p:cNvPr>
          <p:cNvSpPr txBox="1"/>
          <p:nvPr/>
        </p:nvSpPr>
        <p:spPr>
          <a:xfrm>
            <a:off x="6167478" y="621287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953E2-3EE5-E747-A22D-5E883E6E795D}"/>
              </a:ext>
            </a:extLst>
          </p:cNvPr>
          <p:cNvSpPr txBox="1"/>
          <p:nvPr/>
        </p:nvSpPr>
        <p:spPr>
          <a:xfrm>
            <a:off x="7280910" y="894621"/>
            <a:ext cx="11201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</a:t>
            </a:r>
          </a:p>
        </p:txBody>
      </p:sp>
    </p:spTree>
    <p:extLst>
      <p:ext uri="{BB962C8B-B14F-4D97-AF65-F5344CB8AC3E}">
        <p14:creationId xmlns:p14="http://schemas.microsoft.com/office/powerpoint/2010/main" val="2001429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17F4F-51F1-534D-8EFD-467B67DFC33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383E-1738-9B4E-817D-C556696E1C37}"/>
              </a:ext>
            </a:extLst>
          </p:cNvPr>
          <p:cNvSpPr txBox="1"/>
          <p:nvPr/>
        </p:nvSpPr>
        <p:spPr>
          <a:xfrm>
            <a:off x="327291" y="1263953"/>
            <a:ext cx="15827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Whiten Signal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AAACA-3427-224A-B863-64F2B7B9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74" y="1180711"/>
            <a:ext cx="4822005" cy="4961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0F1837-5CE9-2A47-98E8-D06CFEEE7724}"/>
              </a:ext>
            </a:extLst>
          </p:cNvPr>
          <p:cNvSpPr txBox="1"/>
          <p:nvPr/>
        </p:nvSpPr>
        <p:spPr>
          <a:xfrm>
            <a:off x="134806" y="6141753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9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ED0A-2AB6-0749-906F-1E4EF0AE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60" y="1020494"/>
            <a:ext cx="1436473" cy="695068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7CEA-A3D6-4544-A020-258A041A0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149078"/>
            <a:ext cx="8915400" cy="34244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case);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phases used to reconstruct P-wave reflectivity:</a:t>
            </a:r>
          </a:p>
          <a:p>
            <a:pPr lvl="1"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Teleseismic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phase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reflectivity;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reflectivity;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P-reflectivity imaged discontinuity with other probes’. </a:t>
            </a:r>
          </a:p>
        </p:txBody>
      </p:sp>
    </p:spTree>
    <p:extLst>
      <p:ext uri="{BB962C8B-B14F-4D97-AF65-F5344CB8AC3E}">
        <p14:creationId xmlns:p14="http://schemas.microsoft.com/office/powerpoint/2010/main" val="87825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17F4F-51F1-534D-8EFD-467B67DFC33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383E-1738-9B4E-817D-C556696E1C37}"/>
              </a:ext>
            </a:extLst>
          </p:cNvPr>
          <p:cNvSpPr txBox="1"/>
          <p:nvPr/>
        </p:nvSpPr>
        <p:spPr>
          <a:xfrm>
            <a:off x="327291" y="1263953"/>
            <a:ext cx="15827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Whiten Signal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F1837-5CE9-2A47-98E8-D06CFEEE7724}"/>
              </a:ext>
            </a:extLst>
          </p:cNvPr>
          <p:cNvSpPr txBox="1"/>
          <p:nvPr/>
        </p:nvSpPr>
        <p:spPr>
          <a:xfrm>
            <a:off x="6167478" y="6212873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A9C076-0AC1-1B4D-B975-1F1E3EDAF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254864"/>
            <a:ext cx="7579360" cy="36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52F2E-AF62-2943-AA61-AA7079DF7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78" y="2032957"/>
            <a:ext cx="7887956" cy="22190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E17F4F-51F1-534D-8EFD-467B67DFC33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383E-1738-9B4E-817D-C556696E1C37}"/>
              </a:ext>
            </a:extLst>
          </p:cNvPr>
          <p:cNvSpPr txBox="1"/>
          <p:nvPr/>
        </p:nvSpPr>
        <p:spPr>
          <a:xfrm>
            <a:off x="327291" y="1263953"/>
            <a:ext cx="15827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Whiten Signal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F1837-5CE9-2A47-98E8-D06CFEEE7724}"/>
              </a:ext>
            </a:extLst>
          </p:cNvPr>
          <p:cNvSpPr txBox="1"/>
          <p:nvPr/>
        </p:nvSpPr>
        <p:spPr>
          <a:xfrm>
            <a:off x="5705254" y="1663625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F5581-D729-5442-B00F-E16BED12C4D2}"/>
              </a:ext>
            </a:extLst>
          </p:cNvPr>
          <p:cNvSpPr txBox="1"/>
          <p:nvPr/>
        </p:nvSpPr>
        <p:spPr>
          <a:xfrm>
            <a:off x="2506404" y="1223877"/>
            <a:ext cx="2622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whitening–window widths</a:t>
            </a:r>
          </a:p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W=2N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Δω (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Hz)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DDEE28-609F-1749-8010-C958EBA5A15E}"/>
              </a:ext>
            </a:extLst>
          </p:cNvPr>
          <p:cNvCxnSpPr>
            <a:cxnSpLocks/>
          </p:cNvCxnSpPr>
          <p:nvPr/>
        </p:nvCxnSpPr>
        <p:spPr>
          <a:xfrm>
            <a:off x="3958392" y="1888929"/>
            <a:ext cx="151384" cy="24006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8F6571E-B5CC-6940-A27C-A550452C7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24" y="4374679"/>
            <a:ext cx="7002864" cy="2332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B6019-EDC3-EA43-8E51-F5B4ACCBFC58}"/>
              </a:ext>
            </a:extLst>
          </p:cNvPr>
          <p:cNvSpPr txBox="1"/>
          <p:nvPr/>
        </p:nvSpPr>
        <p:spPr>
          <a:xfrm>
            <a:off x="6450623" y="6397539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1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17F4F-51F1-534D-8EFD-467B67DFC33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383E-1738-9B4E-817D-C556696E1C37}"/>
              </a:ext>
            </a:extLst>
          </p:cNvPr>
          <p:cNvSpPr txBox="1"/>
          <p:nvPr/>
        </p:nvSpPr>
        <p:spPr>
          <a:xfrm>
            <a:off x="327291" y="1263953"/>
            <a:ext cx="23447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Phase-weight Stacking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94F1C-7D90-1944-B048-6080FC99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41" y="1240650"/>
            <a:ext cx="5222761" cy="2471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32C66-288D-DB4E-9A86-DA738C93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08" y="3740926"/>
            <a:ext cx="5276794" cy="2446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3D07B-3E2F-6843-A637-0C36014C05C5}"/>
              </a:ext>
            </a:extLst>
          </p:cNvPr>
          <p:cNvSpPr txBox="1"/>
          <p:nvPr/>
        </p:nvSpPr>
        <p:spPr>
          <a:xfrm>
            <a:off x="406758" y="610111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D0BA7D-9814-4742-9F21-E9D5014308C2}"/>
              </a:ext>
            </a:extLst>
          </p:cNvPr>
          <p:cNvSpPr txBox="1"/>
          <p:nvPr/>
        </p:nvSpPr>
        <p:spPr>
          <a:xfrm>
            <a:off x="930570" y="2476551"/>
            <a:ext cx="189753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Linearly Stacking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1FF30-C8F4-DC4B-A281-11A891D37E3E}"/>
              </a:ext>
            </a:extLst>
          </p:cNvPr>
          <p:cNvSpPr txBox="1"/>
          <p:nvPr/>
        </p:nvSpPr>
        <p:spPr>
          <a:xfrm>
            <a:off x="553457" y="496418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>
                <a:latin typeface="Times New Roman" panose="02020603050405020304" pitchFamily="18" charset="0"/>
                <a:cs typeface="Times New Roman" panose="02020603050405020304" pitchFamily="18" charset="0"/>
              </a:rPr>
              <a:t>Phase-Weight 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5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17F4F-51F1-534D-8EFD-467B67DFC33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383E-1738-9B4E-817D-C556696E1C37}"/>
              </a:ext>
            </a:extLst>
          </p:cNvPr>
          <p:cNvSpPr txBox="1"/>
          <p:nvPr/>
        </p:nvSpPr>
        <p:spPr>
          <a:xfrm>
            <a:off x="327290" y="1263953"/>
            <a:ext cx="242135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Craton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3F7800-E476-2848-8BCE-5791B1F4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6" y="1806954"/>
            <a:ext cx="6060790" cy="4405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129851-DA77-314A-9D51-5E51BFF7C885}"/>
              </a:ext>
            </a:extLst>
          </p:cNvPr>
          <p:cNvSpPr txBox="1"/>
          <p:nvPr/>
        </p:nvSpPr>
        <p:spPr>
          <a:xfrm>
            <a:off x="6167478" y="6212873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75484-0010-7648-A749-E7B56B627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543" y="1462965"/>
            <a:ext cx="2150192" cy="21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99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17F4F-51F1-534D-8EFD-467B67DFC337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405523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applied to reconstruct P-wave reflectivity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383E-1738-9B4E-817D-C556696E1C37}"/>
              </a:ext>
            </a:extLst>
          </p:cNvPr>
          <p:cNvSpPr txBox="1"/>
          <p:nvPr/>
        </p:nvSpPr>
        <p:spPr>
          <a:xfrm>
            <a:off x="327290" y="1263953"/>
            <a:ext cx="25867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Ice Sheet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29851-DA77-314A-9D51-5E51BFF7C885}"/>
              </a:ext>
            </a:extLst>
          </p:cNvPr>
          <p:cNvSpPr txBox="1"/>
          <p:nvPr/>
        </p:nvSpPr>
        <p:spPr>
          <a:xfrm>
            <a:off x="6167478" y="6212873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BC6AB-37E2-FB4B-98AF-1B6D3E81B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889" y="1383927"/>
            <a:ext cx="2180186" cy="2205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959DE-90F3-574E-9677-A6622EDC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34" y="1942194"/>
            <a:ext cx="5705386" cy="42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11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E0FF-57C2-A747-9570-4AE79BB1D2C0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7A75A-FA25-2D4C-A0FD-F3E74C4B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643" y="1086521"/>
            <a:ext cx="4180114" cy="2342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79EDF-9B2A-EB4F-A72E-9D4BB693D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3550428"/>
            <a:ext cx="6259286" cy="3200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6A6A9-B32F-7C48-965C-FBA9144D25D5}"/>
              </a:ext>
            </a:extLst>
          </p:cNvPr>
          <p:cNvSpPr txBox="1"/>
          <p:nvPr/>
        </p:nvSpPr>
        <p:spPr>
          <a:xfrm>
            <a:off x="115020" y="2823257"/>
            <a:ext cx="344533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Ruigrok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GRL.)</a:t>
            </a:r>
          </a:p>
        </p:txBody>
      </p:sp>
    </p:spTree>
    <p:extLst>
      <p:ext uri="{BB962C8B-B14F-4D97-AF65-F5344CB8AC3E}">
        <p14:creationId xmlns:p14="http://schemas.microsoft.com/office/powerpoint/2010/main" val="4165327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E0FF-57C2-A747-9570-4AE79BB1D2C0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D9DF9-19DB-D245-A433-FCD12F4D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92" y="4086376"/>
            <a:ext cx="2914608" cy="1894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46040-5D30-B541-A4EC-F729B3C6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32" y="4652554"/>
            <a:ext cx="2577527" cy="762484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57452A3E-704E-584A-A61C-59F3CE51F683}"/>
              </a:ext>
            </a:extLst>
          </p:cNvPr>
          <p:cNvSpPr/>
          <p:nvPr/>
        </p:nvSpPr>
        <p:spPr>
          <a:xfrm>
            <a:off x="4335739" y="4382286"/>
            <a:ext cx="328204" cy="1303020"/>
          </a:xfrm>
          <a:prstGeom prst="rightBrac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5B225-BFAB-D34D-AEAE-F87712740AF8}"/>
              </a:ext>
            </a:extLst>
          </p:cNvPr>
          <p:cNvSpPr txBox="1"/>
          <p:nvPr/>
        </p:nvSpPr>
        <p:spPr>
          <a:xfrm>
            <a:off x="5647552" y="5415038"/>
            <a:ext cx="5715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6EEF98-7041-3047-BE9A-367FC150D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1" y="1585108"/>
            <a:ext cx="5142316" cy="2370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F8133D-B51D-9F4B-92B7-27F9D1A567FC}"/>
              </a:ext>
            </a:extLst>
          </p:cNvPr>
          <p:cNvSpPr txBox="1"/>
          <p:nvPr/>
        </p:nvSpPr>
        <p:spPr>
          <a:xfrm>
            <a:off x="398912" y="4283222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C678B-30A1-3341-9D48-DA43CDA849AF}"/>
              </a:ext>
            </a:extLst>
          </p:cNvPr>
          <p:cNvSpPr txBox="1"/>
          <p:nvPr/>
        </p:nvSpPr>
        <p:spPr>
          <a:xfrm>
            <a:off x="398912" y="4849130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5E239-9A1D-A145-B8A6-D2744FC1EF06}"/>
              </a:ext>
            </a:extLst>
          </p:cNvPr>
          <p:cNvSpPr txBox="1"/>
          <p:nvPr/>
        </p:nvSpPr>
        <p:spPr>
          <a:xfrm>
            <a:off x="398912" y="5415038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1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E0FF-57C2-A747-9570-4AE79BB1D2C0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D9DF9-19DB-D245-A433-FCD12F4D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42" y="3674896"/>
            <a:ext cx="2914608" cy="1894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90BE3F-9961-7848-B911-2B4B4B666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30" y="5606025"/>
            <a:ext cx="2236470" cy="851989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57452A3E-704E-584A-A61C-59F3CE51F683}"/>
              </a:ext>
            </a:extLst>
          </p:cNvPr>
          <p:cNvSpPr/>
          <p:nvPr/>
        </p:nvSpPr>
        <p:spPr>
          <a:xfrm>
            <a:off x="3649939" y="3970806"/>
            <a:ext cx="328204" cy="2269974"/>
          </a:xfrm>
          <a:prstGeom prst="rightBrac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5B225-BFAB-D34D-AEAE-F87712740AF8}"/>
              </a:ext>
            </a:extLst>
          </p:cNvPr>
          <p:cNvSpPr txBox="1"/>
          <p:nvPr/>
        </p:nvSpPr>
        <p:spPr>
          <a:xfrm>
            <a:off x="6098465" y="5662687"/>
            <a:ext cx="91490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9E51B-0815-8D4C-AE9B-32D0072B9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983" y="4448734"/>
            <a:ext cx="4641867" cy="806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492D4-C72F-074F-9AE1-650305868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940" y="1745673"/>
            <a:ext cx="4417791" cy="2475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601934-D15A-B34D-AC5B-2B2369887329}"/>
              </a:ext>
            </a:extLst>
          </p:cNvPr>
          <p:cNvSpPr txBox="1"/>
          <p:nvPr/>
        </p:nvSpPr>
        <p:spPr>
          <a:xfrm>
            <a:off x="232659" y="3849119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33E36D-3853-CA48-B61D-6B03CDD21176}"/>
              </a:ext>
            </a:extLst>
          </p:cNvPr>
          <p:cNvSpPr txBox="1"/>
          <p:nvPr/>
        </p:nvSpPr>
        <p:spPr>
          <a:xfrm>
            <a:off x="232659" y="4470443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58D19-FBC1-C049-8F42-C441FCF4910F}"/>
              </a:ext>
            </a:extLst>
          </p:cNvPr>
          <p:cNvSpPr txBox="1"/>
          <p:nvPr/>
        </p:nvSpPr>
        <p:spPr>
          <a:xfrm>
            <a:off x="267150" y="5071002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ADA70-8109-8B48-81DB-BEF66B42061F}"/>
              </a:ext>
            </a:extLst>
          </p:cNvPr>
          <p:cNvSpPr txBox="1"/>
          <p:nvPr/>
        </p:nvSpPr>
        <p:spPr>
          <a:xfrm>
            <a:off x="232659" y="5866702"/>
            <a:ext cx="4693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59CFF-6B20-0A4B-82CA-B3F5ACB877DE}"/>
              </a:ext>
            </a:extLst>
          </p:cNvPr>
          <p:cNvSpPr/>
          <p:nvPr/>
        </p:nvSpPr>
        <p:spPr>
          <a:xfrm>
            <a:off x="5828044" y="4622316"/>
            <a:ext cx="1577591" cy="483477"/>
          </a:xfrm>
          <a:prstGeom prst="rect">
            <a:avLst/>
          </a:prstGeom>
          <a:noFill/>
          <a:ln w="34925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E0FF-57C2-A747-9570-4AE79BB1D2C0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FD97F-54E9-5F46-9DB1-2A1F7937B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26" y="1972648"/>
            <a:ext cx="6290270" cy="48182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4A98AE-3035-F045-A35B-47897BD26F0A}"/>
              </a:ext>
            </a:extLst>
          </p:cNvPr>
          <p:cNvSpPr/>
          <p:nvPr/>
        </p:nvSpPr>
        <p:spPr>
          <a:xfrm>
            <a:off x="4873452" y="2361437"/>
            <a:ext cx="864158" cy="483477"/>
          </a:xfrm>
          <a:prstGeom prst="rect">
            <a:avLst/>
          </a:prstGeom>
          <a:noFill/>
          <a:ln w="34925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FB659-90C9-DE45-A5A1-94A7987BD150}"/>
              </a:ext>
            </a:extLst>
          </p:cNvPr>
          <p:cNvSpPr/>
          <p:nvPr/>
        </p:nvSpPr>
        <p:spPr>
          <a:xfrm>
            <a:off x="3125037" y="2371485"/>
            <a:ext cx="1668027" cy="465129"/>
          </a:xfrm>
          <a:prstGeom prst="rect">
            <a:avLst/>
          </a:prstGeom>
          <a:noFill/>
          <a:ln w="34925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C8C9DE-B05D-7440-8496-A2EA8FA4B241}"/>
              </a:ext>
            </a:extLst>
          </p:cNvPr>
          <p:cNvCxnSpPr/>
          <p:nvPr/>
        </p:nvCxnSpPr>
        <p:spPr>
          <a:xfrm flipH="1">
            <a:off x="1487156" y="2471895"/>
            <a:ext cx="3416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885ED7-CE08-D74E-A427-EB1EACC46BA0}"/>
              </a:ext>
            </a:extLst>
          </p:cNvPr>
          <p:cNvCxnSpPr/>
          <p:nvPr/>
        </p:nvCxnSpPr>
        <p:spPr>
          <a:xfrm flipH="1">
            <a:off x="1488835" y="2734823"/>
            <a:ext cx="3416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B91497-BF59-9842-B7F5-1F0FE038F6CC}"/>
              </a:ext>
            </a:extLst>
          </p:cNvPr>
          <p:cNvSpPr txBox="1"/>
          <p:nvPr/>
        </p:nvSpPr>
        <p:spPr>
          <a:xfrm>
            <a:off x="381837" y="2318006"/>
            <a:ext cx="115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dashed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54401A-E976-E244-91DC-BE5F9914F91A}"/>
              </a:ext>
            </a:extLst>
          </p:cNvPr>
          <p:cNvSpPr txBox="1"/>
          <p:nvPr/>
        </p:nvSpPr>
        <p:spPr>
          <a:xfrm>
            <a:off x="663190" y="2576572"/>
            <a:ext cx="592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36463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478EF5-9719-D74C-860A-FE3EEC87C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576" y="2045126"/>
            <a:ext cx="5978172" cy="47025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E0FF-57C2-A747-9570-4AE79BB1D2C0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4A98AE-3035-F045-A35B-47897BD26F0A}"/>
              </a:ext>
            </a:extLst>
          </p:cNvPr>
          <p:cNvSpPr/>
          <p:nvPr/>
        </p:nvSpPr>
        <p:spPr>
          <a:xfrm>
            <a:off x="4953836" y="2401629"/>
            <a:ext cx="864158" cy="483477"/>
          </a:xfrm>
          <a:prstGeom prst="rect">
            <a:avLst/>
          </a:prstGeom>
          <a:noFill/>
          <a:ln w="34925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FB659-90C9-DE45-A5A1-94A7987BD150}"/>
              </a:ext>
            </a:extLst>
          </p:cNvPr>
          <p:cNvSpPr/>
          <p:nvPr/>
        </p:nvSpPr>
        <p:spPr>
          <a:xfrm>
            <a:off x="3265715" y="2401632"/>
            <a:ext cx="1607736" cy="465129"/>
          </a:xfrm>
          <a:prstGeom prst="rect">
            <a:avLst/>
          </a:prstGeom>
          <a:noFill/>
          <a:ln w="34925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D859BF-3CDA-D944-9BC8-1C325FC19BB5}"/>
              </a:ext>
            </a:extLst>
          </p:cNvPr>
          <p:cNvCxnSpPr/>
          <p:nvPr/>
        </p:nvCxnSpPr>
        <p:spPr>
          <a:xfrm flipH="1">
            <a:off x="1597688" y="2502043"/>
            <a:ext cx="3416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8C63D3-A4F5-2D48-8DF5-DF6763B5B380}"/>
              </a:ext>
            </a:extLst>
          </p:cNvPr>
          <p:cNvCxnSpPr/>
          <p:nvPr/>
        </p:nvCxnSpPr>
        <p:spPr>
          <a:xfrm flipH="1">
            <a:off x="1599367" y="2764971"/>
            <a:ext cx="3416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670459-1B77-764A-A1D1-3B3B08472E62}"/>
              </a:ext>
            </a:extLst>
          </p:cNvPr>
          <p:cNvSpPr txBox="1"/>
          <p:nvPr/>
        </p:nvSpPr>
        <p:spPr>
          <a:xfrm>
            <a:off x="492369" y="2348154"/>
            <a:ext cx="115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dashed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45BC5-D978-9B4F-8595-ED7EE65F5761}"/>
              </a:ext>
            </a:extLst>
          </p:cNvPr>
          <p:cNvSpPr txBox="1"/>
          <p:nvPr/>
        </p:nvSpPr>
        <p:spPr>
          <a:xfrm>
            <a:off x="773722" y="2606720"/>
            <a:ext cx="592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11261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8C23B9-FEC1-394A-8229-4F1B949B1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20" y="1403476"/>
            <a:ext cx="3882775" cy="2483577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4F59666F-EEE0-7F44-9453-E36E5A1C4159}"/>
              </a:ext>
            </a:extLst>
          </p:cNvPr>
          <p:cNvSpPr/>
          <p:nvPr/>
        </p:nvSpPr>
        <p:spPr>
          <a:xfrm>
            <a:off x="935665" y="1573597"/>
            <a:ext cx="255181" cy="20204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3270-9EFD-6B47-B76D-4F7325987CC0}"/>
              </a:ext>
            </a:extLst>
          </p:cNvPr>
          <p:cNvSpPr txBox="1"/>
          <p:nvPr/>
        </p:nvSpPr>
        <p:spPr>
          <a:xfrm>
            <a:off x="4423144" y="1679374"/>
            <a:ext cx="40297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 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upcoming reflected wavefield;</a:t>
            </a:r>
          </a:p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downgoing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reflected wavefield;</a:t>
            </a:r>
          </a:p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downgoing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transmitted wavefield.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F9FEA9-136E-7C41-8971-AF43AA112CB9}"/>
                  </a:ext>
                </a:extLst>
              </p:cNvPr>
              <p:cNvSpPr txBox="1"/>
              <p:nvPr/>
            </p:nvSpPr>
            <p:spPr>
              <a:xfrm>
                <a:off x="4463783" y="2777532"/>
                <a:ext cx="3882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downgoing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wavefield: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F9FEA9-136E-7C41-8971-AF43AA112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783" y="2777532"/>
                <a:ext cx="3882775" cy="369332"/>
              </a:xfrm>
              <a:prstGeom prst="rect">
                <a:avLst/>
              </a:prstGeom>
              <a:blipFill>
                <a:blip r:embed="rId3"/>
                <a:stretch>
                  <a:fillRect l="-977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DE6BA8-6AD3-4F4E-988A-8551D5170404}"/>
                  </a:ext>
                </a:extLst>
              </p:cNvPr>
              <p:cNvSpPr txBox="1"/>
              <p:nvPr/>
            </p:nvSpPr>
            <p:spPr>
              <a:xfrm>
                <a:off x="4570108" y="3146864"/>
                <a:ext cx="3882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upgoing wavefield: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DE6BA8-6AD3-4F4E-988A-8551D517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8" y="3146864"/>
                <a:ext cx="3882775" cy="369332"/>
              </a:xfrm>
              <a:prstGeom prst="rect">
                <a:avLst/>
              </a:prstGeom>
              <a:blipFill>
                <a:blip r:embed="rId4"/>
                <a:stretch>
                  <a:fillRect l="-1634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AC37264-5D42-8443-8A89-1FB91F0E4A0C}"/>
              </a:ext>
            </a:extLst>
          </p:cNvPr>
          <p:cNvSpPr txBox="1"/>
          <p:nvPr/>
        </p:nvSpPr>
        <p:spPr>
          <a:xfrm>
            <a:off x="1161404" y="4025941"/>
            <a:ext cx="660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Net </a:t>
            </a:r>
            <a:r>
              <a:rPr lang="en-SG" dirty="0" err="1"/>
              <a:t>downgoing</a:t>
            </a:r>
            <a:r>
              <a:rPr lang="en-SG" dirty="0"/>
              <a:t> power flux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– U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(1-R</a:t>
            </a:r>
            <a:r>
              <a:rPr lang="en-US" altLang="zh-CN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)(1-R) – R</a:t>
            </a:r>
            <a:r>
              <a:rPr lang="en-US" altLang="zh-CN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1-R</a:t>
            </a:r>
            <a:r>
              <a:rPr lang="en-US" altLang="zh-CN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29E31-E799-144B-A2DD-BA949C492F5C}"/>
              </a:ext>
            </a:extLst>
          </p:cNvPr>
          <p:cNvSpPr txBox="1"/>
          <p:nvPr/>
        </p:nvSpPr>
        <p:spPr>
          <a:xfrm>
            <a:off x="2997435" y="2777532"/>
            <a:ext cx="88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99F7D9-284B-1E49-9C2B-991A66CC25EE}"/>
              </a:ext>
            </a:extLst>
          </p:cNvPr>
          <p:cNvSpPr txBox="1"/>
          <p:nvPr/>
        </p:nvSpPr>
        <p:spPr>
          <a:xfrm>
            <a:off x="2538859" y="3338974"/>
            <a:ext cx="145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05123-4A3D-0A44-986D-1EB34F7FB623}"/>
              </a:ext>
            </a:extLst>
          </p:cNvPr>
          <p:cNvSpPr txBox="1"/>
          <p:nvPr/>
        </p:nvSpPr>
        <p:spPr>
          <a:xfrm>
            <a:off x="1190846" y="4597753"/>
            <a:ext cx="6604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Net </a:t>
            </a:r>
            <a:r>
              <a:rPr lang="en-SG" dirty="0" err="1"/>
              <a:t>downgoing</a:t>
            </a:r>
            <a:r>
              <a:rPr lang="en-SG" dirty="0"/>
              <a:t> power flux in homogeneous half-space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D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– U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T</a:t>
            </a:r>
            <a:r>
              <a:rPr lang="en-US" altLang="zh-CN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107D9-AE61-404C-8389-6BBDD0C16A6B}"/>
              </a:ext>
            </a:extLst>
          </p:cNvPr>
          <p:cNvSpPr txBox="1"/>
          <p:nvPr/>
        </p:nvSpPr>
        <p:spPr>
          <a:xfrm>
            <a:off x="833709" y="560754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conserved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65477-2BA9-1046-8070-2646E5BB9B3F}"/>
              </a:ext>
            </a:extLst>
          </p:cNvPr>
          <p:cNvSpPr txBox="1"/>
          <p:nvPr/>
        </p:nvSpPr>
        <p:spPr>
          <a:xfrm>
            <a:off x="4527577" y="5585763"/>
            <a:ext cx="192012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1-R</a:t>
            </a:r>
            <a:r>
              <a:rPr lang="en-US" sz="2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</a:t>
            </a:r>
            <a:r>
              <a:rPr lang="en-US" altLang="zh-CN" sz="2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67998-8DC9-B04B-A140-B5D21E5B5D91}"/>
              </a:ext>
            </a:extLst>
          </p:cNvPr>
          <p:cNvSpPr txBox="1"/>
          <p:nvPr/>
        </p:nvSpPr>
        <p:spPr>
          <a:xfrm>
            <a:off x="5762847" y="6325641"/>
            <a:ext cx="291332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2003, Geophysics.</a:t>
            </a:r>
            <a:endParaRPr lang="en-US" dirty="0"/>
          </a:p>
        </p:txBody>
      </p:sp>
      <p:pic>
        <p:nvPicPr>
          <p:cNvPr id="17" name="Graphic 16" descr="Arrow Slight curve">
            <a:extLst>
              <a:ext uri="{FF2B5EF4-FFF2-40B4-BE49-F238E27FC236}">
                <a16:creationId xmlns:a16="http://schemas.microsoft.com/office/drawing/2014/main" id="{B3BF58CC-4026-084E-8B80-178FA06EE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4623" y="5359395"/>
            <a:ext cx="623423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B3B5E16-D7B0-064E-978B-0BA90A1BDB4F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6373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54823-A532-2F46-AC7E-03BBBB2E6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05" y="1990456"/>
            <a:ext cx="5879391" cy="4837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E0FF-57C2-A747-9570-4AE79BB1D2C0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4A98AE-3035-F045-A35B-47897BD26F0A}"/>
              </a:ext>
            </a:extLst>
          </p:cNvPr>
          <p:cNvSpPr/>
          <p:nvPr/>
        </p:nvSpPr>
        <p:spPr>
          <a:xfrm>
            <a:off x="4803116" y="2291101"/>
            <a:ext cx="864158" cy="483477"/>
          </a:xfrm>
          <a:prstGeom prst="rect">
            <a:avLst/>
          </a:prstGeom>
          <a:noFill/>
          <a:ln w="34925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FB659-90C9-DE45-A5A1-94A7987BD150}"/>
              </a:ext>
            </a:extLst>
          </p:cNvPr>
          <p:cNvSpPr/>
          <p:nvPr/>
        </p:nvSpPr>
        <p:spPr>
          <a:xfrm>
            <a:off x="3285811" y="2281053"/>
            <a:ext cx="1507253" cy="465129"/>
          </a:xfrm>
          <a:prstGeom prst="rect">
            <a:avLst/>
          </a:prstGeom>
          <a:noFill/>
          <a:ln w="34925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D859BF-3CDA-D944-9BC8-1C325FC19BB5}"/>
              </a:ext>
            </a:extLst>
          </p:cNvPr>
          <p:cNvCxnSpPr/>
          <p:nvPr/>
        </p:nvCxnSpPr>
        <p:spPr>
          <a:xfrm flipH="1">
            <a:off x="1738364" y="2381463"/>
            <a:ext cx="3416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8C63D3-A4F5-2D48-8DF5-DF6763B5B380}"/>
              </a:ext>
            </a:extLst>
          </p:cNvPr>
          <p:cNvCxnSpPr/>
          <p:nvPr/>
        </p:nvCxnSpPr>
        <p:spPr>
          <a:xfrm flipH="1">
            <a:off x="1740043" y="2644391"/>
            <a:ext cx="3416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670459-1B77-764A-A1D1-3B3B08472E62}"/>
              </a:ext>
            </a:extLst>
          </p:cNvPr>
          <p:cNvSpPr txBox="1"/>
          <p:nvPr/>
        </p:nvSpPr>
        <p:spPr>
          <a:xfrm>
            <a:off x="633045" y="2227574"/>
            <a:ext cx="115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dashed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45BC5-D978-9B4F-8595-ED7EE65F5761}"/>
              </a:ext>
            </a:extLst>
          </p:cNvPr>
          <p:cNvSpPr txBox="1"/>
          <p:nvPr/>
        </p:nvSpPr>
        <p:spPr>
          <a:xfrm>
            <a:off x="914398" y="2486140"/>
            <a:ext cx="592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39029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B38575-F9FB-C640-ADA0-73B0CADF6FD9}"/>
              </a:ext>
            </a:extLst>
          </p:cNvPr>
          <p:cNvSpPr txBox="1">
            <a:spLocks/>
          </p:cNvSpPr>
          <p:nvPr/>
        </p:nvSpPr>
        <p:spPr>
          <a:xfrm>
            <a:off x="115019" y="460461"/>
            <a:ext cx="835507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P-reflectivity imaged discontinuity with other probes’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5A812-62FB-B946-86D4-F33EE9FB3847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8736F-35F0-9147-8D2B-59A4804A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" y="2257766"/>
            <a:ext cx="6965416" cy="4029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0C3DB-6683-0C40-BB37-509829A1E616}"/>
              </a:ext>
            </a:extLst>
          </p:cNvPr>
          <p:cNvSpPr txBox="1"/>
          <p:nvPr/>
        </p:nvSpPr>
        <p:spPr>
          <a:xfrm>
            <a:off x="7086600" y="1749929"/>
            <a:ext cx="168021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6.2 km/s</a:t>
            </a:r>
          </a:p>
        </p:txBody>
      </p:sp>
      <p:pic>
        <p:nvPicPr>
          <p:cNvPr id="7" name="Graphic 6" descr="Transfer">
            <a:extLst>
              <a:ext uri="{FF2B5EF4-FFF2-40B4-BE49-F238E27FC236}">
                <a16:creationId xmlns:a16="http://schemas.microsoft.com/office/drawing/2014/main" id="{D8786533-FF94-974F-A882-A778726B0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23224" y="3772498"/>
            <a:ext cx="297180" cy="262890"/>
          </a:xfrm>
          <a:prstGeom prst="rect">
            <a:avLst/>
          </a:prstGeom>
        </p:spPr>
      </p:pic>
      <p:pic>
        <p:nvPicPr>
          <p:cNvPr id="8" name="Graphic 7" descr="Transfer">
            <a:extLst>
              <a:ext uri="{FF2B5EF4-FFF2-40B4-BE49-F238E27FC236}">
                <a16:creationId xmlns:a16="http://schemas.microsoft.com/office/drawing/2014/main" id="{53E7A7C3-A872-8B40-B0B0-8A3D81554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18290" y="5813009"/>
            <a:ext cx="536620" cy="474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C1CBE4-C1E3-1844-90A1-65466F862AC6}"/>
              </a:ext>
            </a:extLst>
          </p:cNvPr>
          <p:cNvSpPr txBox="1"/>
          <p:nvPr/>
        </p:nvSpPr>
        <p:spPr>
          <a:xfrm>
            <a:off x="7662992" y="4008856"/>
            <a:ext cx="136093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5.5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E96150-41CE-9A4D-97EF-1E9A24DC4ACD}"/>
              </a:ext>
            </a:extLst>
          </p:cNvPr>
          <p:cNvSpPr txBox="1"/>
          <p:nvPr/>
        </p:nvSpPr>
        <p:spPr>
          <a:xfrm>
            <a:off x="7664494" y="6129278"/>
            <a:ext cx="118394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0.08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49688-13CE-264B-9638-D2954F940158}"/>
              </a:ext>
            </a:extLst>
          </p:cNvPr>
          <p:cNvSpPr txBox="1"/>
          <p:nvPr/>
        </p:nvSpPr>
        <p:spPr>
          <a:xfrm>
            <a:off x="3776922" y="2522137"/>
            <a:ext cx="96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Crust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11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B38575-F9FB-C640-ADA0-73B0CADF6FD9}"/>
              </a:ext>
            </a:extLst>
          </p:cNvPr>
          <p:cNvSpPr txBox="1">
            <a:spLocks/>
          </p:cNvSpPr>
          <p:nvPr/>
        </p:nvSpPr>
        <p:spPr>
          <a:xfrm>
            <a:off x="115019" y="460461"/>
            <a:ext cx="835507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P-reflectivity imaged discontinuity with other probes’</a:t>
            </a:r>
            <a:endParaRPr lang="en-US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CCE723-B994-BD47-8BC7-01F138DEC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" y="2257766"/>
            <a:ext cx="6892290" cy="4181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5A812-62FB-B946-86D4-F33EE9FB3847}"/>
              </a:ext>
            </a:extLst>
          </p:cNvPr>
          <p:cNvSpPr txBox="1"/>
          <p:nvPr/>
        </p:nvSpPr>
        <p:spPr>
          <a:xfrm>
            <a:off x="115020" y="1288264"/>
            <a:ext cx="35915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H-𝜅-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search stacking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(Delph et al., 2019, JGR.)</a:t>
            </a:r>
          </a:p>
        </p:txBody>
      </p:sp>
      <p:pic>
        <p:nvPicPr>
          <p:cNvPr id="6" name="Graphic 5" descr="Transfer">
            <a:extLst>
              <a:ext uri="{FF2B5EF4-FFF2-40B4-BE49-F238E27FC236}">
                <a16:creationId xmlns:a16="http://schemas.microsoft.com/office/drawing/2014/main" id="{34C3230F-C4DF-CB4B-A14E-B898CFF78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195185" y="3657600"/>
            <a:ext cx="297180" cy="262890"/>
          </a:xfrm>
          <a:prstGeom prst="rect">
            <a:avLst/>
          </a:prstGeom>
        </p:spPr>
      </p:pic>
      <p:pic>
        <p:nvPicPr>
          <p:cNvPr id="8" name="Graphic 7" descr="Transfer">
            <a:extLst>
              <a:ext uri="{FF2B5EF4-FFF2-40B4-BE49-F238E27FC236}">
                <a16:creationId xmlns:a16="http://schemas.microsoft.com/office/drawing/2014/main" id="{350AF8A3-BC87-714D-BBDB-93CA85D0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195185" y="5604510"/>
            <a:ext cx="297180" cy="262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5B369-5E71-A14C-BFED-782ABBFC66A3}"/>
              </a:ext>
            </a:extLst>
          </p:cNvPr>
          <p:cNvSpPr txBox="1"/>
          <p:nvPr/>
        </p:nvSpPr>
        <p:spPr>
          <a:xfrm>
            <a:off x="7492366" y="4008856"/>
            <a:ext cx="153156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5.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F63C6-FC8D-2145-A697-D604E969A366}"/>
              </a:ext>
            </a:extLst>
          </p:cNvPr>
          <p:cNvSpPr txBox="1"/>
          <p:nvPr/>
        </p:nvSpPr>
        <p:spPr>
          <a:xfrm>
            <a:off x="7435780" y="5944612"/>
            <a:ext cx="163838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24182-8E79-D74C-8AC9-FB63DE5ADB5E}"/>
              </a:ext>
            </a:extLst>
          </p:cNvPr>
          <p:cNvSpPr txBox="1"/>
          <p:nvPr/>
        </p:nvSpPr>
        <p:spPr>
          <a:xfrm>
            <a:off x="3776922" y="2522137"/>
            <a:ext cx="96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Crust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042BFC-CACC-314A-87B2-7D00F00FC240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611160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crustal structure from P-wave reflectivity 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79EDF-9B2A-EB4F-A72E-9D4BB693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10" y="2257766"/>
            <a:ext cx="8266979" cy="4227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6A6A9-B32F-7C48-965C-FBA9144D25D5}"/>
              </a:ext>
            </a:extLst>
          </p:cNvPr>
          <p:cNvSpPr txBox="1"/>
          <p:nvPr/>
        </p:nvSpPr>
        <p:spPr>
          <a:xfrm>
            <a:off x="115020" y="1288264"/>
            <a:ext cx="344533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Ruigrok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GRL.)</a:t>
            </a:r>
          </a:p>
        </p:txBody>
      </p:sp>
    </p:spTree>
    <p:extLst>
      <p:ext uri="{BB962C8B-B14F-4D97-AF65-F5344CB8AC3E}">
        <p14:creationId xmlns:p14="http://schemas.microsoft.com/office/powerpoint/2010/main" val="1143266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676A6A9-B32F-7C48-965C-FBA9144D25D5}"/>
              </a:ext>
            </a:extLst>
          </p:cNvPr>
          <p:cNvSpPr txBox="1"/>
          <p:nvPr/>
        </p:nvSpPr>
        <p:spPr>
          <a:xfrm>
            <a:off x="152237" y="6154204"/>
            <a:ext cx="45403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Ruigrok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GRL.)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B0228-DD89-384A-BEC3-1CD88490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9" y="3229633"/>
            <a:ext cx="4011878" cy="2586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2A6E6-2E1F-C149-B968-BF717715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22" y="1578784"/>
            <a:ext cx="2507598" cy="1499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2CD8A-C9DE-F941-90DC-1381CD892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80" y="3208135"/>
            <a:ext cx="4163709" cy="29460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49979CA-37C8-2A4E-83D7-327D40E82756}"/>
              </a:ext>
            </a:extLst>
          </p:cNvPr>
          <p:cNvSpPr txBox="1">
            <a:spLocks/>
          </p:cNvSpPr>
          <p:nvPr/>
        </p:nvSpPr>
        <p:spPr>
          <a:xfrm>
            <a:off x="115019" y="460461"/>
            <a:ext cx="8355079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P-reflectivity imaged discontinuity with other probes’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0818A-100F-1249-A1F3-8AF2F208EC7F}"/>
              </a:ext>
            </a:extLst>
          </p:cNvPr>
          <p:cNvSpPr txBox="1"/>
          <p:nvPr/>
        </p:nvSpPr>
        <p:spPr>
          <a:xfrm>
            <a:off x="5335011" y="6154204"/>
            <a:ext cx="33869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SsPmP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(Tseng et al., 2009, GRL.)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C69CF-F50A-C446-A23D-E30BF2536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967" y="1627492"/>
            <a:ext cx="5383258" cy="1288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AA650-1BBA-8F4D-B4AF-D4F1CFB6B66B}"/>
              </a:ext>
            </a:extLst>
          </p:cNvPr>
          <p:cNvSpPr txBox="1"/>
          <p:nvPr/>
        </p:nvSpPr>
        <p:spPr>
          <a:xfrm>
            <a:off x="5134708" y="1209452"/>
            <a:ext cx="34867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Nábělek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al.,2009, Science)</a:t>
            </a:r>
          </a:p>
        </p:txBody>
      </p:sp>
    </p:spTree>
    <p:extLst>
      <p:ext uri="{BB962C8B-B14F-4D97-AF65-F5344CB8AC3E}">
        <p14:creationId xmlns:p14="http://schemas.microsoft.com/office/powerpoint/2010/main" val="1349158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627DE0-6BAF-0B44-A3BC-17AD637DBF43}"/>
              </a:ext>
            </a:extLst>
          </p:cNvPr>
          <p:cNvSpPr txBox="1"/>
          <p:nvPr/>
        </p:nvSpPr>
        <p:spPr>
          <a:xfrm>
            <a:off x="254842" y="1974263"/>
            <a:ext cx="8634315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(2003), Synthesis of an inhomogeneous medium from its acoustic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response, Geophysics, 68, 1756–1759.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T.‐S.,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Tkalčic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H. (2017). On the feasibility and use of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teleseismic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wave coda autocorrelation for mapping shallow seismic dis-continuities. </a:t>
            </a:r>
            <a:r>
              <a:rPr lang="en-S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Geophysical Research: Solid Earth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3776–3791.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Delph, J. R., Levander, A.,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(2019). Constraining crustal properties using receiver functions and the autocorrelation of earthquake‐generated body waves. </a:t>
            </a:r>
            <a:r>
              <a:rPr lang="en-S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Geophysical Research: Solid Earth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Ruigrok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and K.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(2012), Global-phase seismic interferometry unveils P-wave reflectivity below the Himalayas and Tibet,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 Lett., 39, L11303.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Tseng, T.-L., W.-P. Chen, and R. L.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Nowack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(2009), Northward thinning of Tibetan crust revealed by virtual seismic profiles,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 Lett., 36, L24304.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Náb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lek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et al. (2009), Underplating in the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Himalya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-Tibet collision zone revealed by the Hi-CLIMB experiment, Science, 325, 1371–1374. </a:t>
            </a:r>
            <a:endParaRPr lang="en-S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D7CFDB-78BC-FB49-99C7-FF07A4BE589A}"/>
              </a:ext>
            </a:extLst>
          </p:cNvPr>
          <p:cNvSpPr txBox="1">
            <a:spLocks/>
          </p:cNvSpPr>
          <p:nvPr/>
        </p:nvSpPr>
        <p:spPr>
          <a:xfrm>
            <a:off x="115019" y="460461"/>
            <a:ext cx="1372137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658858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C3CE74-5843-664A-8675-4563119AD5CB}"/>
              </a:ext>
            </a:extLst>
          </p:cNvPr>
          <p:cNvSpPr txBox="1">
            <a:spLocks/>
          </p:cNvSpPr>
          <p:nvPr/>
        </p:nvSpPr>
        <p:spPr>
          <a:xfrm>
            <a:off x="115019" y="460461"/>
            <a:ext cx="2869341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2D98E-B9E3-1F4F-900E-A96D2FCDD768}"/>
              </a:ext>
            </a:extLst>
          </p:cNvPr>
          <p:cNvSpPr txBox="1"/>
          <p:nvPr/>
        </p:nvSpPr>
        <p:spPr>
          <a:xfrm>
            <a:off x="512467" y="1286190"/>
            <a:ext cx="793819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Pmp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in receiver functions largely cancels due to its similarity on both the vertical and radial component seismograms.  --  Delph, et al., 2019.   ???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326D9-AD3A-A848-A050-F27EA44A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6" y="2253618"/>
            <a:ext cx="1193800" cy="185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5E93A-B028-2B40-8C87-E3567A78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22" y="2253618"/>
            <a:ext cx="6878431" cy="4332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FDF9A-711A-9A41-9582-54A7AE29777E}"/>
              </a:ext>
            </a:extLst>
          </p:cNvPr>
          <p:cNvSpPr txBox="1"/>
          <p:nvPr/>
        </p:nvSpPr>
        <p:spPr>
          <a:xfrm>
            <a:off x="327451" y="5211677"/>
            <a:ext cx="11201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G=3.0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616D6-5502-BC4C-A371-E138AC57C614}"/>
              </a:ext>
            </a:extLst>
          </p:cNvPr>
          <p:cNvSpPr txBox="1"/>
          <p:nvPr/>
        </p:nvSpPr>
        <p:spPr>
          <a:xfrm>
            <a:off x="3104940" y="3180718"/>
            <a:ext cx="38183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same ZP/RZ as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ZPmP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RPmP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37A877-CA9A-604F-90D0-088580A7F1F1}"/>
              </a:ext>
            </a:extLst>
          </p:cNvPr>
          <p:cNvSpPr/>
          <p:nvPr/>
        </p:nvSpPr>
        <p:spPr>
          <a:xfrm>
            <a:off x="1989574" y="2461846"/>
            <a:ext cx="994786" cy="718872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ADE57AF-6A0F-254D-B1AC-5BEFFEF6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49198"/>
            <a:ext cx="4061274" cy="2511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29E31-E799-144B-A2DD-BA949C492F5C}"/>
              </a:ext>
            </a:extLst>
          </p:cNvPr>
          <p:cNvSpPr txBox="1"/>
          <p:nvPr/>
        </p:nvSpPr>
        <p:spPr>
          <a:xfrm>
            <a:off x="7405686" y="3879543"/>
            <a:ext cx="88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99F7D9-284B-1E49-9C2B-991A66CC25EE}"/>
              </a:ext>
            </a:extLst>
          </p:cNvPr>
          <p:cNvSpPr txBox="1"/>
          <p:nvPr/>
        </p:nvSpPr>
        <p:spPr>
          <a:xfrm>
            <a:off x="6947110" y="4440985"/>
            <a:ext cx="145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A5189-F736-9D46-82E0-B0C81FBF5986}"/>
              </a:ext>
            </a:extLst>
          </p:cNvPr>
          <p:cNvSpPr txBox="1"/>
          <p:nvPr/>
        </p:nvSpPr>
        <p:spPr>
          <a:xfrm>
            <a:off x="215602" y="1246122"/>
            <a:ext cx="83755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reciprocity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same seismogram should be recorded if the locations of the source and geophone are exchanged.</a:t>
            </a:r>
          </a:p>
        </p:txBody>
      </p:sp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6C871463-ED10-4C4F-8AB8-E517A2873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818" y="2476655"/>
            <a:ext cx="4043001" cy="2586064"/>
          </a:xfrm>
          <a:prstGeom prst="rect">
            <a:avLst/>
          </a:prstGeom>
        </p:spPr>
      </p:pic>
      <p:sp>
        <p:nvSpPr>
          <p:cNvPr id="24" name="7-point Star 23">
            <a:extLst>
              <a:ext uri="{FF2B5EF4-FFF2-40B4-BE49-F238E27FC236}">
                <a16:creationId xmlns:a16="http://schemas.microsoft.com/office/drawing/2014/main" id="{D13F7E69-A360-EE4C-A6B1-3606A6F33FC9}"/>
              </a:ext>
            </a:extLst>
          </p:cNvPr>
          <p:cNvSpPr/>
          <p:nvPr/>
        </p:nvSpPr>
        <p:spPr>
          <a:xfrm>
            <a:off x="984193" y="2668041"/>
            <a:ext cx="255181" cy="20204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16F86C-C12F-9A4C-ACF4-8966C5A305C0}"/>
              </a:ext>
            </a:extLst>
          </p:cNvPr>
          <p:cNvSpPr txBox="1"/>
          <p:nvPr/>
        </p:nvSpPr>
        <p:spPr>
          <a:xfrm>
            <a:off x="3003433" y="3850711"/>
            <a:ext cx="88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6A2993-A63D-7246-80D4-2FE15E728D34}"/>
              </a:ext>
            </a:extLst>
          </p:cNvPr>
          <p:cNvSpPr txBox="1"/>
          <p:nvPr/>
        </p:nvSpPr>
        <p:spPr>
          <a:xfrm>
            <a:off x="2544857" y="4412153"/>
            <a:ext cx="145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6A8C4-6844-F142-AEB8-80F3D7D4AEA8}"/>
              </a:ext>
            </a:extLst>
          </p:cNvPr>
          <p:cNvSpPr txBox="1"/>
          <p:nvPr/>
        </p:nvSpPr>
        <p:spPr>
          <a:xfrm>
            <a:off x="1363256" y="5580969"/>
            <a:ext cx="192012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1-R</a:t>
            </a:r>
            <a:r>
              <a:rPr lang="en-US" sz="2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</a:t>
            </a:r>
            <a:r>
              <a:rPr lang="en-US" altLang="zh-CN" sz="2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4F56DD-A1EE-7A43-942B-F4E5E49A2143}"/>
                  </a:ext>
                </a:extLst>
              </p:cNvPr>
              <p:cNvSpPr txBox="1"/>
              <p:nvPr/>
            </p:nvSpPr>
            <p:spPr>
              <a:xfrm>
                <a:off x="4827181" y="5580968"/>
                <a:ext cx="3657600" cy="4616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R(t)+R(-t)</a:t>
                </a:r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𝜹</m:t>
                    </m:r>
                  </m:oMath>
                </a14:m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(t)-T(-t)*T(t)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4F56DD-A1EE-7A43-942B-F4E5E49A2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181" y="5580968"/>
                <a:ext cx="3657600" cy="461665"/>
              </a:xfrm>
              <a:prstGeom prst="rect">
                <a:avLst/>
              </a:prstGeom>
              <a:blipFill>
                <a:blip r:embed="rId4"/>
                <a:stretch>
                  <a:fillRect l="-2414" t="-7692" r="-690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C1611FE-9228-9143-8DFB-621F52428094}"/>
              </a:ext>
            </a:extLst>
          </p:cNvPr>
          <p:cNvSpPr txBox="1"/>
          <p:nvPr/>
        </p:nvSpPr>
        <p:spPr>
          <a:xfrm>
            <a:off x="115019" y="6376218"/>
            <a:ext cx="291332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2003, Geophysics.</a:t>
            </a:r>
            <a:endParaRPr lang="en-US" dirty="0"/>
          </a:p>
        </p:txBody>
      </p:sp>
      <p:pic>
        <p:nvPicPr>
          <p:cNvPr id="35" name="Graphic 34" descr="Arrow Slight curve">
            <a:extLst>
              <a:ext uri="{FF2B5EF4-FFF2-40B4-BE49-F238E27FC236}">
                <a16:creationId xmlns:a16="http://schemas.microsoft.com/office/drawing/2014/main" id="{F53D5F8A-2091-6C45-A857-14DBBAA1E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9229" y="3211742"/>
            <a:ext cx="623423" cy="914400"/>
          </a:xfrm>
          <a:prstGeom prst="rect">
            <a:avLst/>
          </a:prstGeom>
        </p:spPr>
      </p:pic>
      <p:pic>
        <p:nvPicPr>
          <p:cNvPr id="37" name="Graphic 36" descr="Radio microphone">
            <a:extLst>
              <a:ext uri="{FF2B5EF4-FFF2-40B4-BE49-F238E27FC236}">
                <a16:creationId xmlns:a16="http://schemas.microsoft.com/office/drawing/2014/main" id="{90139EF6-08A7-7F48-9254-1FA3F20BC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5525" y="4730775"/>
            <a:ext cx="405742" cy="405742"/>
          </a:xfrm>
          <a:prstGeom prst="rect">
            <a:avLst/>
          </a:prstGeom>
        </p:spPr>
      </p:pic>
      <p:sp>
        <p:nvSpPr>
          <p:cNvPr id="38" name="7-point Star 37">
            <a:extLst>
              <a:ext uri="{FF2B5EF4-FFF2-40B4-BE49-F238E27FC236}">
                <a16:creationId xmlns:a16="http://schemas.microsoft.com/office/drawing/2014/main" id="{282CB986-AC36-4C4B-B0AE-6B8B02DFA06B}"/>
              </a:ext>
            </a:extLst>
          </p:cNvPr>
          <p:cNvSpPr/>
          <p:nvPr/>
        </p:nvSpPr>
        <p:spPr>
          <a:xfrm>
            <a:off x="6400800" y="4765680"/>
            <a:ext cx="255181" cy="20204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Radio microphone">
            <a:extLst>
              <a:ext uri="{FF2B5EF4-FFF2-40B4-BE49-F238E27FC236}">
                <a16:creationId xmlns:a16="http://schemas.microsoft.com/office/drawing/2014/main" id="{4F9B568F-C328-F94F-B961-7C3EE99E7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5761" y="2349226"/>
            <a:ext cx="405742" cy="405742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91091EF-CB75-EA47-867B-0AEDDF7EF99D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552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ADE57AF-6A0F-254D-B1AC-5BEFFEF6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5" y="1504653"/>
            <a:ext cx="4061274" cy="2511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29E31-E799-144B-A2DD-BA949C492F5C}"/>
              </a:ext>
            </a:extLst>
          </p:cNvPr>
          <p:cNvSpPr txBox="1"/>
          <p:nvPr/>
        </p:nvSpPr>
        <p:spPr>
          <a:xfrm>
            <a:off x="3104991" y="2934998"/>
            <a:ext cx="88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99F7D9-284B-1E49-9C2B-991A66CC25EE}"/>
              </a:ext>
            </a:extLst>
          </p:cNvPr>
          <p:cNvSpPr txBox="1"/>
          <p:nvPr/>
        </p:nvSpPr>
        <p:spPr>
          <a:xfrm>
            <a:off x="2646415" y="3496440"/>
            <a:ext cx="145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1611FE-9228-9143-8DFB-621F52428094}"/>
              </a:ext>
            </a:extLst>
          </p:cNvPr>
          <p:cNvSpPr txBox="1"/>
          <p:nvPr/>
        </p:nvSpPr>
        <p:spPr>
          <a:xfrm>
            <a:off x="4804651" y="3424515"/>
            <a:ext cx="291332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Wapenaar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2003, Geophysics.</a:t>
            </a:r>
            <a:endParaRPr lang="en-US" dirty="0"/>
          </a:p>
        </p:txBody>
      </p:sp>
      <p:sp>
        <p:nvSpPr>
          <p:cNvPr id="38" name="7-point Star 37">
            <a:extLst>
              <a:ext uri="{FF2B5EF4-FFF2-40B4-BE49-F238E27FC236}">
                <a16:creationId xmlns:a16="http://schemas.microsoft.com/office/drawing/2014/main" id="{282CB986-AC36-4C4B-B0AE-6B8B02DFA06B}"/>
              </a:ext>
            </a:extLst>
          </p:cNvPr>
          <p:cNvSpPr/>
          <p:nvPr/>
        </p:nvSpPr>
        <p:spPr>
          <a:xfrm>
            <a:off x="2100105" y="3821135"/>
            <a:ext cx="255181" cy="202049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Radio microphone">
            <a:extLst>
              <a:ext uri="{FF2B5EF4-FFF2-40B4-BE49-F238E27FC236}">
                <a16:creationId xmlns:a16="http://schemas.microsoft.com/office/drawing/2014/main" id="{4F9B568F-C328-F94F-B961-7C3EE99E7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066" y="1404681"/>
            <a:ext cx="405742" cy="405742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91091EF-CB75-EA47-867B-0AEDDF7EF99D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EB2E-289C-D348-984F-AB44A50964E8}"/>
              </a:ext>
            </a:extLst>
          </p:cNvPr>
          <p:cNvSpPr txBox="1"/>
          <p:nvPr/>
        </p:nvSpPr>
        <p:spPr>
          <a:xfrm>
            <a:off x="4603333" y="1810423"/>
            <a:ext cx="331595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Points: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Impulsive source;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from half-space;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surface observation.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7061A-5B02-4743-BBC3-31D58D159465}"/>
              </a:ext>
            </a:extLst>
          </p:cNvPr>
          <p:cNvSpPr txBox="1"/>
          <p:nvPr/>
        </p:nvSpPr>
        <p:spPr>
          <a:xfrm>
            <a:off x="965829" y="5296117"/>
            <a:ext cx="69534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goal is to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 pulse-like signal resulted from discontinuity, for the reflection/transmission is simply scaled version of the input wavelet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083CE8-268E-6946-B923-0474D25FA0A4}"/>
              </a:ext>
            </a:extLst>
          </p:cNvPr>
          <p:cNvSpPr txBox="1"/>
          <p:nvPr/>
        </p:nvSpPr>
        <p:spPr>
          <a:xfrm>
            <a:off x="5876076" y="6028207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3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781B90-510E-7F41-8C74-48D4B7DA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049" y="1889627"/>
            <a:ext cx="4104993" cy="3078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6E4E4-9106-BA4D-943A-017FC805179D}"/>
              </a:ext>
            </a:extLst>
          </p:cNvPr>
          <p:cNvSpPr txBox="1"/>
          <p:nvPr/>
        </p:nvSpPr>
        <p:spPr>
          <a:xfrm>
            <a:off x="6167478" y="621287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5C75B-0F62-3143-B924-9D171A0B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27" y="2049603"/>
            <a:ext cx="3099707" cy="275879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B0D5DF7-1896-4B44-83C3-A8DE10D257FA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207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26E4E4-9106-BA4D-943A-017FC805179D}"/>
              </a:ext>
            </a:extLst>
          </p:cNvPr>
          <p:cNvSpPr txBox="1"/>
          <p:nvPr/>
        </p:nvSpPr>
        <p:spPr>
          <a:xfrm>
            <a:off x="6167478" y="6212873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431CD-4DC2-634C-BA34-2354154E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369" y="1831843"/>
            <a:ext cx="4422850" cy="3514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7A54B-7C28-9D40-BD5D-0D8F98123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27" y="2049603"/>
            <a:ext cx="3099707" cy="27587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A89709-EDE4-7941-B334-C345FEFECDA3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509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60E0FC-7456-2649-80C9-CC43626F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2" y="1228578"/>
            <a:ext cx="5246915" cy="257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AA9E1-3D80-704A-8BE3-50F6A975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663" y="3806580"/>
            <a:ext cx="2557795" cy="25909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9B3FA4F-E5A0-994E-B4D0-033E491F89D9}"/>
              </a:ext>
            </a:extLst>
          </p:cNvPr>
          <p:cNvSpPr txBox="1"/>
          <p:nvPr/>
        </p:nvSpPr>
        <p:spPr>
          <a:xfrm>
            <a:off x="115020" y="6390482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98381-9087-394A-BF43-DD51A39BF21D}"/>
              </a:ext>
            </a:extLst>
          </p:cNvPr>
          <p:cNvSpPr txBox="1"/>
          <p:nvPr/>
        </p:nvSpPr>
        <p:spPr>
          <a:xfrm>
            <a:off x="3314810" y="3498127"/>
            <a:ext cx="59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F612CDB-6962-B645-8282-15D84DAAB3FA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0E96BCD-F900-6740-9625-DC022BC98A24}"/>
              </a:ext>
            </a:extLst>
          </p:cNvPr>
          <p:cNvSpPr/>
          <p:nvPr/>
        </p:nvSpPr>
        <p:spPr>
          <a:xfrm rot="12510661">
            <a:off x="3792387" y="3353164"/>
            <a:ext cx="126872" cy="303905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51BE464-655A-8D49-B26A-02B3EF3B68B7}"/>
              </a:ext>
            </a:extLst>
          </p:cNvPr>
          <p:cNvSpPr/>
          <p:nvPr/>
        </p:nvSpPr>
        <p:spPr>
          <a:xfrm rot="3993549">
            <a:off x="2968636" y="3450302"/>
            <a:ext cx="108381" cy="778231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A29A62C-C9E2-DE45-A050-523ED82C3BF2}"/>
              </a:ext>
            </a:extLst>
          </p:cNvPr>
          <p:cNvSpPr/>
          <p:nvPr/>
        </p:nvSpPr>
        <p:spPr>
          <a:xfrm rot="11449287">
            <a:off x="2466347" y="1632652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28C2B59-6A41-6544-9E66-F4FD719A179C}"/>
              </a:ext>
            </a:extLst>
          </p:cNvPr>
          <p:cNvSpPr/>
          <p:nvPr/>
        </p:nvSpPr>
        <p:spPr>
          <a:xfrm rot="12823684">
            <a:off x="2086862" y="2565150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0B590-0D3A-A649-9BA1-64028BD8D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627" y="3700733"/>
            <a:ext cx="3644098" cy="2918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656836-0C94-684D-B7D0-1E3DD09E1AE5}"/>
              </a:ext>
            </a:extLst>
          </p:cNvPr>
          <p:cNvSpPr txBox="1"/>
          <p:nvPr/>
        </p:nvSpPr>
        <p:spPr>
          <a:xfrm>
            <a:off x="6368560" y="3313461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A15FA-3F19-0847-8C33-0C96A4D85F1B}"/>
              </a:ext>
            </a:extLst>
          </p:cNvPr>
          <p:cNvSpPr txBox="1"/>
          <p:nvPr/>
        </p:nvSpPr>
        <p:spPr>
          <a:xfrm>
            <a:off x="5333124" y="5444756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(1p-1s + 3p-2p1s + 2p1s-1p2s)</a:t>
            </a:r>
          </a:p>
        </p:txBody>
      </p:sp>
    </p:spTree>
    <p:extLst>
      <p:ext uri="{BB962C8B-B14F-4D97-AF65-F5344CB8AC3E}">
        <p14:creationId xmlns:p14="http://schemas.microsoft.com/office/powerpoint/2010/main" val="30026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60E0FC-7456-2649-80C9-CC43626F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8" y="1228578"/>
            <a:ext cx="5246915" cy="257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AA9E1-3D80-704A-8BE3-50F6A975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59" y="3806580"/>
            <a:ext cx="2557795" cy="25909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9B3FA4F-E5A0-994E-B4D0-033E491F89D9}"/>
              </a:ext>
            </a:extLst>
          </p:cNvPr>
          <p:cNvSpPr txBox="1"/>
          <p:nvPr/>
        </p:nvSpPr>
        <p:spPr>
          <a:xfrm>
            <a:off x="115020" y="6384582"/>
            <a:ext cx="28350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Tkalčić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JGR.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98381-9087-394A-BF43-DD51A39BF21D}"/>
              </a:ext>
            </a:extLst>
          </p:cNvPr>
          <p:cNvSpPr txBox="1"/>
          <p:nvPr/>
        </p:nvSpPr>
        <p:spPr>
          <a:xfrm>
            <a:off x="2867006" y="3470273"/>
            <a:ext cx="82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PpPms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F612CDB-6962-B645-8282-15D84DAAB3FA}"/>
              </a:ext>
            </a:extLst>
          </p:cNvPr>
          <p:cNvSpPr txBox="1">
            <a:spLocks/>
          </p:cNvSpPr>
          <p:nvPr/>
        </p:nvSpPr>
        <p:spPr>
          <a:xfrm>
            <a:off x="115020" y="460461"/>
            <a:ext cx="7602952" cy="50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thesis to reconstruct P-wave reflectivity (1D case)</a:t>
            </a:r>
            <a:endParaRPr lang="en-US" sz="2400" b="1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0E96BCD-F900-6740-9625-DC022BC98A24}"/>
              </a:ext>
            </a:extLst>
          </p:cNvPr>
          <p:cNvSpPr/>
          <p:nvPr/>
        </p:nvSpPr>
        <p:spPr>
          <a:xfrm rot="15187725">
            <a:off x="4027072" y="3062963"/>
            <a:ext cx="140483" cy="946114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51BE464-655A-8D49-B26A-02B3EF3B68B7}"/>
              </a:ext>
            </a:extLst>
          </p:cNvPr>
          <p:cNvSpPr/>
          <p:nvPr/>
        </p:nvSpPr>
        <p:spPr>
          <a:xfrm>
            <a:off x="3129498" y="3793702"/>
            <a:ext cx="144522" cy="369332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A29A62C-C9E2-DE45-A050-523ED82C3BF2}"/>
              </a:ext>
            </a:extLst>
          </p:cNvPr>
          <p:cNvSpPr/>
          <p:nvPr/>
        </p:nvSpPr>
        <p:spPr>
          <a:xfrm rot="11449287">
            <a:off x="2283443" y="1632652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DA6678E-8FC3-8442-9529-510E50AD6472}"/>
              </a:ext>
            </a:extLst>
          </p:cNvPr>
          <p:cNvSpPr/>
          <p:nvPr/>
        </p:nvSpPr>
        <p:spPr>
          <a:xfrm rot="20693203">
            <a:off x="2037079" y="1653017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04A1AF0-64E1-D845-9363-0F9CBF4FFFF5}"/>
              </a:ext>
            </a:extLst>
          </p:cNvPr>
          <p:cNvSpPr/>
          <p:nvPr/>
        </p:nvSpPr>
        <p:spPr>
          <a:xfrm rot="11449287">
            <a:off x="1790715" y="1653780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9F0DA7F-9E10-B44A-8EDF-DB995A0AF6B4}"/>
              </a:ext>
            </a:extLst>
          </p:cNvPr>
          <p:cNvSpPr/>
          <p:nvPr/>
        </p:nvSpPr>
        <p:spPr>
          <a:xfrm rot="12823684">
            <a:off x="1405028" y="2592975"/>
            <a:ext cx="107944" cy="1056848"/>
          </a:xfrm>
          <a:prstGeom prst="down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3C7B9-178A-DE4A-89FC-7CA0A0061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84" y="3740530"/>
            <a:ext cx="3421952" cy="2769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69DCB8-95F4-5847-864B-BB3327DF5256}"/>
              </a:ext>
            </a:extLst>
          </p:cNvPr>
          <p:cNvSpPr txBox="1"/>
          <p:nvPr/>
        </p:nvSpPr>
        <p:spPr>
          <a:xfrm>
            <a:off x="6368560" y="3313461"/>
            <a:ext cx="2421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Delph et al., 2019, JGR.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8C924-D01F-1D42-AA31-025A98A90B96}"/>
              </a:ext>
            </a:extLst>
          </p:cNvPr>
          <p:cNvSpPr txBox="1"/>
          <p:nvPr/>
        </p:nvSpPr>
        <p:spPr>
          <a:xfrm>
            <a:off x="5717629" y="5394514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(1p-2p1s + 1s-1p2s )</a:t>
            </a:r>
          </a:p>
        </p:txBody>
      </p:sp>
    </p:spTree>
    <p:extLst>
      <p:ext uri="{BB962C8B-B14F-4D97-AF65-F5344CB8AC3E}">
        <p14:creationId xmlns:p14="http://schemas.microsoft.com/office/powerpoint/2010/main" val="22668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2344</TotalTime>
  <Words>1553</Words>
  <Application>Microsoft Office PowerPoint</Application>
  <PresentationFormat>On-screen Show (4:3)</PresentationFormat>
  <Paragraphs>221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Imaging the underground discontinuity using P-wave reflectivity through seismic interferometry</vt:lpstr>
      <vt:lpstr>Outlines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the underground discontinuity using P-wave reflectivity through seismic interferometry</dc:title>
  <dc:creator>Li Tianjue</dc:creator>
  <cp:lastModifiedBy>Li Tianjue</cp:lastModifiedBy>
  <cp:revision>194</cp:revision>
  <dcterms:created xsi:type="dcterms:W3CDTF">2020-04-23T01:50:18Z</dcterms:created>
  <dcterms:modified xsi:type="dcterms:W3CDTF">2020-05-02T11:55:27Z</dcterms:modified>
</cp:coreProperties>
</file>