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77" r:id="rId3"/>
    <p:sldId id="288" r:id="rId4"/>
    <p:sldId id="322" r:id="rId5"/>
    <p:sldId id="700" r:id="rId6"/>
    <p:sldId id="327" r:id="rId7"/>
    <p:sldId id="699" r:id="rId8"/>
    <p:sldId id="318" r:id="rId9"/>
    <p:sldId id="701" r:id="rId10"/>
    <p:sldId id="323" r:id="rId11"/>
    <p:sldId id="704" r:id="rId12"/>
    <p:sldId id="702" r:id="rId13"/>
    <p:sldId id="703" r:id="rId14"/>
    <p:sldId id="705" r:id="rId15"/>
    <p:sldId id="319" r:id="rId16"/>
    <p:sldId id="324" r:id="rId17"/>
    <p:sldId id="708" r:id="rId18"/>
    <p:sldId id="711" r:id="rId19"/>
    <p:sldId id="706" r:id="rId20"/>
    <p:sldId id="709" r:id="rId21"/>
    <p:sldId id="710" r:id="rId22"/>
    <p:sldId id="713" r:id="rId23"/>
    <p:sldId id="715" r:id="rId24"/>
    <p:sldId id="712" r:id="rId25"/>
    <p:sldId id="716" r:id="rId26"/>
    <p:sldId id="717" r:id="rId27"/>
    <p:sldId id="320" r:id="rId28"/>
    <p:sldId id="325" r:id="rId29"/>
    <p:sldId id="718" r:id="rId30"/>
    <p:sldId id="719" r:id="rId31"/>
    <p:sldId id="321" r:id="rId32"/>
    <p:sldId id="326" r:id="rId33"/>
    <p:sldId id="720" r:id="rId34"/>
    <p:sldId id="31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37"/>
    <p:restoredTop sz="94690"/>
  </p:normalViewPr>
  <p:slideViewPr>
    <p:cSldViewPr snapToGrid="0" snapToObjects="1">
      <p:cViewPr varScale="1">
        <p:scale>
          <a:sx n="104" d="100"/>
          <a:sy n="104" d="100"/>
        </p:scale>
        <p:origin x="384"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2007-966C-454F-8128-50F1E470E29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6BB7425-D0D6-024B-902C-ADC5E297E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3245D8-BBF6-0046-8933-AA0ED4833B3F}"/>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5" name="Footer Placeholder 4">
            <a:extLst>
              <a:ext uri="{FF2B5EF4-FFF2-40B4-BE49-F238E27FC236}">
                <a16:creationId xmlns:a16="http://schemas.microsoft.com/office/drawing/2014/main" id="{FBDC2137-A6D9-674D-843D-FBF4E6C68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6197D-7A0F-F94B-9989-DADB72360AAE}"/>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227227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1983-0826-F341-B225-2AFBB6EBF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D1DE01-A432-7F41-92C5-4EC977A421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9B00A-E855-FA45-84D4-C909B65C4511}"/>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5" name="Footer Placeholder 4">
            <a:extLst>
              <a:ext uri="{FF2B5EF4-FFF2-40B4-BE49-F238E27FC236}">
                <a16:creationId xmlns:a16="http://schemas.microsoft.com/office/drawing/2014/main" id="{F1AC8B23-9709-D24E-99FC-96099BB5F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CEB98-FAAC-134C-8E13-C18861003B3D}"/>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332311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CB07FB-2CEC-F34F-BB59-A89421D5CE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2CEE6C-93A8-ED4E-A45C-E1FD2FF60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70FEE-9531-B542-B23A-3FFF1F94E1DE}"/>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5" name="Footer Placeholder 4">
            <a:extLst>
              <a:ext uri="{FF2B5EF4-FFF2-40B4-BE49-F238E27FC236}">
                <a16:creationId xmlns:a16="http://schemas.microsoft.com/office/drawing/2014/main" id="{DCD43E84-824D-714D-9B32-EDB06CE08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DA040-F9B2-334C-9C04-F3CAAD625EFE}"/>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417650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815B-4C55-5C48-9AD3-B55F2B7CB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62393-142A-A044-961B-5B069A20E3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91A60-E533-9C41-BD0F-84C00B63096C}"/>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5" name="Footer Placeholder 4">
            <a:extLst>
              <a:ext uri="{FF2B5EF4-FFF2-40B4-BE49-F238E27FC236}">
                <a16:creationId xmlns:a16="http://schemas.microsoft.com/office/drawing/2014/main" id="{1599BE06-8F46-4645-8F61-AE31BF7EA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312CE-50E1-D34D-9599-1465EA8A73D7}"/>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370964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E125-A009-A742-A85C-E9B1246CD3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678E5-CB29-B044-B5B9-3CAEB945D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5B8B87-38BB-C94E-AA83-EBF004F54A31}"/>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5" name="Footer Placeholder 4">
            <a:extLst>
              <a:ext uri="{FF2B5EF4-FFF2-40B4-BE49-F238E27FC236}">
                <a16:creationId xmlns:a16="http://schemas.microsoft.com/office/drawing/2014/main" id="{22AA00A0-33B2-F547-B062-985EE3EF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E060C-D5A6-7E45-B9F9-F966BDF1FF12}"/>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426438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3633-D657-594E-AB23-97C7AC18F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1BABC-2366-3B45-B165-49D3BB3F2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6F828C-F9D3-3D4B-A17E-CCAF280923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4E611-E3DB-2C43-BF86-3AC3BB14B1F4}"/>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6" name="Footer Placeholder 5">
            <a:extLst>
              <a:ext uri="{FF2B5EF4-FFF2-40B4-BE49-F238E27FC236}">
                <a16:creationId xmlns:a16="http://schemas.microsoft.com/office/drawing/2014/main" id="{139A07B5-9230-1C4A-8E86-DB962C8C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A8514-EEE7-3A4A-8BC1-A1D925EA1C81}"/>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108311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2755-FB57-CF4C-87AB-AC28288A4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7F261-27AD-1843-B432-044EB56C0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E7D841-08B2-484B-9043-AC3CE86854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314C2B-2D44-4747-BEF2-C8ED6A769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48D904-59D2-0349-8F0D-B16F1BB372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193346-F221-4645-AA47-F4253700E2BB}"/>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8" name="Footer Placeholder 7">
            <a:extLst>
              <a:ext uri="{FF2B5EF4-FFF2-40B4-BE49-F238E27FC236}">
                <a16:creationId xmlns:a16="http://schemas.microsoft.com/office/drawing/2014/main" id="{A55ECDA7-2062-F248-A43A-3BFADA3835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90DE88-DE34-7547-8114-E54DD020C47B}"/>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222060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C285-0F1A-3F40-806D-CC1051BB76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1F0C86-7E13-834F-93B5-F1DA0836E6A0}"/>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4" name="Footer Placeholder 3">
            <a:extLst>
              <a:ext uri="{FF2B5EF4-FFF2-40B4-BE49-F238E27FC236}">
                <a16:creationId xmlns:a16="http://schemas.microsoft.com/office/drawing/2014/main" id="{1833FB9D-B01C-8845-BB11-8314B75777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61AD89-3A2F-8644-8F51-9C9B3205A625}"/>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139971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C1D67D-C7A7-C846-8E36-190215920DA0}"/>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3" name="Footer Placeholder 2">
            <a:extLst>
              <a:ext uri="{FF2B5EF4-FFF2-40B4-BE49-F238E27FC236}">
                <a16:creationId xmlns:a16="http://schemas.microsoft.com/office/drawing/2014/main" id="{072E60AC-C54F-DA48-925D-D43A4612F1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2F9CB5-2EC2-B745-9239-88342BBDDB7C}"/>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61428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5D57-AF32-B749-9BCC-0BD677393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D8570C-575C-614C-BFEB-3D6851259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DDBAB8-4D48-3745-B410-DE69424A9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95654-74F5-2C4E-9283-77030E0BA470}"/>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6" name="Footer Placeholder 5">
            <a:extLst>
              <a:ext uri="{FF2B5EF4-FFF2-40B4-BE49-F238E27FC236}">
                <a16:creationId xmlns:a16="http://schemas.microsoft.com/office/drawing/2014/main" id="{6A46FCDC-2DC7-A64E-B4DF-E608873EE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F03A6-8F65-C54B-9749-A1BCA8BB9719}"/>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198362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D115-36C3-544C-B31E-8F1911F00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002D3-4632-084B-9C52-B47D25919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3C9F73-A42E-7B43-9B64-3F534F3A7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329CDC-F8B3-7444-9CAA-2D643B3272C6}"/>
              </a:ext>
            </a:extLst>
          </p:cNvPr>
          <p:cNvSpPr>
            <a:spLocks noGrp="1"/>
          </p:cNvSpPr>
          <p:nvPr>
            <p:ph type="dt" sz="half" idx="10"/>
          </p:nvPr>
        </p:nvSpPr>
        <p:spPr/>
        <p:txBody>
          <a:bodyPr/>
          <a:lstStyle/>
          <a:p>
            <a:fld id="{05E2F14C-9505-DA4E-A0B1-3A0C7F3042D3}" type="datetimeFigureOut">
              <a:rPr lang="en-US" smtClean="0"/>
              <a:t>6/25/20</a:t>
            </a:fld>
            <a:endParaRPr lang="en-US"/>
          </a:p>
        </p:txBody>
      </p:sp>
      <p:sp>
        <p:nvSpPr>
          <p:cNvPr id="6" name="Footer Placeholder 5">
            <a:extLst>
              <a:ext uri="{FF2B5EF4-FFF2-40B4-BE49-F238E27FC236}">
                <a16:creationId xmlns:a16="http://schemas.microsoft.com/office/drawing/2014/main" id="{DD700C3B-5B5A-9C44-8BF1-3C50F5838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30B3A-606E-924B-9B7E-E02308261234}"/>
              </a:ext>
            </a:extLst>
          </p:cNvPr>
          <p:cNvSpPr>
            <a:spLocks noGrp="1"/>
          </p:cNvSpPr>
          <p:nvPr>
            <p:ph type="sldNum" sz="quarter" idx="12"/>
          </p:nvPr>
        </p:nvSpPr>
        <p:spPr/>
        <p:txBody>
          <a:bodyPr/>
          <a:lstStyle/>
          <a:p>
            <a:fld id="{05C59AA9-9A45-7246-96FD-D3D6486F0EE3}" type="slidenum">
              <a:rPr lang="en-US" smtClean="0"/>
              <a:t>‹#›</a:t>
            </a:fld>
            <a:endParaRPr lang="en-US"/>
          </a:p>
        </p:txBody>
      </p:sp>
    </p:spTree>
    <p:extLst>
      <p:ext uri="{BB962C8B-B14F-4D97-AF65-F5344CB8AC3E}">
        <p14:creationId xmlns:p14="http://schemas.microsoft.com/office/powerpoint/2010/main" val="380875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778BF-6F60-2242-91EB-4738A6921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DC932EC-1CAC-7C4C-97D5-4BE481AE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2B5980-1F9A-2743-8C27-2D1AFEE2B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2F14C-9505-DA4E-A0B1-3A0C7F3042D3}" type="datetimeFigureOut">
              <a:rPr lang="en-US" smtClean="0"/>
              <a:t>6/25/20</a:t>
            </a:fld>
            <a:endParaRPr lang="en-US"/>
          </a:p>
        </p:txBody>
      </p:sp>
      <p:sp>
        <p:nvSpPr>
          <p:cNvPr id="5" name="Footer Placeholder 4">
            <a:extLst>
              <a:ext uri="{FF2B5EF4-FFF2-40B4-BE49-F238E27FC236}">
                <a16:creationId xmlns:a16="http://schemas.microsoft.com/office/drawing/2014/main" id="{43EE978F-B79C-A94F-8126-46F633BC0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7722C0-1347-E141-A70E-41AA05E29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59AA9-9A45-7246-96FD-D3D6486F0EE3}" type="slidenum">
              <a:rPr lang="en-US" smtClean="0"/>
              <a:t>‹#›</a:t>
            </a:fld>
            <a:endParaRPr lang="en-US"/>
          </a:p>
        </p:txBody>
      </p:sp>
    </p:spTree>
    <p:extLst>
      <p:ext uri="{BB962C8B-B14F-4D97-AF65-F5344CB8AC3E}">
        <p14:creationId xmlns:p14="http://schemas.microsoft.com/office/powerpoint/2010/main" val="310949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usarray.org/public/about/how#anchor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hyperlink" Target="https://ds.iris.edu/ds/nodes/dmc/data/formats/seed-channel-naming/" TargetMode="External"/><Relationship Id="rId5" Type="http://schemas.openxmlformats.org/officeDocument/2006/relationships/hyperlink" Target="http://service.iris.edu/irisws/rotation/docs/1/help/"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ervice.iris.edu/irisws/rotation/docs/1/help/" TargetMode="Externa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11" Type="http://schemas.openxmlformats.org/officeDocument/2006/relationships/hyperlink" Target="https://www.youtube.com/watch?v=6yXgfYHAS7c" TargetMode="External"/><Relationship Id="rId5" Type="http://schemas.openxmlformats.org/officeDocument/2006/relationships/slideLayout" Target="../slideLayouts/slideLayout1.xml"/><Relationship Id="rId10" Type="http://schemas.openxmlformats.org/officeDocument/2006/relationships/hyperlink" Target="https://www.youtube.com/watch?v=2rYjlVPU9U4" TargetMode="External"/><Relationship Id="rId4" Type="http://schemas.openxmlformats.org/officeDocument/2006/relationships/video" Target="../media/media2.mp4"/><Relationship Id="rId9" Type="http://schemas.openxmlformats.org/officeDocument/2006/relationships/hyperlink" Target="http://service.iris.edu/irisws/rotation/docs/1/hel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ris.edu/hq/inclass/fact-sheet/how_does_a_seismometer_work"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usarray.org/public/about/how#anchor1"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MZ0yiINuYm4?feature=oembed" TargetMode="External"/><Relationship Id="rId4" Type="http://schemas.openxmlformats.org/officeDocument/2006/relationships/hyperlink" Target="https://www.youtube.com/watch?v=MZ0yiINuYm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iris.edu/hq/retm/event/645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iris.edu/hq/inclass/fact-sheet/how_does_a_seismometer_work" TargetMode="External"/><Relationship Id="rId5" Type="http://schemas.openxmlformats.org/officeDocument/2006/relationships/hyperlink" Target="http://www.usarray.org/public/about/how#anchor1"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AFB6C1-AC2B-AE41-A4BF-7B4FE3C3CC61}"/>
              </a:ext>
            </a:extLst>
          </p:cNvPr>
          <p:cNvSpPr txBox="1"/>
          <p:nvPr/>
        </p:nvSpPr>
        <p:spPr>
          <a:xfrm>
            <a:off x="423582" y="1928703"/>
            <a:ext cx="113448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Seismic instrument problems</a:t>
            </a:r>
          </a:p>
        </p:txBody>
      </p:sp>
      <p:sp>
        <p:nvSpPr>
          <p:cNvPr id="5" name="TextBox 4">
            <a:extLst>
              <a:ext uri="{FF2B5EF4-FFF2-40B4-BE49-F238E27FC236}">
                <a16:creationId xmlns:a16="http://schemas.microsoft.com/office/drawing/2014/main" id="{DA648692-A0E6-CD47-B001-C156CA1346A2}"/>
              </a:ext>
            </a:extLst>
          </p:cNvPr>
          <p:cNvSpPr txBox="1"/>
          <p:nvPr/>
        </p:nvSpPr>
        <p:spPr>
          <a:xfrm>
            <a:off x="4455332" y="4151829"/>
            <a:ext cx="3621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Jiayuan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Yao,</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2020/06/25</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135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3931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p:txBody>
      </p:sp>
      <p:grpSp>
        <p:nvGrpSpPr>
          <p:cNvPr id="3" name="Group 2">
            <a:extLst>
              <a:ext uri="{FF2B5EF4-FFF2-40B4-BE49-F238E27FC236}">
                <a16:creationId xmlns:a16="http://schemas.microsoft.com/office/drawing/2014/main" id="{0E12AED1-4B45-9C4A-89D0-53113E6769E2}"/>
              </a:ext>
            </a:extLst>
          </p:cNvPr>
          <p:cNvGrpSpPr/>
          <p:nvPr/>
        </p:nvGrpSpPr>
        <p:grpSpPr>
          <a:xfrm>
            <a:off x="4416655" y="872559"/>
            <a:ext cx="7406160" cy="5582029"/>
            <a:chOff x="4622043" y="1247873"/>
            <a:chExt cx="7406160" cy="5582029"/>
          </a:xfrm>
        </p:grpSpPr>
        <p:pic>
          <p:nvPicPr>
            <p:cNvPr id="4" name="Picture 3">
              <a:extLst>
                <a:ext uri="{FF2B5EF4-FFF2-40B4-BE49-F238E27FC236}">
                  <a16:creationId xmlns:a16="http://schemas.microsoft.com/office/drawing/2014/main" id="{8D98DC2A-78FC-B542-B285-1BB15C0C315B}"/>
                </a:ext>
              </a:extLst>
            </p:cNvPr>
            <p:cNvPicPr>
              <a:picLocks noChangeAspect="1"/>
            </p:cNvPicPr>
            <p:nvPr/>
          </p:nvPicPr>
          <p:blipFill>
            <a:blip r:embed="rId2"/>
            <a:stretch>
              <a:fillRect/>
            </a:stretch>
          </p:blipFill>
          <p:spPr>
            <a:xfrm>
              <a:off x="4622043" y="4571538"/>
              <a:ext cx="7305786" cy="2095784"/>
            </a:xfrm>
            <a:prstGeom prst="rect">
              <a:avLst/>
            </a:prstGeom>
          </p:spPr>
        </p:pic>
        <p:pic>
          <p:nvPicPr>
            <p:cNvPr id="5" name="Picture 4">
              <a:extLst>
                <a:ext uri="{FF2B5EF4-FFF2-40B4-BE49-F238E27FC236}">
                  <a16:creationId xmlns:a16="http://schemas.microsoft.com/office/drawing/2014/main" id="{3FBEC937-4C47-5D44-8C82-423B21C5C759}"/>
                </a:ext>
              </a:extLst>
            </p:cNvPr>
            <p:cNvPicPr>
              <a:picLocks noChangeAspect="1"/>
            </p:cNvPicPr>
            <p:nvPr/>
          </p:nvPicPr>
          <p:blipFill>
            <a:blip r:embed="rId3"/>
            <a:stretch>
              <a:fillRect/>
            </a:stretch>
          </p:blipFill>
          <p:spPr>
            <a:xfrm>
              <a:off x="10159476" y="1247873"/>
              <a:ext cx="1868727" cy="3323665"/>
            </a:xfrm>
            <a:prstGeom prst="rect">
              <a:avLst/>
            </a:prstGeom>
          </p:spPr>
        </p:pic>
        <p:sp>
          <p:nvSpPr>
            <p:cNvPr id="6" name="Rectangle 5">
              <a:extLst>
                <a:ext uri="{FF2B5EF4-FFF2-40B4-BE49-F238E27FC236}">
                  <a16:creationId xmlns:a16="http://schemas.microsoft.com/office/drawing/2014/main" id="{69B6336B-EA37-324F-B950-A3191425752E}"/>
                </a:ext>
              </a:extLst>
            </p:cNvPr>
            <p:cNvSpPr/>
            <p:nvPr/>
          </p:nvSpPr>
          <p:spPr>
            <a:xfrm>
              <a:off x="8730825" y="6552903"/>
              <a:ext cx="32973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hlinkClick r:id="rId4"/>
                </a:rPr>
                <a:t>http://www.usarray.org/public/about/how#anchor1</a:t>
              </a: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7" name="Rounded Rectangle 6">
              <a:extLst>
                <a:ext uri="{FF2B5EF4-FFF2-40B4-BE49-F238E27FC236}">
                  <a16:creationId xmlns:a16="http://schemas.microsoft.com/office/drawing/2014/main" id="{AC281C46-EA5E-924C-8AF3-D62031AAE9D2}"/>
                </a:ext>
              </a:extLst>
            </p:cNvPr>
            <p:cNvSpPr/>
            <p:nvPr/>
          </p:nvSpPr>
          <p:spPr>
            <a:xfrm>
              <a:off x="8780930" y="5135572"/>
              <a:ext cx="1788458" cy="144213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 name="Straight Arrow Connector 7">
              <a:extLst>
                <a:ext uri="{FF2B5EF4-FFF2-40B4-BE49-F238E27FC236}">
                  <a16:creationId xmlns:a16="http://schemas.microsoft.com/office/drawing/2014/main" id="{3D6D2776-B57B-CB4A-993A-491E8E05C98E}"/>
                </a:ext>
              </a:extLst>
            </p:cNvPr>
            <p:cNvCxnSpPr/>
            <p:nvPr/>
          </p:nvCxnSpPr>
          <p:spPr>
            <a:xfrm flipV="1">
              <a:off x="9574306" y="3676639"/>
              <a:ext cx="585170" cy="90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54EBEB5A-3AC8-844F-99F1-985C9F4DDE61}"/>
              </a:ext>
            </a:extLst>
          </p:cNvPr>
          <p:cNvSpPr txBox="1"/>
          <p:nvPr/>
        </p:nvSpPr>
        <p:spPr>
          <a:xfrm>
            <a:off x="631465" y="1370286"/>
            <a:ext cx="75703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Clock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error:</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internal</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clock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of</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seismograph</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wrong</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0" name="Rectangle 9">
            <a:extLst>
              <a:ext uri="{FF2B5EF4-FFF2-40B4-BE49-F238E27FC236}">
                <a16:creationId xmlns:a16="http://schemas.microsoft.com/office/drawing/2014/main" id="{F56F4ED2-857A-CA41-94F3-919AD6C3C369}"/>
              </a:ext>
            </a:extLst>
          </p:cNvPr>
          <p:cNvSpPr/>
          <p:nvPr/>
        </p:nvSpPr>
        <p:spPr>
          <a:xfrm>
            <a:off x="1085413" y="2002109"/>
            <a:ext cx="7990920"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The synchronization with Global Positioning System (GPS) is one option for on-land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station</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The timing of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Ocean Bottom Seismograph</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OBS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station</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 depends on its own internal clock, which is only synchronized with GPS before deployment and after recovery</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71211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8398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correction</a:t>
            </a:r>
          </a:p>
        </p:txBody>
      </p:sp>
      <p:sp>
        <p:nvSpPr>
          <p:cNvPr id="9" name="TextBox 8">
            <a:extLst>
              <a:ext uri="{FF2B5EF4-FFF2-40B4-BE49-F238E27FC236}">
                <a16:creationId xmlns:a16="http://schemas.microsoft.com/office/drawing/2014/main" id="{54EBEB5A-3AC8-844F-99F1-985C9F4DDE61}"/>
              </a:ext>
            </a:extLst>
          </p:cNvPr>
          <p:cNvSpPr txBox="1"/>
          <p:nvPr/>
        </p:nvSpPr>
        <p:spPr>
          <a:xfrm>
            <a:off x="712146" y="1222368"/>
            <a:ext cx="603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OBS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deployment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near</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Mariana</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trench</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12" name="Picture 11">
            <a:extLst>
              <a:ext uri="{FF2B5EF4-FFF2-40B4-BE49-F238E27FC236}">
                <a16:creationId xmlns:a16="http://schemas.microsoft.com/office/drawing/2014/main" id="{DC3D1DA1-7381-0D4D-B9D8-F7A1FF6D1D12}"/>
              </a:ext>
            </a:extLst>
          </p:cNvPr>
          <p:cNvPicPr>
            <a:picLocks noChangeAspect="1"/>
          </p:cNvPicPr>
          <p:nvPr/>
        </p:nvPicPr>
        <p:blipFill>
          <a:blip r:embed="rId2"/>
          <a:stretch>
            <a:fillRect/>
          </a:stretch>
        </p:blipFill>
        <p:spPr>
          <a:xfrm>
            <a:off x="1613373" y="1918573"/>
            <a:ext cx="8965253" cy="4565994"/>
          </a:xfrm>
          <a:prstGeom prst="rect">
            <a:avLst/>
          </a:prstGeom>
        </p:spPr>
      </p:pic>
      <p:sp>
        <p:nvSpPr>
          <p:cNvPr id="13" name="TextBox 12">
            <a:extLst>
              <a:ext uri="{FF2B5EF4-FFF2-40B4-BE49-F238E27FC236}">
                <a16:creationId xmlns:a16="http://schemas.microsoft.com/office/drawing/2014/main" id="{E42789D4-FED1-C64E-89B7-2C6D1FAF172C}"/>
              </a:ext>
            </a:extLst>
          </p:cNvPr>
          <p:cNvSpPr txBox="1"/>
          <p:nvPr/>
        </p:nvSpPr>
        <p:spPr>
          <a:xfrm>
            <a:off x="8942294" y="6505036"/>
            <a:ext cx="14752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932795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8398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correction</a:t>
            </a:r>
          </a:p>
        </p:txBody>
      </p:sp>
      <p:sp>
        <p:nvSpPr>
          <p:cNvPr id="9" name="TextBox 8">
            <a:extLst>
              <a:ext uri="{FF2B5EF4-FFF2-40B4-BE49-F238E27FC236}">
                <a16:creationId xmlns:a16="http://schemas.microsoft.com/office/drawing/2014/main" id="{54EBEB5A-3AC8-844F-99F1-985C9F4DDE61}"/>
              </a:ext>
            </a:extLst>
          </p:cNvPr>
          <p:cNvSpPr txBox="1"/>
          <p:nvPr/>
        </p:nvSpPr>
        <p:spPr>
          <a:xfrm>
            <a:off x="162281" y="2628536"/>
            <a:ext cx="3878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a:ea typeface="黑体" panose="02010609060101010101" pitchFamily="49" charset="-122"/>
                <a:cs typeface="+mn-cs"/>
              </a:rPr>
              <a:t>Teleseismic</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event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method</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3" name="TextBox 12">
            <a:extLst>
              <a:ext uri="{FF2B5EF4-FFF2-40B4-BE49-F238E27FC236}">
                <a16:creationId xmlns:a16="http://schemas.microsoft.com/office/drawing/2014/main" id="{E42789D4-FED1-C64E-89B7-2C6D1FAF172C}"/>
              </a:ext>
            </a:extLst>
          </p:cNvPr>
          <p:cNvSpPr txBox="1"/>
          <p:nvPr/>
        </p:nvSpPr>
        <p:spPr>
          <a:xfrm>
            <a:off x="8942294" y="6505036"/>
            <a:ext cx="14752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4" name="Rectangle 13">
            <a:extLst>
              <a:ext uri="{FF2B5EF4-FFF2-40B4-BE49-F238E27FC236}">
                <a16:creationId xmlns:a16="http://schemas.microsoft.com/office/drawing/2014/main" id="{C3DA2BE3-E669-2E47-921F-98E9EA42360F}"/>
              </a:ext>
            </a:extLst>
          </p:cNvPr>
          <p:cNvSpPr/>
          <p:nvPr/>
        </p:nvSpPr>
        <p:spPr>
          <a:xfrm>
            <a:off x="651573" y="3283259"/>
            <a:ext cx="473703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teleseismic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events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nearby locations,</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differential</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travel time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between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two</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nearby</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station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should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stay</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stable.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94938FD5-3BC0-A54C-B764-3CDBD7C353C5}"/>
              </a:ext>
            </a:extLst>
          </p:cNvPr>
          <p:cNvPicPr>
            <a:picLocks noChangeAspect="1"/>
          </p:cNvPicPr>
          <p:nvPr/>
        </p:nvPicPr>
        <p:blipFill>
          <a:blip r:embed="rId2"/>
          <a:stretch>
            <a:fillRect/>
          </a:stretch>
        </p:blipFill>
        <p:spPr>
          <a:xfrm>
            <a:off x="6092976" y="1321378"/>
            <a:ext cx="5698636" cy="4939427"/>
          </a:xfrm>
          <a:prstGeom prst="rect">
            <a:avLst/>
          </a:prstGeom>
        </p:spPr>
      </p:pic>
    </p:spTree>
    <p:extLst>
      <p:ext uri="{BB962C8B-B14F-4D97-AF65-F5344CB8AC3E}">
        <p14:creationId xmlns:p14="http://schemas.microsoft.com/office/powerpoint/2010/main" val="328425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8398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correction</a:t>
            </a:r>
          </a:p>
        </p:txBody>
      </p:sp>
      <p:pic>
        <p:nvPicPr>
          <p:cNvPr id="3" name="Picture 2">
            <a:extLst>
              <a:ext uri="{FF2B5EF4-FFF2-40B4-BE49-F238E27FC236}">
                <a16:creationId xmlns:a16="http://schemas.microsoft.com/office/drawing/2014/main" id="{276A4ECD-6AE3-914B-9D59-99BCEAEE29F9}"/>
              </a:ext>
            </a:extLst>
          </p:cNvPr>
          <p:cNvPicPr>
            <a:picLocks noChangeAspect="1"/>
          </p:cNvPicPr>
          <p:nvPr/>
        </p:nvPicPr>
        <p:blipFill>
          <a:blip r:embed="rId2"/>
          <a:stretch>
            <a:fillRect/>
          </a:stretch>
        </p:blipFill>
        <p:spPr>
          <a:xfrm>
            <a:off x="6741459" y="987828"/>
            <a:ext cx="4086857" cy="5711253"/>
          </a:xfrm>
          <a:prstGeom prst="rect">
            <a:avLst/>
          </a:prstGeom>
        </p:spPr>
      </p:pic>
      <p:sp>
        <p:nvSpPr>
          <p:cNvPr id="6" name="TextBox 5">
            <a:extLst>
              <a:ext uri="{FF2B5EF4-FFF2-40B4-BE49-F238E27FC236}">
                <a16:creationId xmlns:a16="http://schemas.microsoft.com/office/drawing/2014/main" id="{DF29BDD1-C450-C24E-A5CD-09649CC01451}"/>
              </a:ext>
            </a:extLst>
          </p:cNvPr>
          <p:cNvSpPr txBox="1"/>
          <p:nvPr/>
        </p:nvSpPr>
        <p:spPr>
          <a:xfrm>
            <a:off x="8942294" y="6519446"/>
            <a:ext cx="14752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7" name="Rectangle 6">
            <a:extLst>
              <a:ext uri="{FF2B5EF4-FFF2-40B4-BE49-F238E27FC236}">
                <a16:creationId xmlns:a16="http://schemas.microsoft.com/office/drawing/2014/main" id="{6602CC42-C4E0-8A4F-AA1F-A65106F02BFC}"/>
              </a:ext>
            </a:extLst>
          </p:cNvPr>
          <p:cNvSpPr/>
          <p:nvPr/>
        </p:nvSpPr>
        <p:spPr>
          <a:xfrm>
            <a:off x="1077672" y="3429000"/>
            <a:ext cx="442774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lag</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time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of</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ambient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noise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cross-correlation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function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should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stay</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stable.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7E65A0F-63EB-7341-8C78-26E421465297}"/>
              </a:ext>
            </a:extLst>
          </p:cNvPr>
          <p:cNvSpPr txBox="1"/>
          <p:nvPr/>
        </p:nvSpPr>
        <p:spPr>
          <a:xfrm>
            <a:off x="318669" y="2688339"/>
            <a:ext cx="5634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Ambient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noise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cross-correlation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function</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cxnSp>
        <p:nvCxnSpPr>
          <p:cNvPr id="5" name="Straight Arrow Connector 4">
            <a:extLst>
              <a:ext uri="{FF2B5EF4-FFF2-40B4-BE49-F238E27FC236}">
                <a16:creationId xmlns:a16="http://schemas.microsoft.com/office/drawing/2014/main" id="{267CBCCF-36C6-CD4B-A09A-5462F1EABFDC}"/>
              </a:ext>
            </a:extLst>
          </p:cNvPr>
          <p:cNvCxnSpPr/>
          <p:nvPr/>
        </p:nvCxnSpPr>
        <p:spPr>
          <a:xfrm>
            <a:off x="8942294" y="1358900"/>
            <a:ext cx="68430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83C07C-ED49-9A4C-AE34-F8D8F85BA136}"/>
              </a:ext>
            </a:extLst>
          </p:cNvPr>
          <p:cNvCxnSpPr>
            <a:cxnSpLocks/>
          </p:cNvCxnSpPr>
          <p:nvPr/>
        </p:nvCxnSpPr>
        <p:spPr>
          <a:xfrm>
            <a:off x="7888194" y="5816600"/>
            <a:ext cx="173840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51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8398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correction</a:t>
            </a:r>
          </a:p>
        </p:txBody>
      </p:sp>
      <p:sp>
        <p:nvSpPr>
          <p:cNvPr id="11" name="TextBox 10">
            <a:extLst>
              <a:ext uri="{FF2B5EF4-FFF2-40B4-BE49-F238E27FC236}">
                <a16:creationId xmlns:a16="http://schemas.microsoft.com/office/drawing/2014/main" id="{5A1BB8FD-0927-CC43-9BE0-42AD525693B7}"/>
              </a:ext>
            </a:extLst>
          </p:cNvPr>
          <p:cNvSpPr txBox="1"/>
          <p:nvPr/>
        </p:nvSpPr>
        <p:spPr>
          <a:xfrm>
            <a:off x="712147" y="1021581"/>
            <a:ext cx="5634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Ambient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noise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cross-correlation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function</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6" name="TextBox 5">
            <a:extLst>
              <a:ext uri="{FF2B5EF4-FFF2-40B4-BE49-F238E27FC236}">
                <a16:creationId xmlns:a16="http://schemas.microsoft.com/office/drawing/2014/main" id="{DF29BDD1-C450-C24E-A5CD-09649CC01451}"/>
              </a:ext>
            </a:extLst>
          </p:cNvPr>
          <p:cNvSpPr txBox="1"/>
          <p:nvPr/>
        </p:nvSpPr>
        <p:spPr>
          <a:xfrm>
            <a:off x="8942294" y="6519446"/>
            <a:ext cx="14752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4" name="Picture 3">
            <a:extLst>
              <a:ext uri="{FF2B5EF4-FFF2-40B4-BE49-F238E27FC236}">
                <a16:creationId xmlns:a16="http://schemas.microsoft.com/office/drawing/2014/main" id="{9C20495A-5922-1B4B-B87E-3BE345DF2032}"/>
              </a:ext>
            </a:extLst>
          </p:cNvPr>
          <p:cNvPicPr>
            <a:picLocks noChangeAspect="1"/>
          </p:cNvPicPr>
          <p:nvPr/>
        </p:nvPicPr>
        <p:blipFill>
          <a:blip r:embed="rId2"/>
          <a:stretch>
            <a:fillRect/>
          </a:stretch>
        </p:blipFill>
        <p:spPr>
          <a:xfrm>
            <a:off x="1771549" y="1483246"/>
            <a:ext cx="7908365" cy="5094812"/>
          </a:xfrm>
          <a:prstGeom prst="rect">
            <a:avLst/>
          </a:prstGeom>
        </p:spPr>
      </p:pic>
    </p:spTree>
    <p:extLst>
      <p:ext uri="{BB962C8B-B14F-4D97-AF65-F5344CB8AC3E}">
        <p14:creationId xmlns:p14="http://schemas.microsoft.com/office/powerpoint/2010/main" val="42826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668686" y="418488"/>
            <a:ext cx="29612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Outline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3D960E-5807-7D48-A29F-0730982DF0E7}"/>
              </a:ext>
            </a:extLst>
          </p:cNvPr>
          <p:cNvSpPr txBox="1"/>
          <p:nvPr/>
        </p:nvSpPr>
        <p:spPr>
          <a:xfrm>
            <a:off x="1389122" y="1571657"/>
            <a:ext cx="9639095"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Introduction</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Seismometer misorientation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lvl="0" indent="-342900">
              <a:buFontTx/>
              <a:buAutoNum type="arabicPeriod"/>
              <a:defRPr/>
            </a:pPr>
            <a:r>
              <a:rPr lang="en-US" altLang="zh-CN" sz="2800" dirty="0">
                <a:solidFill>
                  <a:prstClr val="white">
                    <a:lumMod val="75000"/>
                  </a:prstClr>
                </a:solidFill>
                <a:latin typeface="Times New Roman" panose="02020603050405020304" pitchFamily="18" charset="0"/>
                <a:cs typeface="Times New Roman" panose="02020603050405020304" pitchFamily="18" charset="0"/>
              </a:rPr>
              <a:t>Instrument</a:t>
            </a:r>
            <a:r>
              <a:rPr lang="zh-CN" altLang="en-US" sz="2800" dirty="0">
                <a:solidFill>
                  <a:prstClr val="white">
                    <a:lumMod val="75000"/>
                  </a:prstClr>
                </a:solidFill>
                <a:latin typeface="Times New Roman" panose="02020603050405020304" pitchFamily="18" charset="0"/>
                <a:cs typeface="Times New Roman" panose="02020603050405020304" pitchFamily="18" charset="0"/>
              </a:rPr>
              <a:t> </a:t>
            </a:r>
            <a:r>
              <a:rPr lang="en-US" altLang="zh-CN" sz="2800" dirty="0">
                <a:solidFill>
                  <a:prstClr val="white">
                    <a:lumMod val="75000"/>
                  </a:prstClr>
                </a:solidFill>
                <a:latin typeface="Times New Roman" panose="02020603050405020304" pitchFamily="18" charset="0"/>
                <a:cs typeface="Times New Roman" panose="02020603050405020304" pitchFamily="18" charset="0"/>
              </a:rPr>
              <a:t>g</a:t>
            </a:r>
            <a:r>
              <a:rPr kumimoji="0" lang="en-US" sz="2800" b="0"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ain</a:t>
            </a:r>
            <a:r>
              <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problem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lvl="0" indent="-342900">
              <a:buFontTx/>
              <a:buAutoNum type="arabicPeriod"/>
              <a:defRPr/>
            </a:pPr>
            <a:r>
              <a:rPr lang="en-US" altLang="zh-CN" sz="2800" dirty="0">
                <a:solidFill>
                  <a:prstClr val="white">
                    <a:lumMod val="75000"/>
                  </a:prstClr>
                </a:solidFill>
                <a:latin typeface="Times New Roman" panose="02020603050405020304" pitchFamily="18" charset="0"/>
                <a:cs typeface="Times New Roman" panose="02020603050405020304" pitchFamily="18" charset="0"/>
              </a:rPr>
              <a:t>W</a:t>
            </a:r>
            <a:r>
              <a:rPr lang="en-US" sz="2800" dirty="0">
                <a:solidFill>
                  <a:prstClr val="white">
                    <a:lumMod val="75000"/>
                  </a:prstClr>
                </a:solidFill>
                <a:latin typeface="Times New Roman" panose="02020603050405020304" pitchFamily="18" charset="0"/>
                <a:cs typeface="Times New Roman" panose="02020603050405020304" pitchFamily="18" charset="0"/>
              </a:rPr>
              <a:t>aveform</a:t>
            </a:r>
            <a:r>
              <a:rPr lang="zh-CN" altLang="en-US" sz="2800" dirty="0">
                <a:solidFill>
                  <a:prstClr val="white">
                    <a:lumMod val="75000"/>
                  </a:prstClr>
                </a:solidFill>
                <a:latin typeface="Times New Roman" panose="02020603050405020304" pitchFamily="18" charset="0"/>
                <a:cs typeface="Times New Roman" panose="02020603050405020304" pitchFamily="18" charset="0"/>
              </a:rPr>
              <a:t> </a:t>
            </a:r>
            <a:r>
              <a:rPr lang="en-US" altLang="zh-CN" sz="2800" dirty="0">
                <a:solidFill>
                  <a:prstClr val="white">
                    <a:lumMod val="75000"/>
                  </a:prstClr>
                </a:solidFill>
                <a:latin typeface="Times New Roman" panose="02020603050405020304" pitchFamily="18" charset="0"/>
                <a:cs typeface="Times New Roman" panose="02020603050405020304" pitchFamily="18" charset="0"/>
              </a:rPr>
              <a:t>clipping</a:t>
            </a:r>
            <a:endParaRPr lang="en-US" sz="2800" dirty="0">
              <a:solidFill>
                <a:prstClr val="white">
                  <a:lumMod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15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65426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p>
        </p:txBody>
      </p:sp>
      <p:pic>
        <p:nvPicPr>
          <p:cNvPr id="4" name="Picture 3">
            <a:extLst>
              <a:ext uri="{FF2B5EF4-FFF2-40B4-BE49-F238E27FC236}">
                <a16:creationId xmlns:a16="http://schemas.microsoft.com/office/drawing/2014/main" id="{F6159D0D-6D75-5F4C-B3D4-BCCB563D4423}"/>
              </a:ext>
            </a:extLst>
          </p:cNvPr>
          <p:cNvPicPr>
            <a:picLocks noChangeAspect="1"/>
          </p:cNvPicPr>
          <p:nvPr/>
        </p:nvPicPr>
        <p:blipFill>
          <a:blip r:embed="rId2"/>
          <a:stretch>
            <a:fillRect/>
          </a:stretch>
        </p:blipFill>
        <p:spPr>
          <a:xfrm>
            <a:off x="4185767" y="3940295"/>
            <a:ext cx="4140807" cy="2839768"/>
          </a:xfrm>
          <a:prstGeom prst="rect">
            <a:avLst/>
          </a:prstGeom>
        </p:spPr>
      </p:pic>
      <p:pic>
        <p:nvPicPr>
          <p:cNvPr id="6" name="Picture 5">
            <a:extLst>
              <a:ext uri="{FF2B5EF4-FFF2-40B4-BE49-F238E27FC236}">
                <a16:creationId xmlns:a16="http://schemas.microsoft.com/office/drawing/2014/main" id="{4B51964A-BB37-384C-B708-08E37359855E}"/>
              </a:ext>
            </a:extLst>
          </p:cNvPr>
          <p:cNvPicPr>
            <a:picLocks noChangeAspect="1"/>
          </p:cNvPicPr>
          <p:nvPr/>
        </p:nvPicPr>
        <p:blipFill>
          <a:blip r:embed="rId3"/>
          <a:stretch>
            <a:fillRect/>
          </a:stretch>
        </p:blipFill>
        <p:spPr>
          <a:xfrm>
            <a:off x="8244170" y="1825630"/>
            <a:ext cx="3915708" cy="3159649"/>
          </a:xfrm>
          <a:prstGeom prst="rect">
            <a:avLst/>
          </a:prstGeom>
        </p:spPr>
      </p:pic>
      <p:sp>
        <p:nvSpPr>
          <p:cNvPr id="7" name="TextBox 6">
            <a:extLst>
              <a:ext uri="{FF2B5EF4-FFF2-40B4-BE49-F238E27FC236}">
                <a16:creationId xmlns:a16="http://schemas.microsoft.com/office/drawing/2014/main" id="{B3F2FCBA-FF05-214B-A808-F5BCC46ECC3F}"/>
              </a:ext>
            </a:extLst>
          </p:cNvPr>
          <p:cNvSpPr txBox="1"/>
          <p:nvPr/>
        </p:nvSpPr>
        <p:spPr>
          <a:xfrm>
            <a:off x="1182096" y="3789109"/>
            <a:ext cx="291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ZNE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components</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8" name="TextBox 7">
            <a:extLst>
              <a:ext uri="{FF2B5EF4-FFF2-40B4-BE49-F238E27FC236}">
                <a16:creationId xmlns:a16="http://schemas.microsoft.com/office/drawing/2014/main" id="{8FC6B1E7-5C09-7947-A647-6222596B3A8B}"/>
              </a:ext>
            </a:extLst>
          </p:cNvPr>
          <p:cNvSpPr txBox="1"/>
          <p:nvPr/>
        </p:nvSpPr>
        <p:spPr>
          <a:xfrm>
            <a:off x="5265107" y="3668804"/>
            <a:ext cx="291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ZRT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components</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9" name="Picture 8">
            <a:extLst>
              <a:ext uri="{FF2B5EF4-FFF2-40B4-BE49-F238E27FC236}">
                <a16:creationId xmlns:a16="http://schemas.microsoft.com/office/drawing/2014/main" id="{C88DEE2D-FF73-2B4B-9B78-046B12FF3F63}"/>
              </a:ext>
            </a:extLst>
          </p:cNvPr>
          <p:cNvPicPr>
            <a:picLocks noChangeAspect="1"/>
          </p:cNvPicPr>
          <p:nvPr/>
        </p:nvPicPr>
        <p:blipFill>
          <a:blip r:embed="rId4"/>
          <a:stretch>
            <a:fillRect/>
          </a:stretch>
        </p:blipFill>
        <p:spPr>
          <a:xfrm>
            <a:off x="1255044" y="4301096"/>
            <a:ext cx="2426202" cy="2285552"/>
          </a:xfrm>
          <a:prstGeom prst="rect">
            <a:avLst/>
          </a:prstGeom>
        </p:spPr>
      </p:pic>
      <p:sp>
        <p:nvSpPr>
          <p:cNvPr id="10" name="TextBox 9">
            <a:extLst>
              <a:ext uri="{FF2B5EF4-FFF2-40B4-BE49-F238E27FC236}">
                <a16:creationId xmlns:a16="http://schemas.microsoft.com/office/drawing/2014/main" id="{FC7B130F-F91E-B044-A026-96FB9158252D}"/>
              </a:ext>
            </a:extLst>
          </p:cNvPr>
          <p:cNvSpPr txBox="1"/>
          <p:nvPr/>
        </p:nvSpPr>
        <p:spPr>
          <a:xfrm>
            <a:off x="730639" y="1221805"/>
            <a:ext cx="2912028" cy="9233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II.AAK.00.BHZ.SAC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II.AAK.00.BHN.SAC</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II.AAK.00.BHE.SAC</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3" name="TextBox 12">
            <a:extLst>
              <a:ext uri="{FF2B5EF4-FFF2-40B4-BE49-F238E27FC236}">
                <a16:creationId xmlns:a16="http://schemas.microsoft.com/office/drawing/2014/main" id="{ECA1DD88-FE26-AD43-8BC2-BC1DC8CD6037}"/>
              </a:ext>
            </a:extLst>
          </p:cNvPr>
          <p:cNvSpPr txBox="1"/>
          <p:nvPr/>
        </p:nvSpPr>
        <p:spPr>
          <a:xfrm>
            <a:off x="623384" y="870968"/>
            <a:ext cx="3843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Typical</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sac</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file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names</a:t>
            </a: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8" name="Rectangle 27">
            <a:extLst>
              <a:ext uri="{FF2B5EF4-FFF2-40B4-BE49-F238E27FC236}">
                <a16:creationId xmlns:a16="http://schemas.microsoft.com/office/drawing/2014/main" id="{0F6D0EC8-45E5-EC48-ADFB-01A6F60F7C0F}"/>
              </a:ext>
            </a:extLst>
          </p:cNvPr>
          <p:cNvSpPr/>
          <p:nvPr/>
        </p:nvSpPr>
        <p:spPr>
          <a:xfrm>
            <a:off x="7749207" y="6472286"/>
            <a:ext cx="398538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http://service.iris.edu/irisws/rotation/docs/1/help/</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A6CD742E-6DB0-3248-9113-D8AA4FDB2CA7}"/>
              </a:ext>
            </a:extLst>
          </p:cNvPr>
          <p:cNvSpPr txBox="1"/>
          <p:nvPr/>
        </p:nvSpPr>
        <p:spPr>
          <a:xfrm>
            <a:off x="8326574" y="1555442"/>
            <a:ext cx="421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Azimuth</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a:ea typeface="黑体" panose="02010609060101010101" pitchFamily="49" charset="-122"/>
                <a:cs typeface="+mn-cs"/>
              </a:rPr>
              <a:t>backazimuth</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nvGrpSpPr>
          <p:cNvPr id="3" name="Group 2">
            <a:extLst>
              <a:ext uri="{FF2B5EF4-FFF2-40B4-BE49-F238E27FC236}">
                <a16:creationId xmlns:a16="http://schemas.microsoft.com/office/drawing/2014/main" id="{D46FF955-916E-4C49-B9DF-7956C48C8D15}"/>
              </a:ext>
            </a:extLst>
          </p:cNvPr>
          <p:cNvGrpSpPr/>
          <p:nvPr/>
        </p:nvGrpSpPr>
        <p:grpSpPr>
          <a:xfrm>
            <a:off x="653668" y="1209446"/>
            <a:ext cx="6120290" cy="2217335"/>
            <a:chOff x="653668" y="1209446"/>
            <a:chExt cx="6120290" cy="2217335"/>
          </a:xfrm>
        </p:grpSpPr>
        <p:grpSp>
          <p:nvGrpSpPr>
            <p:cNvPr id="33" name="Group 32">
              <a:extLst>
                <a:ext uri="{FF2B5EF4-FFF2-40B4-BE49-F238E27FC236}">
                  <a16:creationId xmlns:a16="http://schemas.microsoft.com/office/drawing/2014/main" id="{FA718475-0A19-A642-A40F-9415F7A2A1ED}"/>
                </a:ext>
              </a:extLst>
            </p:cNvPr>
            <p:cNvGrpSpPr/>
            <p:nvPr/>
          </p:nvGrpSpPr>
          <p:grpSpPr>
            <a:xfrm>
              <a:off x="653668" y="1209446"/>
              <a:ext cx="6120290" cy="2217335"/>
              <a:chOff x="653668" y="1209446"/>
              <a:chExt cx="6120290" cy="2217335"/>
            </a:xfrm>
          </p:grpSpPr>
          <p:grpSp>
            <p:nvGrpSpPr>
              <p:cNvPr id="32" name="Group 31">
                <a:extLst>
                  <a:ext uri="{FF2B5EF4-FFF2-40B4-BE49-F238E27FC236}">
                    <a16:creationId xmlns:a16="http://schemas.microsoft.com/office/drawing/2014/main" id="{5B54A46C-FD37-314A-8276-1EA86DE69C54}"/>
                  </a:ext>
                </a:extLst>
              </p:cNvPr>
              <p:cNvGrpSpPr/>
              <p:nvPr/>
            </p:nvGrpSpPr>
            <p:grpSpPr>
              <a:xfrm>
                <a:off x="653668" y="1209446"/>
                <a:ext cx="5442332" cy="1985195"/>
                <a:chOff x="653668" y="1209446"/>
                <a:chExt cx="5442332" cy="1985195"/>
              </a:xfrm>
            </p:grpSpPr>
            <p:grpSp>
              <p:nvGrpSpPr>
                <p:cNvPr id="31" name="Group 30">
                  <a:extLst>
                    <a:ext uri="{FF2B5EF4-FFF2-40B4-BE49-F238E27FC236}">
                      <a16:creationId xmlns:a16="http://schemas.microsoft.com/office/drawing/2014/main" id="{A6BD5235-354D-F548-B85E-0CCE1C9814D2}"/>
                    </a:ext>
                  </a:extLst>
                </p:cNvPr>
                <p:cNvGrpSpPr/>
                <p:nvPr/>
              </p:nvGrpSpPr>
              <p:grpSpPr>
                <a:xfrm>
                  <a:off x="1506071" y="1209446"/>
                  <a:ext cx="2866606" cy="1662341"/>
                  <a:chOff x="1506071" y="1209446"/>
                  <a:chExt cx="2866606" cy="1662341"/>
                </a:xfrm>
              </p:grpSpPr>
              <p:sp>
                <p:nvSpPr>
                  <p:cNvPr id="14" name="Rectangle 13">
                    <a:extLst>
                      <a:ext uri="{FF2B5EF4-FFF2-40B4-BE49-F238E27FC236}">
                        <a16:creationId xmlns:a16="http://schemas.microsoft.com/office/drawing/2014/main" id="{8C31DC4E-C053-C942-AF6F-A6906F35931D}"/>
                      </a:ext>
                    </a:extLst>
                  </p:cNvPr>
                  <p:cNvSpPr/>
                  <p:nvPr/>
                </p:nvSpPr>
                <p:spPr>
                  <a:xfrm>
                    <a:off x="2186653" y="1209446"/>
                    <a:ext cx="518386" cy="9233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6" name="Straight Arrow Connector 15">
                    <a:extLst>
                      <a:ext uri="{FF2B5EF4-FFF2-40B4-BE49-F238E27FC236}">
                        <a16:creationId xmlns:a16="http://schemas.microsoft.com/office/drawing/2014/main" id="{AB03B678-B823-6C43-AD84-052415457237}"/>
                      </a:ext>
                    </a:extLst>
                  </p:cNvPr>
                  <p:cNvCxnSpPr>
                    <a:cxnSpLocks/>
                  </p:cNvCxnSpPr>
                  <p:nvPr/>
                </p:nvCxnSpPr>
                <p:spPr>
                  <a:xfrm flipH="1">
                    <a:off x="1506071" y="2403502"/>
                    <a:ext cx="781381" cy="426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606B6D-89A4-D94B-904A-C0860A65C5C8}"/>
                      </a:ext>
                    </a:extLst>
                  </p:cNvPr>
                  <p:cNvCxnSpPr>
                    <a:cxnSpLocks/>
                  </p:cNvCxnSpPr>
                  <p:nvPr/>
                </p:nvCxnSpPr>
                <p:spPr>
                  <a:xfrm>
                    <a:off x="2470559" y="2400168"/>
                    <a:ext cx="1" cy="471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74C2D5-7479-2E4B-9063-6C4A322EBB1C}"/>
                      </a:ext>
                    </a:extLst>
                  </p:cNvPr>
                  <p:cNvCxnSpPr>
                    <a:cxnSpLocks/>
                  </p:cNvCxnSpPr>
                  <p:nvPr/>
                </p:nvCxnSpPr>
                <p:spPr>
                  <a:xfrm>
                    <a:off x="2653666" y="2400168"/>
                    <a:ext cx="1719011" cy="39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1CC3E160-D7AC-E94E-A57E-100CED4BCDB6}"/>
                    </a:ext>
                  </a:extLst>
                </p:cNvPr>
                <p:cNvSpPr txBox="1"/>
                <p:nvPr/>
              </p:nvSpPr>
              <p:spPr>
                <a:xfrm>
                  <a:off x="653668" y="2794531"/>
                  <a:ext cx="13385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solidFill>
                        <a:prstClr val="black"/>
                      </a:solidFill>
                      <a:latin typeface="Times New Roman" panose="02020603050405020304"/>
                      <a:ea typeface="黑体" panose="02010609060101010101" pitchFamily="49" charset="-122"/>
                    </a:rPr>
                    <a:t>b</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code</a:t>
                  </a: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5" name="TextBox 24">
                  <a:extLst>
                    <a:ext uri="{FF2B5EF4-FFF2-40B4-BE49-F238E27FC236}">
                      <a16:creationId xmlns:a16="http://schemas.microsoft.com/office/drawing/2014/main" id="{323A37E9-DA6B-CC4C-8D7D-8399B237BB98}"/>
                    </a:ext>
                  </a:extLst>
                </p:cNvPr>
                <p:cNvSpPr txBox="1"/>
                <p:nvPr/>
              </p:nvSpPr>
              <p:spPr>
                <a:xfrm>
                  <a:off x="1989976" y="2787436"/>
                  <a:ext cx="2001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solidFill>
                        <a:prstClr val="black"/>
                      </a:solidFill>
                      <a:latin typeface="Times New Roman" panose="02020603050405020304"/>
                      <a:ea typeface="黑体" panose="02010609060101010101" pitchFamily="49" charset="-122"/>
                    </a:rPr>
                    <a:t>i</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a:ea typeface="黑体" panose="02010609060101010101" pitchFamily="49" charset="-122"/>
                      <a:cs typeface="+mn-cs"/>
                    </a:rPr>
                    <a:t>nstrument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Code</a:t>
                  </a:r>
                </a:p>
              </p:txBody>
            </p:sp>
            <p:sp>
              <p:nvSpPr>
                <p:cNvPr id="27" name="TextBox 26">
                  <a:extLst>
                    <a:ext uri="{FF2B5EF4-FFF2-40B4-BE49-F238E27FC236}">
                      <a16:creationId xmlns:a16="http://schemas.microsoft.com/office/drawing/2014/main" id="{580F0D81-38EC-4D46-9F22-332C6C74A284}"/>
                    </a:ext>
                  </a:extLst>
                </p:cNvPr>
                <p:cNvSpPr txBox="1"/>
                <p:nvPr/>
              </p:nvSpPr>
              <p:spPr>
                <a:xfrm>
                  <a:off x="4094124" y="2784650"/>
                  <a:ext cx="2001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solidFill>
                        <a:prstClr val="black"/>
                      </a:solidFill>
                      <a:latin typeface="Times New Roman" panose="02020603050405020304"/>
                      <a:ea typeface="黑体" panose="02010609060101010101" pitchFamily="49" charset="-122"/>
                    </a:rPr>
                    <a:t>o</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a:ea typeface="黑体" panose="02010609060101010101" pitchFamily="49" charset="-122"/>
                      <a:cs typeface="+mn-cs"/>
                    </a:rPr>
                    <a:t>rientation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Code</a:t>
                  </a:r>
                </a:p>
              </p:txBody>
            </p:sp>
          </p:grpSp>
          <p:sp>
            <p:nvSpPr>
              <p:cNvPr id="30" name="Rectangle 29">
                <a:extLst>
                  <a:ext uri="{FF2B5EF4-FFF2-40B4-BE49-F238E27FC236}">
                    <a16:creationId xmlns:a16="http://schemas.microsoft.com/office/drawing/2014/main" id="{AAC0FA83-E73E-F548-944E-C51384719C80}"/>
                  </a:ext>
                </a:extLst>
              </p:cNvPr>
              <p:cNvSpPr/>
              <p:nvPr/>
            </p:nvSpPr>
            <p:spPr>
              <a:xfrm>
                <a:off x="677958" y="3119004"/>
                <a:ext cx="6096000" cy="30777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https://ds.iris.edu/ds/nodes/dmc/data/formats/seed-channel-naming/</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3" name="TextBox 22">
              <a:extLst>
                <a:ext uri="{FF2B5EF4-FFF2-40B4-BE49-F238E27FC236}">
                  <a16:creationId xmlns:a16="http://schemas.microsoft.com/office/drawing/2014/main" id="{11234805-5210-E049-A715-E40105F39E97}"/>
                </a:ext>
              </a:extLst>
            </p:cNvPr>
            <p:cNvSpPr txBox="1"/>
            <p:nvPr/>
          </p:nvSpPr>
          <p:spPr>
            <a:xfrm>
              <a:off x="1745484" y="2044782"/>
              <a:ext cx="1719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channel</a:t>
              </a:r>
              <a:r>
                <a:rPr kumimoji="0" lang="zh-CN" altLang="en-US" sz="20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code</a:t>
              </a:r>
              <a:endParaRPr kumimoji="0" lang="en-US" sz="2000" b="0" i="0" u="none" strike="noStrike" kern="1200" cap="none" spc="0" normalizeH="0" baseline="0" noProof="0" dirty="0">
                <a:ln>
                  <a:noFill/>
                </a:ln>
                <a:solidFill>
                  <a:srgbClr val="FF0000"/>
                </a:solidFill>
                <a:effectLst/>
                <a:uLnTx/>
                <a:uFillTx/>
                <a:latin typeface="Times New Roman" panose="02020603050405020304"/>
                <a:cs typeface="+mn-cs"/>
              </a:endParaRPr>
            </a:p>
          </p:txBody>
        </p:sp>
      </p:grpSp>
    </p:spTree>
    <p:extLst>
      <p:ext uri="{BB962C8B-B14F-4D97-AF65-F5344CB8AC3E}">
        <p14:creationId xmlns:p14="http://schemas.microsoft.com/office/powerpoint/2010/main" val="174522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8DEE2D-FF73-2B4B-9B78-046B12FF3F63}"/>
              </a:ext>
            </a:extLst>
          </p:cNvPr>
          <p:cNvPicPr>
            <a:picLocks noChangeAspect="1"/>
          </p:cNvPicPr>
          <p:nvPr/>
        </p:nvPicPr>
        <p:blipFill>
          <a:blip r:embed="rId2"/>
          <a:stretch>
            <a:fillRect/>
          </a:stretch>
        </p:blipFill>
        <p:spPr>
          <a:xfrm>
            <a:off x="1490216" y="2829609"/>
            <a:ext cx="4122347" cy="3883369"/>
          </a:xfrm>
          <a:prstGeom prst="rect">
            <a:avLst/>
          </a:prstGeom>
        </p:spPr>
      </p:pic>
      <p:sp>
        <p:nvSpPr>
          <p:cNvPr id="2" name="TextBox 1">
            <a:extLst>
              <a:ext uri="{FF2B5EF4-FFF2-40B4-BE49-F238E27FC236}">
                <a16:creationId xmlns:a16="http://schemas.microsoft.com/office/drawing/2014/main" id="{9F4B0D7A-2447-6E4F-A65B-2EDE90874A54}"/>
              </a:ext>
            </a:extLst>
          </p:cNvPr>
          <p:cNvSpPr txBox="1"/>
          <p:nvPr/>
        </p:nvSpPr>
        <p:spPr>
          <a:xfrm>
            <a:off x="543996" y="279942"/>
            <a:ext cx="65426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p>
        </p:txBody>
      </p:sp>
      <p:sp>
        <p:nvSpPr>
          <p:cNvPr id="7" name="TextBox 6">
            <a:extLst>
              <a:ext uri="{FF2B5EF4-FFF2-40B4-BE49-F238E27FC236}">
                <a16:creationId xmlns:a16="http://schemas.microsoft.com/office/drawing/2014/main" id="{B3F2FCBA-FF05-214B-A808-F5BCC46ECC3F}"/>
              </a:ext>
            </a:extLst>
          </p:cNvPr>
          <p:cNvSpPr txBox="1"/>
          <p:nvPr/>
        </p:nvSpPr>
        <p:spPr>
          <a:xfrm>
            <a:off x="5191989" y="2598003"/>
            <a:ext cx="6542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true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orientations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of</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those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three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components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could</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not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be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consistent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with</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what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their</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names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mean.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8" name="Rectangle 27">
            <a:extLst>
              <a:ext uri="{FF2B5EF4-FFF2-40B4-BE49-F238E27FC236}">
                <a16:creationId xmlns:a16="http://schemas.microsoft.com/office/drawing/2014/main" id="{0F6D0EC8-45E5-EC48-ADFB-01A6F60F7C0F}"/>
              </a:ext>
            </a:extLst>
          </p:cNvPr>
          <p:cNvSpPr/>
          <p:nvPr/>
        </p:nvSpPr>
        <p:spPr>
          <a:xfrm>
            <a:off x="3551389" y="6270281"/>
            <a:ext cx="398538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http://service.iris.edu/irisws/rotation/docs/1/help/</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DAE6B5D4-9B6F-084D-A6FF-8130DBD0FD27}"/>
              </a:ext>
            </a:extLst>
          </p:cNvPr>
          <p:cNvSpPr txBox="1"/>
          <p:nvPr/>
        </p:nvSpPr>
        <p:spPr>
          <a:xfrm>
            <a:off x="755353" y="1555442"/>
            <a:ext cx="2912028" cy="9233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II.AAK.00.BHZ.SAC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II.AAK.00.BHN.SAC</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II.AAK.00.BHE.SAC</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6" name="TextBox 25">
            <a:extLst>
              <a:ext uri="{FF2B5EF4-FFF2-40B4-BE49-F238E27FC236}">
                <a16:creationId xmlns:a16="http://schemas.microsoft.com/office/drawing/2014/main" id="{8E03AEE9-5F19-5F40-90EB-F433A6803351}"/>
              </a:ext>
            </a:extLst>
          </p:cNvPr>
          <p:cNvSpPr txBox="1"/>
          <p:nvPr/>
        </p:nvSpPr>
        <p:spPr>
          <a:xfrm>
            <a:off x="648098" y="1204605"/>
            <a:ext cx="3843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Typical</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sac</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file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names</a:t>
            </a: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403799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pic>
        <p:nvPicPr>
          <p:cNvPr id="4" name="Picture 3">
            <a:extLst>
              <a:ext uri="{FF2B5EF4-FFF2-40B4-BE49-F238E27FC236}">
                <a16:creationId xmlns:a16="http://schemas.microsoft.com/office/drawing/2014/main" id="{B3C95965-86C9-CA4D-B728-2E6D7F72E49C}"/>
              </a:ext>
            </a:extLst>
          </p:cNvPr>
          <p:cNvPicPr>
            <a:picLocks noChangeAspect="1"/>
          </p:cNvPicPr>
          <p:nvPr/>
        </p:nvPicPr>
        <p:blipFill>
          <a:blip r:embed="rId2"/>
          <a:stretch>
            <a:fillRect/>
          </a:stretch>
        </p:blipFill>
        <p:spPr>
          <a:xfrm>
            <a:off x="-283913" y="1544820"/>
            <a:ext cx="5325463" cy="4744806"/>
          </a:xfrm>
          <a:prstGeom prst="rect">
            <a:avLst/>
          </a:prstGeom>
        </p:spPr>
      </p:pic>
      <p:sp>
        <p:nvSpPr>
          <p:cNvPr id="5" name="TextBox 4">
            <a:extLst>
              <a:ext uri="{FF2B5EF4-FFF2-40B4-BE49-F238E27FC236}">
                <a16:creationId xmlns:a16="http://schemas.microsoft.com/office/drawing/2014/main" id="{9FFC0B07-37AE-5A43-89F9-854ECC18C9F4}"/>
              </a:ext>
            </a:extLst>
          </p:cNvPr>
          <p:cNvSpPr txBox="1"/>
          <p:nvPr/>
        </p:nvSpPr>
        <p:spPr>
          <a:xfrm>
            <a:off x="1441738" y="6408781"/>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Zheng,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1" name="TextBox 20">
            <a:extLst>
              <a:ext uri="{FF2B5EF4-FFF2-40B4-BE49-F238E27FC236}">
                <a16:creationId xmlns:a16="http://schemas.microsoft.com/office/drawing/2014/main" id="{80AC26D6-6F12-B544-97A2-29DE067A983C}"/>
              </a:ext>
            </a:extLst>
          </p:cNvPr>
          <p:cNvSpPr txBox="1"/>
          <p:nvPr/>
        </p:nvSpPr>
        <p:spPr>
          <a:xfrm>
            <a:off x="6055279" y="1970656"/>
            <a:ext cx="5618240"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If</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there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no</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misorientation,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can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rotate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lang="en-US" altLang="zh-CN" sz="2400" dirty="0">
                <a:solidFill>
                  <a:prstClr val="black"/>
                </a:solidFill>
                <a:latin typeface="Times New Roman" panose="02020603050405020304"/>
                <a:ea typeface="黑体" panose="02010609060101010101" pitchFamily="49" charset="-122"/>
              </a:rPr>
              <a:t>NE</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to</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RT</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components</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correctly.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A8ACF5E-3E83-5540-8DCC-6241061D9E5B}"/>
                  </a:ext>
                </a:extLst>
              </p:cNvPr>
              <p:cNvSpPr txBox="1"/>
              <p:nvPr/>
            </p:nvSpPr>
            <p:spPr>
              <a:xfrm>
                <a:off x="6055279" y="3136311"/>
                <a:ext cx="5918418"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If</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there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lang="en-US" altLang="zh-CN" sz="2400" dirty="0">
                    <a:solidFill>
                      <a:prstClr val="black"/>
                    </a:solidFill>
                    <a:latin typeface="Times New Roman" panose="02020603050405020304"/>
                    <a:ea typeface="黑体" panose="02010609060101010101" pitchFamily="49" charset="-122"/>
                  </a:rPr>
                  <a:t>a</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misorientation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14:m>
                  <m:oMath xmlns:m="http://schemas.openxmlformats.org/officeDocument/2006/math">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𝜑</m:t>
                    </m:r>
                  </m:oMath>
                </a14:m>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will</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have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wrong</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RT</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components</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without</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any</a:t>
                </a:r>
                <a:r>
                  <a:rPr lang="zh-CN" altLang="en-US" sz="2400" dirty="0">
                    <a:solidFill>
                      <a:prstClr val="black"/>
                    </a:solidFill>
                    <a:latin typeface="Times New Roman" panose="02020603050405020304"/>
                    <a:ea typeface="黑体" panose="02010609060101010101" pitchFamily="49" charset="-122"/>
                  </a:rPr>
                  <a:t> </a:t>
                </a:r>
                <a:r>
                  <a:rPr lang="en-US" altLang="zh-CN" sz="2400" dirty="0">
                    <a:solidFill>
                      <a:prstClr val="black"/>
                    </a:solidFill>
                    <a:latin typeface="Times New Roman" panose="02020603050405020304"/>
                    <a:ea typeface="黑体" panose="02010609060101010101" pitchFamily="49" charset="-122"/>
                  </a:rPr>
                  <a:t>correction.</a:t>
                </a:r>
              </a:p>
              <a:p>
                <a:pPr marR="0" lvl="0" algn="l" defTabSz="914400" rtl="0" eaLnBrk="1" fontAlgn="auto" latinLnBrk="0" hangingPunct="1">
                  <a:lnSpc>
                    <a:spcPct val="100000"/>
                  </a:lnSpc>
                  <a:spcBef>
                    <a:spcPts val="0"/>
                  </a:spcBef>
                  <a:spcAft>
                    <a:spcPts val="0"/>
                  </a:spcAft>
                  <a:buClrTx/>
                  <a:buSzTx/>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rotated</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components</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are</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along</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rt</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directions</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instead</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of</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RT</a:t>
                </a:r>
                <a:r>
                  <a:rPr kumimoji="0" lang="zh-CN" altLang="en-US"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noProof="0" dirty="0">
                    <a:ln>
                      <a:noFill/>
                    </a:ln>
                    <a:solidFill>
                      <a:prstClr val="black"/>
                    </a:solidFill>
                    <a:effectLst/>
                    <a:uLnTx/>
                    <a:uFillTx/>
                    <a:latin typeface="Times New Roman" panose="02020603050405020304"/>
                    <a:ea typeface="黑体" panose="02010609060101010101" pitchFamily="49" charset="-122"/>
                    <a:cs typeface="+mn-cs"/>
                  </a:rPr>
                  <a:t>directions.</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p:txBody>
          </p:sp>
        </mc:Choice>
        <mc:Fallback xmlns="">
          <p:sp>
            <p:nvSpPr>
              <p:cNvPr id="22" name="TextBox 21">
                <a:extLst>
                  <a:ext uri="{FF2B5EF4-FFF2-40B4-BE49-F238E27FC236}">
                    <a16:creationId xmlns:a16="http://schemas.microsoft.com/office/drawing/2014/main" id="{6A8ACF5E-3E83-5540-8DCC-6241061D9E5B}"/>
                  </a:ext>
                </a:extLst>
              </p:cNvPr>
              <p:cNvSpPr txBox="1">
                <a:spLocks noRot="1" noChangeAspect="1" noMove="1" noResize="1" noEditPoints="1" noAdjustHandles="1" noChangeArrowheads="1" noChangeShapeType="1" noTextEdit="1"/>
              </p:cNvSpPr>
              <p:nvPr/>
            </p:nvSpPr>
            <p:spPr>
              <a:xfrm>
                <a:off x="6055279" y="3136311"/>
                <a:ext cx="5918418" cy="1569660"/>
              </a:xfrm>
              <a:prstGeom prst="rect">
                <a:avLst/>
              </a:prstGeom>
              <a:blipFill>
                <a:blip r:embed="rId3"/>
                <a:stretch>
                  <a:fillRect l="-1499" t="-3200" r="-642" b="-8000"/>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06172E24-2057-5240-B062-EC49AF73E105}"/>
              </a:ext>
            </a:extLst>
          </p:cNvPr>
          <p:cNvGrpSpPr/>
          <p:nvPr/>
        </p:nvGrpSpPr>
        <p:grpSpPr>
          <a:xfrm>
            <a:off x="716687" y="1970656"/>
            <a:ext cx="11243881" cy="2063578"/>
            <a:chOff x="716687" y="1970656"/>
            <a:chExt cx="11243881" cy="2063578"/>
          </a:xfrm>
        </p:grpSpPr>
        <p:grpSp>
          <p:nvGrpSpPr>
            <p:cNvPr id="20" name="Group 19">
              <a:extLst>
                <a:ext uri="{FF2B5EF4-FFF2-40B4-BE49-F238E27FC236}">
                  <a16:creationId xmlns:a16="http://schemas.microsoft.com/office/drawing/2014/main" id="{911524AA-886D-3242-AF65-D474B7A5D493}"/>
                </a:ext>
              </a:extLst>
            </p:cNvPr>
            <p:cNvGrpSpPr/>
            <p:nvPr/>
          </p:nvGrpSpPr>
          <p:grpSpPr>
            <a:xfrm>
              <a:off x="716687" y="1970656"/>
              <a:ext cx="4113414" cy="2063578"/>
              <a:chOff x="1544595" y="1970656"/>
              <a:chExt cx="4113414" cy="2063578"/>
            </a:xfrm>
          </p:grpSpPr>
          <p:grpSp>
            <p:nvGrpSpPr>
              <p:cNvPr id="18" name="Group 17">
                <a:extLst>
                  <a:ext uri="{FF2B5EF4-FFF2-40B4-BE49-F238E27FC236}">
                    <a16:creationId xmlns:a16="http://schemas.microsoft.com/office/drawing/2014/main" id="{1CD7B384-2AC6-B645-A886-9A7507772FA6}"/>
                  </a:ext>
                </a:extLst>
              </p:cNvPr>
              <p:cNvGrpSpPr/>
              <p:nvPr/>
            </p:nvGrpSpPr>
            <p:grpSpPr>
              <a:xfrm>
                <a:off x="1544595" y="1970656"/>
                <a:ext cx="4113414" cy="2063578"/>
                <a:chOff x="1544595" y="1970656"/>
                <a:chExt cx="4113414" cy="2063578"/>
              </a:xfrm>
            </p:grpSpPr>
            <p:sp>
              <p:nvSpPr>
                <p:cNvPr id="6" name="Rectangle 5">
                  <a:extLst>
                    <a:ext uri="{FF2B5EF4-FFF2-40B4-BE49-F238E27FC236}">
                      <a16:creationId xmlns:a16="http://schemas.microsoft.com/office/drawing/2014/main" id="{29F51184-3849-CB48-8CA7-F7CB4693F1ED}"/>
                    </a:ext>
                  </a:extLst>
                </p:cNvPr>
                <p:cNvSpPr/>
                <p:nvPr/>
              </p:nvSpPr>
              <p:spPr>
                <a:xfrm>
                  <a:off x="1544595" y="1970656"/>
                  <a:ext cx="1396313" cy="206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6B6131-1F6D-A940-95A3-1DF6825B2B2D}"/>
                    </a:ext>
                  </a:extLst>
                </p:cNvPr>
                <p:cNvSpPr/>
                <p:nvPr/>
              </p:nvSpPr>
              <p:spPr>
                <a:xfrm rot="14846971">
                  <a:off x="3975326" y="2600441"/>
                  <a:ext cx="45719" cy="206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2F638C-EFCD-F242-AD1F-F82D232385D0}"/>
                    </a:ext>
                  </a:extLst>
                </p:cNvPr>
                <p:cNvSpPr/>
                <p:nvPr/>
              </p:nvSpPr>
              <p:spPr>
                <a:xfrm>
                  <a:off x="4261696" y="3215429"/>
                  <a:ext cx="1396313" cy="344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81A100BF-8D65-444F-AEB5-50891C8F32D9}"/>
                  </a:ext>
                </a:extLst>
              </p:cNvPr>
              <p:cNvSpPr/>
              <p:nvPr/>
            </p:nvSpPr>
            <p:spPr>
              <a:xfrm>
                <a:off x="2984143" y="3551810"/>
                <a:ext cx="166830" cy="35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1E4861E5-A662-5A4F-B118-ED9E5AE9ADDD}"/>
                </a:ext>
              </a:extLst>
            </p:cNvPr>
            <p:cNvSpPr/>
            <p:nvPr/>
          </p:nvSpPr>
          <p:spPr>
            <a:xfrm>
              <a:off x="6042150" y="2918492"/>
              <a:ext cx="5918418" cy="10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F708347D-D27B-9840-9D2F-618DBF9AC858}"/>
              </a:ext>
            </a:extLst>
          </p:cNvPr>
          <p:cNvGrpSpPr/>
          <p:nvPr/>
        </p:nvGrpSpPr>
        <p:grpSpPr>
          <a:xfrm>
            <a:off x="1320623" y="3909607"/>
            <a:ext cx="10693795" cy="2378801"/>
            <a:chOff x="1320623" y="3909607"/>
            <a:chExt cx="10693795" cy="2378801"/>
          </a:xfrm>
        </p:grpSpPr>
        <p:grpSp>
          <p:nvGrpSpPr>
            <p:cNvPr id="17" name="Group 16">
              <a:extLst>
                <a:ext uri="{FF2B5EF4-FFF2-40B4-BE49-F238E27FC236}">
                  <a16:creationId xmlns:a16="http://schemas.microsoft.com/office/drawing/2014/main" id="{4AC2ECA2-F8A3-0946-A24A-9D752A18EAC2}"/>
                </a:ext>
              </a:extLst>
            </p:cNvPr>
            <p:cNvGrpSpPr/>
            <p:nvPr/>
          </p:nvGrpSpPr>
          <p:grpSpPr>
            <a:xfrm>
              <a:off x="1320623" y="4159633"/>
              <a:ext cx="3017522" cy="2128775"/>
              <a:chOff x="2148531" y="4159633"/>
              <a:chExt cx="3017522" cy="2128775"/>
            </a:xfrm>
          </p:grpSpPr>
          <p:sp>
            <p:nvSpPr>
              <p:cNvPr id="9" name="Rectangle 8">
                <a:extLst>
                  <a:ext uri="{FF2B5EF4-FFF2-40B4-BE49-F238E27FC236}">
                    <a16:creationId xmlns:a16="http://schemas.microsoft.com/office/drawing/2014/main" id="{C68E57FA-7A8C-6E4A-A84B-61AF604FD3B8}"/>
                  </a:ext>
                </a:extLst>
              </p:cNvPr>
              <p:cNvSpPr/>
              <p:nvPr/>
            </p:nvSpPr>
            <p:spPr>
              <a:xfrm rot="11516327" flipH="1">
                <a:off x="2665427" y="4159633"/>
                <a:ext cx="89301" cy="206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97A216-AC85-F54C-81DF-9FF67AE7C4F7}"/>
                  </a:ext>
                </a:extLst>
              </p:cNvPr>
              <p:cNvSpPr/>
              <p:nvPr/>
            </p:nvSpPr>
            <p:spPr>
              <a:xfrm rot="16200000">
                <a:off x="2172872" y="5613061"/>
                <a:ext cx="651006" cy="69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194521-112E-3B43-A77B-BEAE00B11DA2}"/>
                  </a:ext>
                </a:extLst>
              </p:cNvPr>
              <p:cNvSpPr/>
              <p:nvPr/>
            </p:nvSpPr>
            <p:spPr>
              <a:xfrm rot="13252760" flipH="1">
                <a:off x="2472404" y="4414621"/>
                <a:ext cx="247892" cy="66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6177EE-924B-4843-BE01-A7B2DF206171}"/>
                  </a:ext>
                </a:extLst>
              </p:cNvPr>
              <p:cNvSpPr/>
              <p:nvPr/>
            </p:nvSpPr>
            <p:spPr>
              <a:xfrm rot="16200000">
                <a:off x="4643767" y="4147826"/>
                <a:ext cx="344885" cy="69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5A741D-0C9B-F04C-90B2-69EDC30AF375}"/>
                  </a:ext>
                </a:extLst>
              </p:cNvPr>
              <p:cNvSpPr/>
              <p:nvPr/>
            </p:nvSpPr>
            <p:spPr>
              <a:xfrm rot="6132847" flipH="1">
                <a:off x="3910508" y="3407365"/>
                <a:ext cx="105018" cy="1784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7B5C8B92-F945-184C-9EC8-B63932B5E70B}"/>
                </a:ext>
              </a:extLst>
            </p:cNvPr>
            <p:cNvSpPr/>
            <p:nvPr/>
          </p:nvSpPr>
          <p:spPr>
            <a:xfrm>
              <a:off x="6096000" y="3909607"/>
              <a:ext cx="5918418" cy="10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78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4" name="TextBox 3">
            <a:extLst>
              <a:ext uri="{FF2B5EF4-FFF2-40B4-BE49-F238E27FC236}">
                <a16:creationId xmlns:a16="http://schemas.microsoft.com/office/drawing/2014/main" id="{3F0CA9A8-ECDD-CD4D-B1BA-643737D48D0E}"/>
              </a:ext>
            </a:extLst>
          </p:cNvPr>
          <p:cNvSpPr txBox="1"/>
          <p:nvPr/>
        </p:nvSpPr>
        <p:spPr>
          <a:xfrm>
            <a:off x="739372" y="1217672"/>
            <a:ext cx="92623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can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use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properties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of</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seismic</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waves</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to</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detect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misorientation.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For</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example,</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nvGrpSpPr>
          <p:cNvPr id="49" name="Group 48">
            <a:extLst>
              <a:ext uri="{FF2B5EF4-FFF2-40B4-BE49-F238E27FC236}">
                <a16:creationId xmlns:a16="http://schemas.microsoft.com/office/drawing/2014/main" id="{2CF28E48-1EB3-0B4B-B271-3B13747C6EBA}"/>
              </a:ext>
            </a:extLst>
          </p:cNvPr>
          <p:cNvGrpSpPr/>
          <p:nvPr/>
        </p:nvGrpSpPr>
        <p:grpSpPr>
          <a:xfrm>
            <a:off x="4862945" y="2925782"/>
            <a:ext cx="7829811" cy="4113273"/>
            <a:chOff x="4142509" y="2965312"/>
            <a:chExt cx="7829811" cy="4113273"/>
          </a:xfrm>
        </p:grpSpPr>
        <p:pic>
          <p:nvPicPr>
            <p:cNvPr id="7" name="P-wave.mp4">
              <a:hlinkClick r:id="" action="ppaction://media"/>
              <a:extLst>
                <a:ext uri="{FF2B5EF4-FFF2-40B4-BE49-F238E27FC236}">
                  <a16:creationId xmlns:a16="http://schemas.microsoft.com/office/drawing/2014/main" id="{EB3BFDFD-2422-7E48-B155-B1C09CDB14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7606824">
              <a:off x="7414041" y="5258919"/>
              <a:ext cx="2329173" cy="1310160"/>
            </a:xfrm>
            <a:prstGeom prst="rect">
              <a:avLst/>
            </a:prstGeom>
          </p:spPr>
        </p:pic>
        <p:pic>
          <p:nvPicPr>
            <p:cNvPr id="8" name="Rayleigh-wave.mp4">
              <a:hlinkClick r:id="" action="ppaction://media"/>
              <a:extLst>
                <a:ext uri="{FF2B5EF4-FFF2-40B4-BE49-F238E27FC236}">
                  <a16:creationId xmlns:a16="http://schemas.microsoft.com/office/drawing/2014/main" id="{53A8C700-68BB-1742-BF23-063E621E7AA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20579411">
              <a:off x="4711458" y="3347696"/>
              <a:ext cx="2433814" cy="1369020"/>
            </a:xfrm>
            <a:prstGeom prst="rect">
              <a:avLst/>
            </a:prstGeom>
          </p:spPr>
        </p:pic>
        <p:grpSp>
          <p:nvGrpSpPr>
            <p:cNvPr id="28" name="Group 27">
              <a:extLst>
                <a:ext uri="{FF2B5EF4-FFF2-40B4-BE49-F238E27FC236}">
                  <a16:creationId xmlns:a16="http://schemas.microsoft.com/office/drawing/2014/main" id="{434D0398-31F5-E545-9528-495E25EB1588}"/>
                </a:ext>
              </a:extLst>
            </p:cNvPr>
            <p:cNvGrpSpPr/>
            <p:nvPr/>
          </p:nvGrpSpPr>
          <p:grpSpPr>
            <a:xfrm>
              <a:off x="4142509" y="2965312"/>
              <a:ext cx="7829811" cy="3212245"/>
              <a:chOff x="-2938524" y="3134767"/>
              <a:chExt cx="7829811" cy="3212245"/>
            </a:xfrm>
          </p:grpSpPr>
          <p:sp>
            <p:nvSpPr>
              <p:cNvPr id="16" name="Rectangle 15">
                <a:extLst>
                  <a:ext uri="{FF2B5EF4-FFF2-40B4-BE49-F238E27FC236}">
                    <a16:creationId xmlns:a16="http://schemas.microsoft.com/office/drawing/2014/main" id="{00A6ED62-4392-944A-BF9E-125A34E40BEF}"/>
                  </a:ext>
                </a:extLst>
              </p:cNvPr>
              <p:cNvSpPr/>
              <p:nvPr/>
            </p:nvSpPr>
            <p:spPr>
              <a:xfrm>
                <a:off x="2094926" y="3134767"/>
                <a:ext cx="9806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a:t>
                </a:r>
                <a:endParaRPr kumimoji="0" lang="en-US" sz="24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7" name="Rectangle 16">
                <a:extLst>
                  <a:ext uri="{FF2B5EF4-FFF2-40B4-BE49-F238E27FC236}">
                    <a16:creationId xmlns:a16="http://schemas.microsoft.com/office/drawing/2014/main" id="{CA32568C-BDAC-B344-AC1D-0F290EBA5609}"/>
                  </a:ext>
                </a:extLst>
              </p:cNvPr>
              <p:cNvSpPr/>
              <p:nvPr/>
            </p:nvSpPr>
            <p:spPr>
              <a:xfrm>
                <a:off x="3910626" y="4289083"/>
                <a:ext cx="9806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a:t>
                </a:r>
                <a:endParaRPr kumimoji="0" lang="en-US" sz="24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nvGrpSpPr>
              <p:cNvPr id="27" name="Group 26">
                <a:extLst>
                  <a:ext uri="{FF2B5EF4-FFF2-40B4-BE49-F238E27FC236}">
                    <a16:creationId xmlns:a16="http://schemas.microsoft.com/office/drawing/2014/main" id="{5FECA3A1-1F2E-F946-9A8E-FCDD4F85ADAD}"/>
                  </a:ext>
                </a:extLst>
              </p:cNvPr>
              <p:cNvGrpSpPr/>
              <p:nvPr/>
            </p:nvGrpSpPr>
            <p:grpSpPr>
              <a:xfrm>
                <a:off x="-2938524" y="3485157"/>
                <a:ext cx="6904485" cy="2861855"/>
                <a:chOff x="-2938524" y="3485157"/>
                <a:chExt cx="6904485" cy="2861855"/>
              </a:xfrm>
            </p:grpSpPr>
            <p:grpSp>
              <p:nvGrpSpPr>
                <p:cNvPr id="15" name="Group 14">
                  <a:extLst>
                    <a:ext uri="{FF2B5EF4-FFF2-40B4-BE49-F238E27FC236}">
                      <a16:creationId xmlns:a16="http://schemas.microsoft.com/office/drawing/2014/main" id="{307FB7E0-4E52-C54D-867F-60FFABEBF97B}"/>
                    </a:ext>
                  </a:extLst>
                </p:cNvPr>
                <p:cNvGrpSpPr/>
                <p:nvPr/>
              </p:nvGrpSpPr>
              <p:grpSpPr>
                <a:xfrm>
                  <a:off x="-2938524" y="3485157"/>
                  <a:ext cx="6904485" cy="2616504"/>
                  <a:chOff x="-2965418" y="3832412"/>
                  <a:chExt cx="6904485" cy="2616504"/>
                </a:xfrm>
              </p:grpSpPr>
              <p:cxnSp>
                <p:nvCxnSpPr>
                  <p:cNvPr id="10" name="Straight Connector 9">
                    <a:extLst>
                      <a:ext uri="{FF2B5EF4-FFF2-40B4-BE49-F238E27FC236}">
                        <a16:creationId xmlns:a16="http://schemas.microsoft.com/office/drawing/2014/main" id="{CAFE38DF-74B2-D547-A3BA-7D9AB86CE310}"/>
                      </a:ext>
                    </a:extLst>
                  </p:cNvPr>
                  <p:cNvCxnSpPr>
                    <a:cxnSpLocks/>
                  </p:cNvCxnSpPr>
                  <p:nvPr/>
                </p:nvCxnSpPr>
                <p:spPr>
                  <a:xfrm>
                    <a:off x="-2965418" y="4910547"/>
                    <a:ext cx="6904485" cy="0"/>
                  </a:xfrm>
                  <a:prstGeom prst="line">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D4D1AF44-AE3A-F842-B0DD-BAC908BF0F7A}"/>
                      </a:ext>
                    </a:extLst>
                  </p:cNvPr>
                  <p:cNvCxnSpPr>
                    <a:cxnSpLocks/>
                  </p:cNvCxnSpPr>
                  <p:nvPr/>
                </p:nvCxnSpPr>
                <p:spPr>
                  <a:xfrm flipV="1">
                    <a:off x="2239334" y="3832412"/>
                    <a:ext cx="0" cy="2616504"/>
                  </a:xfrm>
                  <a:prstGeom prst="line">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21" name="Straight Connector 20">
                  <a:extLst>
                    <a:ext uri="{FF2B5EF4-FFF2-40B4-BE49-F238E27FC236}">
                      <a16:creationId xmlns:a16="http://schemas.microsoft.com/office/drawing/2014/main" id="{6A0BA333-943B-E44A-9DEA-0ABEFFEF3D8C}"/>
                    </a:ext>
                  </a:extLst>
                </p:cNvPr>
                <p:cNvCxnSpPr/>
                <p:nvPr/>
              </p:nvCxnSpPr>
              <p:spPr>
                <a:xfrm flipH="1">
                  <a:off x="674071" y="4563292"/>
                  <a:ext cx="1592157" cy="1783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378BAC-E579-0D4A-A763-DC00DCF20733}"/>
                    </a:ext>
                  </a:extLst>
                </p:cNvPr>
                <p:cNvCxnSpPr>
                  <a:cxnSpLocks/>
                </p:cNvCxnSpPr>
                <p:nvPr/>
              </p:nvCxnSpPr>
              <p:spPr>
                <a:xfrm flipV="1">
                  <a:off x="860633" y="5522061"/>
                  <a:ext cx="547929" cy="613978"/>
                </a:xfrm>
                <a:prstGeom prst="line">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Rectangle 25">
                  <a:extLst>
                    <a:ext uri="{FF2B5EF4-FFF2-40B4-BE49-F238E27FC236}">
                      <a16:creationId xmlns:a16="http://schemas.microsoft.com/office/drawing/2014/main" id="{0D15DFF8-A621-BC47-9A4D-AF6541098947}"/>
                    </a:ext>
                  </a:extLst>
                </p:cNvPr>
                <p:cNvSpPr/>
                <p:nvPr/>
              </p:nvSpPr>
              <p:spPr>
                <a:xfrm rot="18566737">
                  <a:off x="303955" y="5582545"/>
                  <a:ext cx="9541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P-wave</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cxnSp>
          <p:nvCxnSpPr>
            <p:cNvPr id="44" name="Straight Connector 43">
              <a:extLst>
                <a:ext uri="{FF2B5EF4-FFF2-40B4-BE49-F238E27FC236}">
                  <a16:creationId xmlns:a16="http://schemas.microsoft.com/office/drawing/2014/main" id="{6D82ACB2-E8D6-9A41-B220-0C09825169DD}"/>
                </a:ext>
              </a:extLst>
            </p:cNvPr>
            <p:cNvCxnSpPr>
              <a:cxnSpLocks/>
            </p:cNvCxnSpPr>
            <p:nvPr/>
          </p:nvCxnSpPr>
          <p:spPr>
            <a:xfrm rot="2888992" flipV="1">
              <a:off x="5674842" y="4100702"/>
              <a:ext cx="547929" cy="613978"/>
            </a:xfrm>
            <a:prstGeom prst="line">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ectangle 44">
              <a:extLst>
                <a:ext uri="{FF2B5EF4-FFF2-40B4-BE49-F238E27FC236}">
                  <a16:creationId xmlns:a16="http://schemas.microsoft.com/office/drawing/2014/main" id="{9B938454-809B-8748-ABA5-664A94CAC965}"/>
                </a:ext>
              </a:extLst>
            </p:cNvPr>
            <p:cNvSpPr/>
            <p:nvPr/>
          </p:nvSpPr>
          <p:spPr>
            <a:xfrm>
              <a:off x="5087824" y="4570973"/>
              <a:ext cx="16979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Rayleigh-wave</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Triangle 46">
              <a:extLst>
                <a:ext uri="{FF2B5EF4-FFF2-40B4-BE49-F238E27FC236}">
                  <a16:creationId xmlns:a16="http://schemas.microsoft.com/office/drawing/2014/main" id="{7C5C20A9-B893-6F45-A289-0DAF509D23FA}"/>
                </a:ext>
              </a:extLst>
            </p:cNvPr>
            <p:cNvSpPr/>
            <p:nvPr/>
          </p:nvSpPr>
          <p:spPr>
            <a:xfrm>
              <a:off x="9115145" y="4119628"/>
              <a:ext cx="486828" cy="274209"/>
            </a:xfrm>
            <a:prstGeom prst="triangl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FEE2A28-9C6F-2E40-B2E2-6D742234EDA0}"/>
                </a:ext>
              </a:extLst>
            </p:cNvPr>
            <p:cNvSpPr/>
            <p:nvPr/>
          </p:nvSpPr>
          <p:spPr>
            <a:xfrm>
              <a:off x="9394004" y="3981128"/>
              <a:ext cx="9028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432FF"/>
                  </a:solidFill>
                  <a:effectLst/>
                  <a:uLnTx/>
                  <a:uFillTx/>
                  <a:latin typeface="Arial" panose="020B0604020202020204"/>
                  <a:ea typeface="黑体" panose="02010609060101010101" pitchFamily="49" charset="-122"/>
                  <a:cs typeface="+mn-cs"/>
                </a:rPr>
                <a:t>Station</a:t>
              </a:r>
            </a:p>
          </p:txBody>
        </p:sp>
      </p:grpSp>
      <p:sp>
        <p:nvSpPr>
          <p:cNvPr id="3" name="TextBox 2">
            <a:extLst>
              <a:ext uri="{FF2B5EF4-FFF2-40B4-BE49-F238E27FC236}">
                <a16:creationId xmlns:a16="http://schemas.microsoft.com/office/drawing/2014/main" id="{C19C6CE8-0B14-BE4D-B373-C680224175AD}"/>
              </a:ext>
            </a:extLst>
          </p:cNvPr>
          <p:cNvSpPr txBox="1"/>
          <p:nvPr/>
        </p:nvSpPr>
        <p:spPr>
          <a:xfrm>
            <a:off x="1021439" y="2071727"/>
            <a:ext cx="7955156"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Rayleigh-wave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polarization: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particle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motion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ZR</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plane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P-wave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polarization:</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particle motion in ZR plane</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50" name="Picture 49">
            <a:extLst>
              <a:ext uri="{FF2B5EF4-FFF2-40B4-BE49-F238E27FC236}">
                <a16:creationId xmlns:a16="http://schemas.microsoft.com/office/drawing/2014/main" id="{E509A9A1-6A39-804F-9765-F4AC1A209C5B}"/>
              </a:ext>
            </a:extLst>
          </p:cNvPr>
          <p:cNvPicPr>
            <a:picLocks noChangeAspect="1"/>
          </p:cNvPicPr>
          <p:nvPr/>
        </p:nvPicPr>
        <p:blipFill>
          <a:blip r:embed="rId8"/>
          <a:stretch>
            <a:fillRect/>
          </a:stretch>
        </p:blipFill>
        <p:spPr>
          <a:xfrm>
            <a:off x="232645" y="3480891"/>
            <a:ext cx="4140807" cy="2839768"/>
          </a:xfrm>
          <a:prstGeom prst="rect">
            <a:avLst/>
          </a:prstGeom>
        </p:spPr>
      </p:pic>
      <p:sp>
        <p:nvSpPr>
          <p:cNvPr id="51" name="Rectangle 50">
            <a:extLst>
              <a:ext uri="{FF2B5EF4-FFF2-40B4-BE49-F238E27FC236}">
                <a16:creationId xmlns:a16="http://schemas.microsoft.com/office/drawing/2014/main" id="{A7C5406A-9416-7642-AB2A-E06DD4696327}"/>
              </a:ext>
            </a:extLst>
          </p:cNvPr>
          <p:cNvSpPr/>
          <p:nvPr/>
        </p:nvSpPr>
        <p:spPr>
          <a:xfrm>
            <a:off x="286691" y="6218210"/>
            <a:ext cx="398538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9"/>
              </a:rPr>
              <a:t>http://service.iris.edu/irisws/rotation/docs/1/help/</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A1BD7FF0-09D1-C241-91D2-ED0BBE28C698}"/>
              </a:ext>
            </a:extLst>
          </p:cNvPr>
          <p:cNvSpPr/>
          <p:nvPr/>
        </p:nvSpPr>
        <p:spPr>
          <a:xfrm>
            <a:off x="8879187" y="6595262"/>
            <a:ext cx="331654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hlinkClick r:id="rId10"/>
              </a:rPr>
              <a:t>https://www.youtube.com/watch?v=2rYjlVPU9U4</a:t>
            </a: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53" name="Rectangle 52">
            <a:extLst>
              <a:ext uri="{FF2B5EF4-FFF2-40B4-BE49-F238E27FC236}">
                <a16:creationId xmlns:a16="http://schemas.microsoft.com/office/drawing/2014/main" id="{CCE327AE-28C6-3B40-8845-4A710C89C2B9}"/>
              </a:ext>
            </a:extLst>
          </p:cNvPr>
          <p:cNvSpPr/>
          <p:nvPr/>
        </p:nvSpPr>
        <p:spPr>
          <a:xfrm>
            <a:off x="5454374" y="6595262"/>
            <a:ext cx="337586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hlinkClick r:id="rId11"/>
              </a:rPr>
              <a:t>https://www.youtube.com/watch?v=6yXgfYHAS7c</a:t>
            </a: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360143489"/>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AFB6C1-AC2B-AE41-A4BF-7B4FE3C3CC61}"/>
              </a:ext>
            </a:extLst>
          </p:cNvPr>
          <p:cNvSpPr txBox="1"/>
          <p:nvPr/>
        </p:nvSpPr>
        <p:spPr>
          <a:xfrm>
            <a:off x="401782" y="290946"/>
            <a:ext cx="11388436" cy="6186309"/>
          </a:xfrm>
          <a:prstGeom prst="rect">
            <a:avLst/>
          </a:prstGeom>
          <a:noFill/>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Clock error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Zhu, G., Yang, H., Lin, J., Zhou, Z., Xu, M., Sun, J., &amp; Wan, K. (2019). Along-strike variation in slab geometry at the southern Mariana subduction zone revealed by seismicity through ocean bottom seismic experiments. Geophysical Journal International, 218(3), 2122-2135</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Seismometer misorientation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Stachnik</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 C., Sheehan, A. F.,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Zietlow</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W., Yang, Z., Collins, J., &amp; Ferris, A. (2012). Determination of New Zealand ocean bottom seismometer orientation via Rayleigh-wave polarization. Seismological Research Letters, 83(4), 704-713.</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Wang, X., Chen, Q. F., Li, J., &amp; Wei, S. (2016). Seismic sensor misorientation measurement using P‐wave particle motion: An application to the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NECsaids</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Array. Seismological Research Letters, 87(4), 901-911.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Zheng, H., Fan, J., Zhao, D., Li, C., Dong, D., Zhang, G., &amp; Wang, X. (2020). A new method to estimate ocean-bottom-seismometer orientation using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teleseismic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receiver functions. Geophysical Journal International, 221(2), 893-904.</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Instrument gain problem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Park, S., &amp; Ishii, M. (2019). Detection of instrument gain problems based on body‐wave polarization: Application to the Hi‐net array. Seismological Research Letters, 90(2A), 692-698.</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aveform</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clipping</a:t>
            </a: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Yang, W., &amp; Ben-Zion, Y. (2010). An algorithm for detecting clipped waveforms and suggested correction procedures. Seismological Research Letters, 81(1), 53-62.</a:t>
            </a:r>
          </a:p>
        </p:txBody>
      </p:sp>
    </p:spTree>
    <p:extLst>
      <p:ext uri="{BB962C8B-B14F-4D97-AF65-F5344CB8AC3E}">
        <p14:creationId xmlns:p14="http://schemas.microsoft.com/office/powerpoint/2010/main" val="405156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3" name="TextBox 2">
            <a:extLst>
              <a:ext uri="{FF2B5EF4-FFF2-40B4-BE49-F238E27FC236}">
                <a16:creationId xmlns:a16="http://schemas.microsoft.com/office/drawing/2014/main" id="{C19C6CE8-0B14-BE4D-B373-C680224175AD}"/>
              </a:ext>
            </a:extLst>
          </p:cNvPr>
          <p:cNvSpPr txBox="1"/>
          <p:nvPr/>
        </p:nvSpPr>
        <p:spPr>
          <a:xfrm>
            <a:off x="732392" y="1406710"/>
            <a:ext cx="11059725" cy="498598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Rayleigh-wave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polarization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Stachnik</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 C., Sheehan, A. F.,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Zietlow</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W., Yang, Z., Collins, J., &amp; Ferris, A. (2012). Determination of New Zealand ocean bottom seismometer orientation via Rayleigh-wave polarization.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SRL</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83(4), 704-713.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P-wave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polarization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Wang, X., Chen, Q. F., Li, J., &amp; Wei, S. (2016). Seismic sensor misorientation measurement using P‐wave particle motion: An application to the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NECsaids</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Array.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SRL</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87(4), 901-911.</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Zheng, H., Fan, J., Zhao, D., Li, C., Dong, D., Zhang, G., &amp; Wang, X. (2020). A new method to estimate ocean-bottom-seismometer orientation using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teleseismic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receiver functions.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GJI</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221(2), 893-904.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531460909"/>
      </p:ext>
    </p:extLst>
  </p:cSld>
  <p:clrMapOvr>
    <a:masterClrMapping/>
  </p:clrMapOvr>
  <p:timing>
    <p:tnLst>
      <p:par>
        <p:cTn id="1" dur="indefinite" restart="never" nodeType="tmRoot">
          <p:childTnLst>
            <p:par>
              <p:cTn id="2"/>
            </p:par>
            <p:par>
              <p:cTn id="3"/>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3" name="TextBox 2">
            <a:extLst>
              <a:ext uri="{FF2B5EF4-FFF2-40B4-BE49-F238E27FC236}">
                <a16:creationId xmlns:a16="http://schemas.microsoft.com/office/drawing/2014/main" id="{C19C6CE8-0B14-BE4D-B373-C680224175AD}"/>
              </a:ext>
            </a:extLst>
          </p:cNvPr>
          <p:cNvSpPr txBox="1"/>
          <p:nvPr/>
        </p:nvSpPr>
        <p:spPr>
          <a:xfrm>
            <a:off x="543996" y="1103735"/>
            <a:ext cx="4284452"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Rayleigh-wave</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polarization</a:t>
            </a:r>
          </a:p>
        </p:txBody>
      </p:sp>
      <p:pic>
        <p:nvPicPr>
          <p:cNvPr id="6" name="Picture 5">
            <a:extLst>
              <a:ext uri="{FF2B5EF4-FFF2-40B4-BE49-F238E27FC236}">
                <a16:creationId xmlns:a16="http://schemas.microsoft.com/office/drawing/2014/main" id="{2A911B86-FFA5-D349-B88E-B42B2BE06BA4}"/>
              </a:ext>
            </a:extLst>
          </p:cNvPr>
          <p:cNvPicPr>
            <a:picLocks noChangeAspect="1"/>
          </p:cNvPicPr>
          <p:nvPr/>
        </p:nvPicPr>
        <p:blipFill>
          <a:blip r:embed="rId2"/>
          <a:stretch>
            <a:fillRect/>
          </a:stretch>
        </p:blipFill>
        <p:spPr>
          <a:xfrm>
            <a:off x="461012" y="1565400"/>
            <a:ext cx="5041525" cy="2346695"/>
          </a:xfrm>
          <a:prstGeom prst="rect">
            <a:avLst/>
          </a:prstGeom>
        </p:spPr>
      </p:pic>
      <p:pic>
        <p:nvPicPr>
          <p:cNvPr id="7" name="Picture 6">
            <a:extLst>
              <a:ext uri="{FF2B5EF4-FFF2-40B4-BE49-F238E27FC236}">
                <a16:creationId xmlns:a16="http://schemas.microsoft.com/office/drawing/2014/main" id="{308F7CEF-2949-6D4C-BA1E-BF3801282345}"/>
              </a:ext>
            </a:extLst>
          </p:cNvPr>
          <p:cNvPicPr>
            <a:picLocks noChangeAspect="1"/>
          </p:cNvPicPr>
          <p:nvPr/>
        </p:nvPicPr>
        <p:blipFill>
          <a:blip r:embed="rId3"/>
          <a:stretch>
            <a:fillRect/>
          </a:stretch>
        </p:blipFill>
        <p:spPr>
          <a:xfrm>
            <a:off x="6019556" y="1096466"/>
            <a:ext cx="1624965" cy="5461686"/>
          </a:xfrm>
          <a:prstGeom prst="rect">
            <a:avLst/>
          </a:prstGeom>
        </p:spPr>
      </p:pic>
      <p:sp>
        <p:nvSpPr>
          <p:cNvPr id="8" name="TextBox 7">
            <a:extLst>
              <a:ext uri="{FF2B5EF4-FFF2-40B4-BE49-F238E27FC236}">
                <a16:creationId xmlns:a16="http://schemas.microsoft.com/office/drawing/2014/main" id="{E9E8834E-EA98-1243-AE45-9770B9720768}"/>
              </a:ext>
            </a:extLst>
          </p:cNvPr>
          <p:cNvSpPr txBox="1"/>
          <p:nvPr/>
        </p:nvSpPr>
        <p:spPr>
          <a:xfrm>
            <a:off x="3653933" y="3782152"/>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solidFill>
                  <a:prstClr val="black"/>
                </a:solidFill>
                <a:latin typeface="Times New Roman" panose="02020603050405020304"/>
                <a:ea typeface="黑体" panose="02010609060101010101" pitchFamily="49" charset="-122"/>
              </a:rPr>
              <a:t>Stachnik</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lang="en-US" altLang="zh-CN" sz="1600" dirty="0">
                <a:solidFill>
                  <a:prstClr val="black"/>
                </a:solidFill>
                <a:latin typeface="Times New Roman" panose="02020603050405020304"/>
                <a:ea typeface="黑体" panose="02010609060101010101" pitchFamily="49" charset="-122"/>
              </a:rPr>
              <a:t>SRL</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9" name="Picture 8">
            <a:extLst>
              <a:ext uri="{FF2B5EF4-FFF2-40B4-BE49-F238E27FC236}">
                <a16:creationId xmlns:a16="http://schemas.microsoft.com/office/drawing/2014/main" id="{9C9E37B2-64A9-004F-94D7-A33BF80DBB07}"/>
              </a:ext>
            </a:extLst>
          </p:cNvPr>
          <p:cNvPicPr>
            <a:picLocks noChangeAspect="1"/>
          </p:cNvPicPr>
          <p:nvPr/>
        </p:nvPicPr>
        <p:blipFill rotWithShape="1">
          <a:blip r:embed="rId4"/>
          <a:srcRect t="29644"/>
          <a:stretch/>
        </p:blipFill>
        <p:spPr>
          <a:xfrm>
            <a:off x="7745536" y="1872738"/>
            <a:ext cx="4302290" cy="3818828"/>
          </a:xfrm>
          <a:prstGeom prst="rect">
            <a:avLst/>
          </a:prstGeom>
        </p:spPr>
      </p:pic>
      <p:pic>
        <p:nvPicPr>
          <p:cNvPr id="10" name="Picture 9">
            <a:extLst>
              <a:ext uri="{FF2B5EF4-FFF2-40B4-BE49-F238E27FC236}">
                <a16:creationId xmlns:a16="http://schemas.microsoft.com/office/drawing/2014/main" id="{04C97B68-0CF2-6C47-B8C6-BDB97F8F54CE}"/>
              </a:ext>
            </a:extLst>
          </p:cNvPr>
          <p:cNvPicPr>
            <a:picLocks noChangeAspect="1"/>
          </p:cNvPicPr>
          <p:nvPr/>
        </p:nvPicPr>
        <p:blipFill>
          <a:blip r:embed="rId5"/>
          <a:stretch>
            <a:fillRect/>
          </a:stretch>
        </p:blipFill>
        <p:spPr>
          <a:xfrm>
            <a:off x="144174" y="3951429"/>
            <a:ext cx="3230653" cy="2878402"/>
          </a:xfrm>
          <a:prstGeom prst="rect">
            <a:avLst/>
          </a:prstGeom>
        </p:spPr>
      </p:pic>
      <p:sp>
        <p:nvSpPr>
          <p:cNvPr id="11" name="TextBox 10">
            <a:extLst>
              <a:ext uri="{FF2B5EF4-FFF2-40B4-BE49-F238E27FC236}">
                <a16:creationId xmlns:a16="http://schemas.microsoft.com/office/drawing/2014/main" id="{63941CD7-4A05-C149-BA38-9E646EA31C3F}"/>
              </a:ext>
            </a:extLst>
          </p:cNvPr>
          <p:cNvSpPr txBox="1"/>
          <p:nvPr/>
        </p:nvSpPr>
        <p:spPr>
          <a:xfrm>
            <a:off x="3068271" y="6452649"/>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Zheng,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3100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par>
              <p:cTn id="8"/>
            </p:par>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185993" y="249296"/>
            <a:ext cx="10576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3" name="TextBox 2">
            <a:extLst>
              <a:ext uri="{FF2B5EF4-FFF2-40B4-BE49-F238E27FC236}">
                <a16:creationId xmlns:a16="http://schemas.microsoft.com/office/drawing/2014/main" id="{C19C6CE8-0B14-BE4D-B373-C680224175AD}"/>
              </a:ext>
            </a:extLst>
          </p:cNvPr>
          <p:cNvSpPr txBox="1"/>
          <p:nvPr/>
        </p:nvSpPr>
        <p:spPr>
          <a:xfrm>
            <a:off x="818890" y="1097791"/>
            <a:ext cx="7645488" cy="830997"/>
          </a:xfrm>
          <a:prstGeom prst="rect">
            <a:avLst/>
          </a:prstGeom>
          <a:noFill/>
        </p:spPr>
        <p:txBody>
          <a:bodyPr wrap="square" rtlCol="0">
            <a:spAutoFit/>
          </a:bodyPr>
          <a:lstStyle/>
          <a:p>
            <a:pPr>
              <a:defRPr/>
            </a:pPr>
            <a:r>
              <a:rPr lang="en-US" altLang="zh-CN" sz="2400" dirty="0">
                <a:solidFill>
                  <a:prstClr val="black"/>
                </a:solidFill>
                <a:latin typeface="Times New Roman" panose="02020603050405020304"/>
              </a:rPr>
              <a:t>P-wave polarization</a:t>
            </a:r>
          </a:p>
          <a:p>
            <a:pPr marL="800100" lvl="1" indent="-342900">
              <a:buFont typeface="Arial" panose="020B0604020202020204" pitchFamily="34" charset="0"/>
              <a:buChar char="•"/>
              <a:defRPr/>
            </a:pPr>
            <a:r>
              <a:rPr lang="en-US" altLang="zh-CN" sz="2400" dirty="0">
                <a:solidFill>
                  <a:prstClr val="black"/>
                </a:solidFill>
                <a:latin typeface="Times New Roman" panose="02020603050405020304"/>
              </a:rPr>
              <a:t>original</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P-wave</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waveform</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(Wang</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et</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al.,</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2016,</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SRL)</a:t>
            </a:r>
          </a:p>
        </p:txBody>
      </p:sp>
      <p:sp>
        <p:nvSpPr>
          <p:cNvPr id="8" name="TextBox 7">
            <a:extLst>
              <a:ext uri="{FF2B5EF4-FFF2-40B4-BE49-F238E27FC236}">
                <a16:creationId xmlns:a16="http://schemas.microsoft.com/office/drawing/2014/main" id="{40065E6E-60BE-1544-B832-F03E46AC6A5B}"/>
              </a:ext>
            </a:extLst>
          </p:cNvPr>
          <p:cNvSpPr txBox="1"/>
          <p:nvPr/>
        </p:nvSpPr>
        <p:spPr>
          <a:xfrm>
            <a:off x="1668540" y="1815437"/>
            <a:ext cx="4670476" cy="707886"/>
          </a:xfrm>
          <a:prstGeom prst="rect">
            <a:avLst/>
          </a:prstGeom>
          <a:noFill/>
        </p:spPr>
        <p:txBody>
          <a:bodyPr wrap="square" rtlCol="0">
            <a:spAutoFit/>
          </a:bodyPr>
          <a:lstStyle/>
          <a:p>
            <a:pPr marL="457200" indent="-457200">
              <a:buFont typeface="+mj-lt"/>
              <a:buAutoNum type="arabicPeriod"/>
              <a:defRPr/>
            </a:pPr>
            <a:r>
              <a:rPr lang="en-US" altLang="zh-CN" sz="2000" dirty="0">
                <a:solidFill>
                  <a:prstClr val="black"/>
                </a:solidFill>
                <a:latin typeface="Times New Roman" panose="02020603050405020304"/>
              </a:rPr>
              <a:t>principal component analysis</a:t>
            </a:r>
            <a:r>
              <a:rPr lang="zh-CN" altLang="en-US" sz="2000" dirty="0">
                <a:solidFill>
                  <a:prstClr val="black"/>
                </a:solidFill>
                <a:latin typeface="Times New Roman" panose="02020603050405020304"/>
              </a:rPr>
              <a:t> </a:t>
            </a:r>
            <a:r>
              <a:rPr lang="en-US" altLang="zh-CN" sz="2000" dirty="0">
                <a:solidFill>
                  <a:prstClr val="black"/>
                </a:solidFill>
                <a:latin typeface="Times New Roman" panose="02020603050405020304"/>
              </a:rPr>
              <a:t>(PCA)</a:t>
            </a:r>
          </a:p>
          <a:p>
            <a:pPr marL="457200" indent="-457200">
              <a:buFont typeface="+mj-lt"/>
              <a:buAutoNum type="arabicPeriod"/>
              <a:defRPr/>
            </a:pPr>
            <a:r>
              <a:rPr lang="en-US" altLang="zh-CN" sz="2000" dirty="0">
                <a:solidFill>
                  <a:prstClr val="black"/>
                </a:solidFill>
                <a:latin typeface="Times New Roman" panose="02020603050405020304"/>
              </a:rPr>
              <a:t>minimize</a:t>
            </a:r>
            <a:r>
              <a:rPr lang="zh-CN" altLang="en-US" sz="2000" dirty="0">
                <a:solidFill>
                  <a:prstClr val="black"/>
                </a:solidFill>
                <a:latin typeface="Times New Roman" panose="02020603050405020304"/>
              </a:rPr>
              <a:t> </a:t>
            </a:r>
            <a:r>
              <a:rPr lang="en-US" altLang="zh-CN" sz="2000" dirty="0">
                <a:solidFill>
                  <a:prstClr val="black"/>
                </a:solidFill>
                <a:latin typeface="Times New Roman" panose="02020603050405020304"/>
              </a:rPr>
              <a:t>T-component</a:t>
            </a:r>
            <a:r>
              <a:rPr lang="zh-CN" altLang="en-US" sz="2000" dirty="0">
                <a:solidFill>
                  <a:prstClr val="black"/>
                </a:solidFill>
                <a:latin typeface="Times New Roman" panose="02020603050405020304"/>
              </a:rPr>
              <a:t> </a:t>
            </a:r>
            <a:r>
              <a:rPr lang="en-US" altLang="zh-CN" sz="2000" dirty="0">
                <a:solidFill>
                  <a:prstClr val="black"/>
                </a:solidFill>
                <a:latin typeface="Times New Roman" panose="02020603050405020304"/>
              </a:rPr>
              <a:t>energy</a:t>
            </a:r>
          </a:p>
        </p:txBody>
      </p:sp>
      <p:pic>
        <p:nvPicPr>
          <p:cNvPr id="9" name="Picture 8">
            <a:extLst>
              <a:ext uri="{FF2B5EF4-FFF2-40B4-BE49-F238E27FC236}">
                <a16:creationId xmlns:a16="http://schemas.microsoft.com/office/drawing/2014/main" id="{BEFC2D90-70AB-134A-971B-2FDD954202D0}"/>
              </a:ext>
            </a:extLst>
          </p:cNvPr>
          <p:cNvPicPr>
            <a:picLocks noChangeAspect="1"/>
          </p:cNvPicPr>
          <p:nvPr/>
        </p:nvPicPr>
        <p:blipFill>
          <a:blip r:embed="rId2"/>
          <a:stretch>
            <a:fillRect/>
          </a:stretch>
        </p:blipFill>
        <p:spPr>
          <a:xfrm>
            <a:off x="0" y="2646434"/>
            <a:ext cx="4256752" cy="3792621"/>
          </a:xfrm>
          <a:prstGeom prst="rect">
            <a:avLst/>
          </a:prstGeom>
        </p:spPr>
      </p:pic>
      <p:sp>
        <p:nvSpPr>
          <p:cNvPr id="10" name="TextBox 9">
            <a:extLst>
              <a:ext uri="{FF2B5EF4-FFF2-40B4-BE49-F238E27FC236}">
                <a16:creationId xmlns:a16="http://schemas.microsoft.com/office/drawing/2014/main" id="{2A1EACB3-E535-C34B-859A-FC5C2B374353}"/>
              </a:ext>
            </a:extLst>
          </p:cNvPr>
          <p:cNvSpPr txBox="1"/>
          <p:nvPr/>
        </p:nvSpPr>
        <p:spPr>
          <a:xfrm>
            <a:off x="1194603" y="6408780"/>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Zheng,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E06BC56-F4E5-7C4B-8A78-1A478EF83BA6}"/>
                  </a:ext>
                </a:extLst>
              </p:cNvPr>
              <p:cNvSpPr/>
              <p:nvPr/>
            </p:nvSpPr>
            <p:spPr>
              <a:xfrm>
                <a:off x="4443925" y="3619414"/>
                <a:ext cx="7645488" cy="923330"/>
              </a:xfrm>
              <a:prstGeom prst="rect">
                <a:avLst/>
              </a:prstGeom>
            </p:spPr>
            <p:txBody>
              <a:bodyPr wrap="square">
                <a:spAutoFit/>
              </a:bodyPr>
              <a:lstStyle/>
              <a:p>
                <a:pPr marL="342900" indent="-342900">
                  <a:buFont typeface="+mj-lt"/>
                  <a:buAutoNum type="arabicPeriod"/>
                </a:pPr>
                <a:r>
                  <a:rPr lang="en-US" altLang="zh-CN" dirty="0">
                    <a:solidFill>
                      <a:prstClr val="black"/>
                    </a:solidFill>
                    <a:latin typeface="Times New Roman" panose="02020603050405020304"/>
                  </a:rPr>
                  <a:t>We</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can</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PCA</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to</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find</a:t>
                </a:r>
                <a:r>
                  <a:rPr lang="zh-CN" altLang="en-US" dirty="0">
                    <a:solidFill>
                      <a:prstClr val="black"/>
                    </a:solidFill>
                    <a:latin typeface="Times New Roman" panose="02020603050405020304"/>
                  </a:rPr>
                  <a:t> </a:t>
                </a:r>
                <a14:m>
                  <m:oMath xmlns:m="http://schemas.openxmlformats.org/officeDocument/2006/math">
                    <m:r>
                      <a:rPr lang="zh-CN" altLang="en-US" i="1" smtClean="0">
                        <a:solidFill>
                          <a:prstClr val="black"/>
                        </a:solidFill>
                        <a:latin typeface="Cambria Math" panose="02040503050406030204" pitchFamily="18" charset="0"/>
                      </a:rPr>
                      <m:t>𝜃</m:t>
                    </m:r>
                  </m:oMath>
                </a14:m>
                <a:r>
                  <a:rPr lang="zh-CN" altLang="en-US" dirty="0"/>
                  <a:t> </a:t>
                </a:r>
                <a:r>
                  <a:rPr lang="en-US" altLang="zh-CN" dirty="0">
                    <a:latin typeface="+mj-lt"/>
                  </a:rPr>
                  <a:t>directly,</a:t>
                </a:r>
                <a:r>
                  <a:rPr lang="zh-CN" altLang="en-US" dirty="0">
                    <a:latin typeface="+mj-lt"/>
                  </a:rPr>
                  <a:t> </a:t>
                </a:r>
                <a:r>
                  <a:rPr lang="en-US" altLang="zh-CN" dirty="0">
                    <a:latin typeface="+mj-lt"/>
                  </a:rPr>
                  <a:t>and</a:t>
                </a:r>
                <a:r>
                  <a:rPr lang="zh-CN" altLang="en-US" dirty="0">
                    <a:latin typeface="+mj-lt"/>
                  </a:rPr>
                  <a:t> </a:t>
                </a:r>
                <a:r>
                  <a:rPr lang="en-US" altLang="zh-CN" dirty="0">
                    <a:latin typeface="+mj-lt"/>
                  </a:rPr>
                  <a:t>then</a:t>
                </a:r>
                <a:r>
                  <a:rPr lang="zh-CN" altLang="en-US" dirty="0">
                    <a:latin typeface="+mj-lt"/>
                  </a:rPr>
                  <a:t> </a:t>
                </a:r>
                <a:r>
                  <a:rPr lang="en-US" altLang="zh-CN" dirty="0">
                    <a:latin typeface="+mj-lt"/>
                  </a:rPr>
                  <a:t>the</a:t>
                </a:r>
                <a:r>
                  <a:rPr lang="zh-CN" altLang="en-US" dirty="0">
                    <a:latin typeface="+mj-lt"/>
                  </a:rPr>
                  <a:t> </a:t>
                </a:r>
                <a:r>
                  <a:rPr lang="en-US" altLang="zh-CN" dirty="0">
                    <a:latin typeface="+mj-lt"/>
                  </a:rPr>
                  <a:t>misorientation</a:t>
                </a:r>
                <a:r>
                  <a:rPr lang="zh-CN" altLang="en-US" dirty="0">
                    <a:latin typeface="+mj-lt"/>
                  </a:rPr>
                  <a:t> </a:t>
                </a:r>
                <a14:m>
                  <m:oMath xmlns:m="http://schemas.openxmlformats.org/officeDocument/2006/math">
                    <m:r>
                      <a:rPr lang="zh-CN" altLang="en-US" i="1" smtClean="0">
                        <a:latin typeface="Cambria Math" panose="02040503050406030204" pitchFamily="18" charset="0"/>
                      </a:rPr>
                      <m:t>𝜑</m:t>
                    </m:r>
                    <m:r>
                      <a:rPr lang="en-US" altLang="zh-CN" b="0" i="1" smtClean="0">
                        <a:latin typeface="Cambria Math" panose="02040503050406030204" pitchFamily="18" charset="0"/>
                      </a:rPr>
                      <m:t>=</m:t>
                    </m:r>
                    <m:r>
                      <a:rPr lang="zh-CN" altLang="en-US" i="1">
                        <a:solidFill>
                          <a:prstClr val="black"/>
                        </a:solidFill>
                        <a:latin typeface="Cambria Math" panose="02040503050406030204" pitchFamily="18" charset="0"/>
                      </a:rPr>
                      <m:t>𝜃</m:t>
                    </m:r>
                    <m:r>
                      <a:rPr lang="en-US" altLang="zh-CN" b="0" i="0" smtClean="0">
                        <a:solidFill>
                          <a:prstClr val="black"/>
                        </a:solidFill>
                        <a:latin typeface="Cambria Math" panose="02040503050406030204" pitchFamily="18" charset="0"/>
                      </a:rPr>
                      <m:t>−</m:t>
                    </m:r>
                    <m:r>
                      <m:rPr>
                        <m:sty m:val="p"/>
                      </m:rPr>
                      <a:rPr lang="en-US" altLang="zh-CN" b="0" i="0" smtClean="0">
                        <a:solidFill>
                          <a:prstClr val="black"/>
                        </a:solidFill>
                        <a:latin typeface="Cambria Math" panose="02040503050406030204" pitchFamily="18" charset="0"/>
                      </a:rPr>
                      <m:t>baz</m:t>
                    </m:r>
                  </m:oMath>
                </a14:m>
                <a:r>
                  <a:rPr lang="en-US" altLang="zh-CN" dirty="0"/>
                  <a:t>.</a:t>
                </a:r>
              </a:p>
              <a:p>
                <a:pPr marL="342900" indent="-342900">
                  <a:buFont typeface="+mj-lt"/>
                  <a:buAutoNum type="arabicPeriod"/>
                </a:pPr>
                <a:endParaRPr lang="en-US" dirty="0"/>
              </a:p>
              <a:p>
                <a:pPr marL="342900" indent="-342900">
                  <a:buFont typeface="+mj-lt"/>
                  <a:buAutoNum type="arabicPeriod"/>
                </a:pPr>
                <a:r>
                  <a:rPr lang="en-US" altLang="zh-CN" dirty="0">
                    <a:latin typeface="+mj-lt"/>
                  </a:rPr>
                  <a:t>We</a:t>
                </a:r>
                <a:r>
                  <a:rPr lang="zh-CN" altLang="en-US" dirty="0">
                    <a:latin typeface="+mj-lt"/>
                  </a:rPr>
                  <a:t> </a:t>
                </a:r>
                <a:r>
                  <a:rPr lang="en-US" altLang="zh-CN" dirty="0">
                    <a:latin typeface="+mj-lt"/>
                  </a:rPr>
                  <a:t>can</a:t>
                </a:r>
                <a:r>
                  <a:rPr lang="zh-CN" altLang="en-US" dirty="0">
                    <a:latin typeface="+mj-lt"/>
                  </a:rPr>
                  <a:t> </a:t>
                </a:r>
                <a:r>
                  <a:rPr lang="en-US" altLang="zh-CN" dirty="0">
                    <a:latin typeface="+mj-lt"/>
                  </a:rPr>
                  <a:t>also</a:t>
                </a:r>
                <a:r>
                  <a:rPr lang="zh-CN" altLang="en-US" dirty="0">
                    <a:latin typeface="+mj-lt"/>
                  </a:rPr>
                  <a:t> </a:t>
                </a:r>
                <a:r>
                  <a:rPr lang="en-US" altLang="zh-CN" dirty="0">
                    <a:latin typeface="+mj-lt"/>
                  </a:rPr>
                  <a:t>grid</a:t>
                </a:r>
                <a:r>
                  <a:rPr lang="zh-CN" altLang="en-US" dirty="0">
                    <a:latin typeface="+mj-lt"/>
                  </a:rPr>
                  <a:t> </a:t>
                </a:r>
                <a:r>
                  <a:rPr lang="en-US" altLang="zh-CN" dirty="0">
                    <a:latin typeface="+mj-lt"/>
                  </a:rPr>
                  <a:t>search</a:t>
                </a:r>
                <a14:m>
                  <m:oMath xmlns:m="http://schemas.openxmlformats.org/officeDocument/2006/math">
                    <m:r>
                      <a:rPr lang="zh-CN" altLang="en-US" b="0" i="0" smtClean="0">
                        <a:latin typeface="Cambria Math" panose="02040503050406030204" pitchFamily="18" charset="0"/>
                      </a:rPr>
                      <m:t> </m:t>
                    </m:r>
                    <m:r>
                      <a:rPr lang="zh-CN" altLang="en-US" i="1">
                        <a:latin typeface="Cambria Math" panose="02040503050406030204" pitchFamily="18" charset="0"/>
                      </a:rPr>
                      <m:t>𝜑</m:t>
                    </m:r>
                  </m:oMath>
                </a14:m>
                <a:r>
                  <a:rPr lang="zh-CN" altLang="en-US" dirty="0">
                    <a:latin typeface="+mj-lt"/>
                  </a:rPr>
                  <a:t> </a:t>
                </a:r>
                <a:r>
                  <a:rPr lang="en-US" altLang="zh-CN" dirty="0">
                    <a:latin typeface="+mj-lt"/>
                  </a:rPr>
                  <a:t>to</a:t>
                </a:r>
                <a:r>
                  <a:rPr lang="zh-CN" altLang="en-US" dirty="0">
                    <a:latin typeface="+mj-lt"/>
                  </a:rPr>
                  <a:t> </a:t>
                </a:r>
                <a:r>
                  <a:rPr lang="en-US" altLang="zh-CN" dirty="0">
                    <a:latin typeface="+mj-lt"/>
                  </a:rPr>
                  <a:t>find</a:t>
                </a:r>
                <a:r>
                  <a:rPr lang="zh-CN" altLang="en-US" dirty="0">
                    <a:latin typeface="+mj-lt"/>
                  </a:rPr>
                  <a:t> </a:t>
                </a:r>
                <a:r>
                  <a:rPr lang="en-US" altLang="zh-CN" dirty="0">
                    <a:latin typeface="+mj-lt"/>
                  </a:rPr>
                  <a:t>one</a:t>
                </a:r>
                <a:r>
                  <a:rPr lang="zh-CN" altLang="en-US" dirty="0">
                    <a:latin typeface="+mj-lt"/>
                  </a:rPr>
                  <a:t> </a:t>
                </a:r>
                <a:r>
                  <a:rPr lang="en-US" altLang="zh-CN" dirty="0">
                    <a:latin typeface="+mj-lt"/>
                  </a:rPr>
                  <a:t>which</a:t>
                </a:r>
                <a:r>
                  <a:rPr lang="zh-CN" altLang="en-US" dirty="0">
                    <a:latin typeface="+mj-lt"/>
                  </a:rPr>
                  <a:t> </a:t>
                </a:r>
                <a:r>
                  <a:rPr lang="en-US" altLang="zh-CN" dirty="0">
                    <a:latin typeface="+mj-lt"/>
                  </a:rPr>
                  <a:t>minimizes</a:t>
                </a:r>
                <a:r>
                  <a:rPr lang="zh-CN" altLang="en-US" dirty="0">
                    <a:latin typeface="+mj-lt"/>
                  </a:rPr>
                  <a:t> </a:t>
                </a:r>
                <a:r>
                  <a:rPr lang="en-US" altLang="zh-CN" dirty="0">
                    <a:latin typeface="+mj-lt"/>
                  </a:rPr>
                  <a:t>T-component</a:t>
                </a:r>
                <a:r>
                  <a:rPr lang="zh-CN" altLang="en-US" dirty="0">
                    <a:latin typeface="+mj-lt"/>
                  </a:rPr>
                  <a:t> </a:t>
                </a:r>
                <a:r>
                  <a:rPr lang="en-US" altLang="zh-CN" dirty="0">
                    <a:latin typeface="+mj-lt"/>
                  </a:rPr>
                  <a:t>energy.</a:t>
                </a:r>
                <a:endParaRPr lang="en-US" dirty="0">
                  <a:latin typeface="+mj-lt"/>
                </a:endParaRPr>
              </a:p>
            </p:txBody>
          </p:sp>
        </mc:Choice>
        <mc:Fallback xmlns="">
          <p:sp>
            <p:nvSpPr>
              <p:cNvPr id="11" name="Rectangle 10">
                <a:extLst>
                  <a:ext uri="{FF2B5EF4-FFF2-40B4-BE49-F238E27FC236}">
                    <a16:creationId xmlns:a16="http://schemas.microsoft.com/office/drawing/2014/main" id="{BE06BC56-F4E5-7C4B-8A78-1A478EF83BA6}"/>
                  </a:ext>
                </a:extLst>
              </p:cNvPr>
              <p:cNvSpPr>
                <a:spLocks noRot="1" noChangeAspect="1" noMove="1" noResize="1" noEditPoints="1" noAdjustHandles="1" noChangeArrowheads="1" noChangeShapeType="1" noTextEdit="1"/>
              </p:cNvSpPr>
              <p:nvPr/>
            </p:nvSpPr>
            <p:spPr>
              <a:xfrm>
                <a:off x="4443925" y="3619414"/>
                <a:ext cx="7645488" cy="923330"/>
              </a:xfrm>
              <a:prstGeom prst="rect">
                <a:avLst/>
              </a:prstGeom>
              <a:blipFill>
                <a:blip r:embed="rId3"/>
                <a:stretch>
                  <a:fillRect l="-332" t="-4054" b="-8108"/>
                </a:stretch>
              </a:blipFill>
            </p:spPr>
            <p:txBody>
              <a:bodyPr/>
              <a:lstStyle/>
              <a:p>
                <a:r>
                  <a:rPr lang="en-US">
                    <a:noFill/>
                  </a:rPr>
                  <a:t> </a:t>
                </a:r>
              </a:p>
            </p:txBody>
          </p:sp>
        </mc:Fallback>
      </mc:AlternateContent>
    </p:spTree>
    <p:extLst>
      <p:ext uri="{BB962C8B-B14F-4D97-AF65-F5344CB8AC3E}">
        <p14:creationId xmlns:p14="http://schemas.microsoft.com/office/powerpoint/2010/main" val="3822557632"/>
      </p:ext>
    </p:extLst>
  </p:cSld>
  <p:clrMapOvr>
    <a:masterClrMapping/>
  </p:clrMapOvr>
  <p:timing>
    <p:tnLst>
      <p:par>
        <p:cTn id="1" dur="indefinite" restart="never" nodeType="tmRoot">
          <p:childTnLst>
            <p:par>
              <p:cTn id="2"/>
            </p:par>
            <p:par>
              <p:cTn id="3"/>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185993" y="249296"/>
            <a:ext cx="10576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3" name="TextBox 2">
            <a:extLst>
              <a:ext uri="{FF2B5EF4-FFF2-40B4-BE49-F238E27FC236}">
                <a16:creationId xmlns:a16="http://schemas.microsoft.com/office/drawing/2014/main" id="{C19C6CE8-0B14-BE4D-B373-C680224175AD}"/>
              </a:ext>
            </a:extLst>
          </p:cNvPr>
          <p:cNvSpPr txBox="1"/>
          <p:nvPr/>
        </p:nvSpPr>
        <p:spPr>
          <a:xfrm>
            <a:off x="818890" y="1097791"/>
            <a:ext cx="7645488" cy="830997"/>
          </a:xfrm>
          <a:prstGeom prst="rect">
            <a:avLst/>
          </a:prstGeom>
          <a:noFill/>
        </p:spPr>
        <p:txBody>
          <a:bodyPr wrap="square" rtlCol="0">
            <a:spAutoFit/>
          </a:bodyPr>
          <a:lstStyle/>
          <a:p>
            <a:pPr>
              <a:defRPr/>
            </a:pPr>
            <a:r>
              <a:rPr lang="en-US" altLang="zh-CN" sz="2400" dirty="0">
                <a:solidFill>
                  <a:prstClr val="black"/>
                </a:solidFill>
                <a:latin typeface="Times New Roman" panose="02020603050405020304"/>
              </a:rPr>
              <a:t>P-wave polarization</a:t>
            </a:r>
          </a:p>
          <a:p>
            <a:pPr marL="800100" lvl="1" indent="-342900">
              <a:buFont typeface="Arial" panose="020B0604020202020204" pitchFamily="34" charset="0"/>
              <a:buChar char="•"/>
              <a:defRPr/>
            </a:pPr>
            <a:r>
              <a:rPr lang="en-US" altLang="zh-CN" sz="2400" dirty="0">
                <a:solidFill>
                  <a:prstClr val="black"/>
                </a:solidFill>
                <a:latin typeface="Times New Roman" panose="02020603050405020304"/>
              </a:rPr>
              <a:t>original</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P-wave</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waveform</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(Wang</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et</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al.,</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2016,</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SRL)</a:t>
            </a:r>
          </a:p>
        </p:txBody>
      </p:sp>
      <p:pic>
        <p:nvPicPr>
          <p:cNvPr id="5" name="Picture 4">
            <a:extLst>
              <a:ext uri="{FF2B5EF4-FFF2-40B4-BE49-F238E27FC236}">
                <a16:creationId xmlns:a16="http://schemas.microsoft.com/office/drawing/2014/main" id="{30B4F08D-D6DD-0D44-8D33-A4BDD0D07815}"/>
              </a:ext>
            </a:extLst>
          </p:cNvPr>
          <p:cNvPicPr>
            <a:picLocks noChangeAspect="1"/>
          </p:cNvPicPr>
          <p:nvPr/>
        </p:nvPicPr>
        <p:blipFill>
          <a:blip r:embed="rId2"/>
          <a:stretch>
            <a:fillRect/>
          </a:stretch>
        </p:blipFill>
        <p:spPr>
          <a:xfrm>
            <a:off x="185993" y="2838729"/>
            <a:ext cx="8113837" cy="3748498"/>
          </a:xfrm>
          <a:prstGeom prst="rect">
            <a:avLst/>
          </a:prstGeom>
        </p:spPr>
      </p:pic>
      <p:sp>
        <p:nvSpPr>
          <p:cNvPr id="4" name="Rectangle 3">
            <a:extLst>
              <a:ext uri="{FF2B5EF4-FFF2-40B4-BE49-F238E27FC236}">
                <a16:creationId xmlns:a16="http://schemas.microsoft.com/office/drawing/2014/main" id="{570CF8C3-6501-F243-90D6-9D140B42B76B}"/>
              </a:ext>
            </a:extLst>
          </p:cNvPr>
          <p:cNvSpPr/>
          <p:nvPr/>
        </p:nvSpPr>
        <p:spPr>
          <a:xfrm>
            <a:off x="10254199" y="5617498"/>
            <a:ext cx="1624676" cy="276999"/>
          </a:xfrm>
          <a:prstGeom prst="rect">
            <a:avLst/>
          </a:prstGeom>
        </p:spPr>
        <p:txBody>
          <a:bodyPr wrap="none">
            <a:spAutoFit/>
          </a:bodyPr>
          <a:lstStyle/>
          <a:p>
            <a:r>
              <a:rPr lang="en-US" altLang="zh-CN" sz="1200" dirty="0">
                <a:solidFill>
                  <a:prstClr val="black"/>
                </a:solidFill>
                <a:latin typeface="Times New Roman" panose="02020603050405020304"/>
              </a:rPr>
              <a:t>Wang</a:t>
            </a:r>
            <a:r>
              <a:rPr lang="zh-CN" altLang="en-US" sz="1200" dirty="0">
                <a:solidFill>
                  <a:prstClr val="black"/>
                </a:solidFill>
                <a:latin typeface="Times New Roman" panose="02020603050405020304"/>
              </a:rPr>
              <a:t> </a:t>
            </a:r>
            <a:r>
              <a:rPr lang="en-US" altLang="zh-CN" sz="1200" dirty="0">
                <a:solidFill>
                  <a:prstClr val="black"/>
                </a:solidFill>
                <a:latin typeface="Times New Roman" panose="02020603050405020304"/>
              </a:rPr>
              <a:t>et</a:t>
            </a:r>
            <a:r>
              <a:rPr lang="zh-CN" altLang="en-US" sz="1200" dirty="0">
                <a:solidFill>
                  <a:prstClr val="black"/>
                </a:solidFill>
                <a:latin typeface="Times New Roman" panose="02020603050405020304"/>
              </a:rPr>
              <a:t> </a:t>
            </a:r>
            <a:r>
              <a:rPr lang="en-US" altLang="zh-CN" sz="1200" dirty="0">
                <a:solidFill>
                  <a:prstClr val="black"/>
                </a:solidFill>
                <a:latin typeface="Times New Roman" panose="02020603050405020304"/>
              </a:rPr>
              <a:t>al.,</a:t>
            </a:r>
            <a:r>
              <a:rPr lang="zh-CN" altLang="en-US" sz="1200" dirty="0">
                <a:solidFill>
                  <a:prstClr val="black"/>
                </a:solidFill>
                <a:latin typeface="Times New Roman" panose="02020603050405020304"/>
              </a:rPr>
              <a:t> </a:t>
            </a:r>
            <a:r>
              <a:rPr lang="en-US" altLang="zh-CN" sz="1200" dirty="0">
                <a:solidFill>
                  <a:prstClr val="black"/>
                </a:solidFill>
                <a:latin typeface="Times New Roman" panose="02020603050405020304"/>
              </a:rPr>
              <a:t>2016,</a:t>
            </a:r>
            <a:r>
              <a:rPr lang="zh-CN" altLang="en-US" sz="1200" dirty="0">
                <a:solidFill>
                  <a:prstClr val="black"/>
                </a:solidFill>
                <a:latin typeface="Times New Roman" panose="02020603050405020304"/>
              </a:rPr>
              <a:t> </a:t>
            </a:r>
            <a:r>
              <a:rPr lang="en-US" altLang="zh-CN" sz="1200" dirty="0">
                <a:solidFill>
                  <a:prstClr val="black"/>
                </a:solidFill>
                <a:latin typeface="Times New Roman" panose="02020603050405020304"/>
              </a:rPr>
              <a:t>SRL</a:t>
            </a:r>
            <a:endParaRPr lang="en-US" sz="1200" dirty="0"/>
          </a:p>
        </p:txBody>
      </p:sp>
      <p:pic>
        <p:nvPicPr>
          <p:cNvPr id="6" name="Picture 5">
            <a:extLst>
              <a:ext uri="{FF2B5EF4-FFF2-40B4-BE49-F238E27FC236}">
                <a16:creationId xmlns:a16="http://schemas.microsoft.com/office/drawing/2014/main" id="{75BEF8F4-84E0-6E4C-9F90-E4AA24C581AD}"/>
              </a:ext>
            </a:extLst>
          </p:cNvPr>
          <p:cNvPicPr>
            <a:picLocks noChangeAspect="1"/>
          </p:cNvPicPr>
          <p:nvPr/>
        </p:nvPicPr>
        <p:blipFill>
          <a:blip r:embed="rId3"/>
          <a:stretch>
            <a:fillRect/>
          </a:stretch>
        </p:blipFill>
        <p:spPr>
          <a:xfrm>
            <a:off x="9959546" y="45232"/>
            <a:ext cx="2141519" cy="2518835"/>
          </a:xfrm>
          <a:prstGeom prst="rect">
            <a:avLst/>
          </a:prstGeom>
        </p:spPr>
      </p:pic>
      <p:pic>
        <p:nvPicPr>
          <p:cNvPr id="7" name="Picture 6">
            <a:extLst>
              <a:ext uri="{FF2B5EF4-FFF2-40B4-BE49-F238E27FC236}">
                <a16:creationId xmlns:a16="http://schemas.microsoft.com/office/drawing/2014/main" id="{C361895A-9ECD-104A-9122-C0A833E1B890}"/>
              </a:ext>
            </a:extLst>
          </p:cNvPr>
          <p:cNvPicPr>
            <a:picLocks noChangeAspect="1"/>
          </p:cNvPicPr>
          <p:nvPr/>
        </p:nvPicPr>
        <p:blipFill>
          <a:blip r:embed="rId4"/>
          <a:stretch>
            <a:fillRect/>
          </a:stretch>
        </p:blipFill>
        <p:spPr>
          <a:xfrm>
            <a:off x="8770113" y="2706921"/>
            <a:ext cx="2968173" cy="2677583"/>
          </a:xfrm>
          <a:prstGeom prst="rect">
            <a:avLst/>
          </a:prstGeom>
        </p:spPr>
      </p:pic>
      <p:sp>
        <p:nvSpPr>
          <p:cNvPr id="8" name="TextBox 7">
            <a:extLst>
              <a:ext uri="{FF2B5EF4-FFF2-40B4-BE49-F238E27FC236}">
                <a16:creationId xmlns:a16="http://schemas.microsoft.com/office/drawing/2014/main" id="{40065E6E-60BE-1544-B832-F03E46AC6A5B}"/>
              </a:ext>
            </a:extLst>
          </p:cNvPr>
          <p:cNvSpPr txBox="1"/>
          <p:nvPr/>
        </p:nvSpPr>
        <p:spPr>
          <a:xfrm>
            <a:off x="1668540" y="1815437"/>
            <a:ext cx="4670476" cy="707886"/>
          </a:xfrm>
          <a:prstGeom prst="rect">
            <a:avLst/>
          </a:prstGeom>
          <a:noFill/>
        </p:spPr>
        <p:txBody>
          <a:bodyPr wrap="square" rtlCol="0">
            <a:spAutoFit/>
          </a:bodyPr>
          <a:lstStyle/>
          <a:p>
            <a:pPr marL="457200" indent="-457200">
              <a:buFont typeface="+mj-lt"/>
              <a:buAutoNum type="arabicPeriod"/>
              <a:defRPr/>
            </a:pPr>
            <a:r>
              <a:rPr lang="en-US" altLang="zh-CN" sz="2000" dirty="0">
                <a:solidFill>
                  <a:prstClr val="black"/>
                </a:solidFill>
                <a:latin typeface="Times New Roman" panose="02020603050405020304"/>
              </a:rPr>
              <a:t>principal component analysis</a:t>
            </a:r>
            <a:r>
              <a:rPr lang="zh-CN" altLang="en-US" sz="2000" dirty="0">
                <a:solidFill>
                  <a:prstClr val="black"/>
                </a:solidFill>
                <a:latin typeface="Times New Roman" panose="02020603050405020304"/>
              </a:rPr>
              <a:t> </a:t>
            </a:r>
            <a:r>
              <a:rPr lang="en-US" altLang="zh-CN" sz="2000" dirty="0">
                <a:solidFill>
                  <a:prstClr val="black"/>
                </a:solidFill>
                <a:latin typeface="Times New Roman" panose="02020603050405020304"/>
              </a:rPr>
              <a:t>(PCA)</a:t>
            </a:r>
          </a:p>
          <a:p>
            <a:pPr marL="457200" indent="-457200">
              <a:buFont typeface="+mj-lt"/>
              <a:buAutoNum type="arabicPeriod"/>
              <a:defRPr/>
            </a:pPr>
            <a:r>
              <a:rPr lang="en-US" altLang="zh-CN" sz="2000" dirty="0">
                <a:solidFill>
                  <a:prstClr val="black"/>
                </a:solidFill>
                <a:latin typeface="Times New Roman" panose="02020603050405020304"/>
              </a:rPr>
              <a:t>minimize</a:t>
            </a:r>
            <a:r>
              <a:rPr lang="zh-CN" altLang="en-US" sz="2000" dirty="0">
                <a:solidFill>
                  <a:prstClr val="black"/>
                </a:solidFill>
                <a:latin typeface="Times New Roman" panose="02020603050405020304"/>
              </a:rPr>
              <a:t> </a:t>
            </a:r>
            <a:r>
              <a:rPr lang="en-US" altLang="zh-CN" sz="2000" dirty="0">
                <a:solidFill>
                  <a:prstClr val="black"/>
                </a:solidFill>
                <a:latin typeface="Times New Roman" panose="02020603050405020304"/>
              </a:rPr>
              <a:t>T-component</a:t>
            </a:r>
            <a:r>
              <a:rPr lang="zh-CN" altLang="en-US" sz="2000" dirty="0">
                <a:solidFill>
                  <a:prstClr val="black"/>
                </a:solidFill>
                <a:latin typeface="Times New Roman" panose="02020603050405020304"/>
              </a:rPr>
              <a:t> </a:t>
            </a:r>
            <a:r>
              <a:rPr lang="en-US" altLang="zh-CN" sz="2000" dirty="0">
                <a:solidFill>
                  <a:prstClr val="black"/>
                </a:solidFill>
                <a:latin typeface="Times New Roman" panose="02020603050405020304"/>
              </a:rPr>
              <a:t>energy</a:t>
            </a:r>
          </a:p>
        </p:txBody>
      </p:sp>
      <p:sp>
        <p:nvSpPr>
          <p:cNvPr id="9" name="Rectangle 8">
            <a:extLst>
              <a:ext uri="{FF2B5EF4-FFF2-40B4-BE49-F238E27FC236}">
                <a16:creationId xmlns:a16="http://schemas.microsoft.com/office/drawing/2014/main" id="{06173639-25BF-FC4F-8394-75A0E2BFEAE3}"/>
              </a:ext>
            </a:extLst>
          </p:cNvPr>
          <p:cNvSpPr/>
          <p:nvPr/>
        </p:nvSpPr>
        <p:spPr>
          <a:xfrm>
            <a:off x="7587049" y="2706921"/>
            <a:ext cx="605481" cy="185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381248-C004-3441-8E38-DF2F2399505F}"/>
              </a:ext>
            </a:extLst>
          </p:cNvPr>
          <p:cNvSpPr/>
          <p:nvPr/>
        </p:nvSpPr>
        <p:spPr>
          <a:xfrm>
            <a:off x="831247" y="3056742"/>
            <a:ext cx="6879369" cy="355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020448"/>
      </p:ext>
    </p:extLst>
  </p:cSld>
  <p:clrMapOvr>
    <a:masterClrMapping/>
  </p:clrMapOvr>
  <p:timing>
    <p:tnLst>
      <p:par>
        <p:cTn id="1" dur="indefinite" restart="never" nodeType="tmRoot">
          <p:childTnLst>
            <p:par>
              <p:cTn id="2"/>
            </p:par>
            <p:par>
              <p:cTn id="3"/>
            </p:par>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3" name="TextBox 2">
            <a:extLst>
              <a:ext uri="{FF2B5EF4-FFF2-40B4-BE49-F238E27FC236}">
                <a16:creationId xmlns:a16="http://schemas.microsoft.com/office/drawing/2014/main" id="{C19C6CE8-0B14-BE4D-B373-C680224175AD}"/>
              </a:ext>
            </a:extLst>
          </p:cNvPr>
          <p:cNvSpPr txBox="1"/>
          <p:nvPr/>
        </p:nvSpPr>
        <p:spPr>
          <a:xfrm>
            <a:off x="818889" y="1097791"/>
            <a:ext cx="8399251" cy="830997"/>
          </a:xfrm>
          <a:prstGeom prst="rect">
            <a:avLst/>
          </a:prstGeom>
          <a:noFill/>
        </p:spPr>
        <p:txBody>
          <a:bodyPr wrap="square" rtlCol="0">
            <a:spAutoFit/>
          </a:bodyPr>
          <a:lstStyle/>
          <a:p>
            <a:pPr>
              <a:defRPr/>
            </a:pPr>
            <a:r>
              <a:rPr lang="en-US" altLang="zh-CN" sz="2400" dirty="0">
                <a:solidFill>
                  <a:prstClr val="black"/>
                </a:solidFill>
                <a:latin typeface="Times New Roman" panose="02020603050405020304"/>
              </a:rPr>
              <a:t>P-wave polarization</a:t>
            </a:r>
          </a:p>
          <a:p>
            <a:pPr marL="800100" lvl="1" indent="-342900">
              <a:buFont typeface="Arial" panose="020B0604020202020204" pitchFamily="34" charset="0"/>
              <a:buChar char="•"/>
              <a:defRPr/>
            </a:pPr>
            <a:r>
              <a:rPr lang="en-US" altLang="zh-CN" sz="2400" dirty="0">
                <a:solidFill>
                  <a:prstClr val="black"/>
                </a:solidFill>
                <a:latin typeface="Times New Roman" panose="02020603050405020304"/>
              </a:rPr>
              <a:t>P-wave</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receiver</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function</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(p-RF)</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(Zheng</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et</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al.,</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2020,</a:t>
            </a:r>
            <a:r>
              <a:rPr lang="zh-CN" altLang="en-US" sz="2400" dirty="0">
                <a:solidFill>
                  <a:prstClr val="black"/>
                </a:solidFill>
                <a:latin typeface="Times New Roman" panose="02020603050405020304"/>
              </a:rPr>
              <a:t> </a:t>
            </a:r>
            <a:r>
              <a:rPr lang="en-US" altLang="zh-CN" sz="2400" dirty="0">
                <a:solidFill>
                  <a:prstClr val="black"/>
                </a:solidFill>
                <a:latin typeface="Times New Roman" panose="02020603050405020304"/>
              </a:rPr>
              <a:t>GJI)</a:t>
            </a:r>
          </a:p>
        </p:txBody>
      </p:sp>
      <p:pic>
        <p:nvPicPr>
          <p:cNvPr id="6" name="Picture 5">
            <a:extLst>
              <a:ext uri="{FF2B5EF4-FFF2-40B4-BE49-F238E27FC236}">
                <a16:creationId xmlns:a16="http://schemas.microsoft.com/office/drawing/2014/main" id="{57985383-AFE5-1040-B3B9-579C2FA9B48E}"/>
              </a:ext>
            </a:extLst>
          </p:cNvPr>
          <p:cNvPicPr>
            <a:picLocks noChangeAspect="1"/>
          </p:cNvPicPr>
          <p:nvPr/>
        </p:nvPicPr>
        <p:blipFill>
          <a:blip r:embed="rId2"/>
          <a:stretch>
            <a:fillRect/>
          </a:stretch>
        </p:blipFill>
        <p:spPr>
          <a:xfrm>
            <a:off x="448186" y="2952204"/>
            <a:ext cx="3634699" cy="2877470"/>
          </a:xfrm>
          <a:prstGeom prst="rect">
            <a:avLst/>
          </a:prstGeom>
        </p:spPr>
      </p:pic>
      <p:pic>
        <p:nvPicPr>
          <p:cNvPr id="7" name="Picture 6">
            <a:extLst>
              <a:ext uri="{FF2B5EF4-FFF2-40B4-BE49-F238E27FC236}">
                <a16:creationId xmlns:a16="http://schemas.microsoft.com/office/drawing/2014/main" id="{125084CB-E457-5646-980C-8F582BC196F0}"/>
              </a:ext>
            </a:extLst>
          </p:cNvPr>
          <p:cNvPicPr>
            <a:picLocks noChangeAspect="1"/>
          </p:cNvPicPr>
          <p:nvPr/>
        </p:nvPicPr>
        <p:blipFill rotWithShape="1">
          <a:blip r:embed="rId3"/>
          <a:srcRect l="9018" b="6980"/>
          <a:stretch/>
        </p:blipFill>
        <p:spPr>
          <a:xfrm>
            <a:off x="4992129" y="2473269"/>
            <a:ext cx="4009463" cy="3803963"/>
          </a:xfrm>
          <a:prstGeom prst="rect">
            <a:avLst/>
          </a:prstGeom>
        </p:spPr>
      </p:pic>
      <p:pic>
        <p:nvPicPr>
          <p:cNvPr id="8" name="Picture 7">
            <a:extLst>
              <a:ext uri="{FF2B5EF4-FFF2-40B4-BE49-F238E27FC236}">
                <a16:creationId xmlns:a16="http://schemas.microsoft.com/office/drawing/2014/main" id="{C245D39A-09A6-1249-B746-B7DA89572C58}"/>
              </a:ext>
            </a:extLst>
          </p:cNvPr>
          <p:cNvPicPr>
            <a:picLocks noChangeAspect="1"/>
          </p:cNvPicPr>
          <p:nvPr/>
        </p:nvPicPr>
        <p:blipFill>
          <a:blip r:embed="rId4"/>
          <a:stretch>
            <a:fillRect/>
          </a:stretch>
        </p:blipFill>
        <p:spPr>
          <a:xfrm>
            <a:off x="8850135" y="1097791"/>
            <a:ext cx="3166660" cy="2821386"/>
          </a:xfrm>
          <a:prstGeom prst="rect">
            <a:avLst/>
          </a:prstGeom>
        </p:spPr>
      </p:pic>
      <p:sp>
        <p:nvSpPr>
          <p:cNvPr id="9" name="TextBox 8">
            <a:extLst>
              <a:ext uri="{FF2B5EF4-FFF2-40B4-BE49-F238E27FC236}">
                <a16:creationId xmlns:a16="http://schemas.microsoft.com/office/drawing/2014/main" id="{E0626FBD-4EE8-2244-A981-8217E21EDFEF}"/>
              </a:ext>
            </a:extLst>
          </p:cNvPr>
          <p:cNvSpPr txBox="1"/>
          <p:nvPr/>
        </p:nvSpPr>
        <p:spPr>
          <a:xfrm>
            <a:off x="10031506" y="6408781"/>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Zheng,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8E7E69-843D-1D49-A748-209213CECC7B}"/>
                  </a:ext>
                </a:extLst>
              </p:cNvPr>
              <p:cNvSpPr/>
              <p:nvPr/>
            </p:nvSpPr>
            <p:spPr>
              <a:xfrm>
                <a:off x="6894510" y="6208726"/>
                <a:ext cx="410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𝜑</m:t>
                      </m:r>
                    </m:oMath>
                  </m:oMathPara>
                </a14:m>
                <a:endParaRPr lang="en-US" dirty="0"/>
              </a:p>
            </p:txBody>
          </p:sp>
        </mc:Choice>
        <mc:Fallback xmlns="">
          <p:sp>
            <p:nvSpPr>
              <p:cNvPr id="10" name="Rectangle 9">
                <a:extLst>
                  <a:ext uri="{FF2B5EF4-FFF2-40B4-BE49-F238E27FC236}">
                    <a16:creationId xmlns:a16="http://schemas.microsoft.com/office/drawing/2014/main" id="{B78E7E69-843D-1D49-A748-209213CECC7B}"/>
                  </a:ext>
                </a:extLst>
              </p:cNvPr>
              <p:cNvSpPr>
                <a:spLocks noRot="1" noChangeAspect="1" noMove="1" noResize="1" noEditPoints="1" noAdjustHandles="1" noChangeArrowheads="1" noChangeShapeType="1" noTextEdit="1"/>
              </p:cNvSpPr>
              <p:nvPr/>
            </p:nvSpPr>
            <p:spPr>
              <a:xfrm>
                <a:off x="6894510" y="6208726"/>
                <a:ext cx="410818" cy="369332"/>
              </a:xfrm>
              <a:prstGeom prst="rect">
                <a:avLst/>
              </a:prstGeom>
              <a:blipFill>
                <a:blip r:embed="rId5"/>
                <a:stretch>
                  <a:fillRect b="-1000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376A5172-DFDB-9B42-B46C-474FC4906AF5}"/>
              </a:ext>
            </a:extLst>
          </p:cNvPr>
          <p:cNvSpPr/>
          <p:nvPr/>
        </p:nvSpPr>
        <p:spPr>
          <a:xfrm>
            <a:off x="852259" y="2473269"/>
            <a:ext cx="2249334" cy="369332"/>
          </a:xfrm>
          <a:prstGeom prst="rect">
            <a:avLst/>
          </a:prstGeom>
        </p:spPr>
        <p:txBody>
          <a:bodyPr wrap="none">
            <a:spAutoFit/>
          </a:bodyPr>
          <a:lstStyle/>
          <a:p>
            <a:pPr>
              <a:defRPr/>
            </a:pPr>
            <a:r>
              <a:rPr lang="en-US" altLang="zh-CN" dirty="0">
                <a:solidFill>
                  <a:prstClr val="black"/>
                </a:solidFill>
                <a:latin typeface="Times New Roman" panose="02020603050405020304"/>
              </a:rPr>
              <a:t>Three</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velocity</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models</a:t>
            </a:r>
          </a:p>
        </p:txBody>
      </p:sp>
      <p:sp>
        <p:nvSpPr>
          <p:cNvPr id="12" name="Rectangle 11">
            <a:extLst>
              <a:ext uri="{FF2B5EF4-FFF2-40B4-BE49-F238E27FC236}">
                <a16:creationId xmlns:a16="http://schemas.microsoft.com/office/drawing/2014/main" id="{1D14BB62-9074-E74B-88DE-C33F78473A21}"/>
              </a:ext>
            </a:extLst>
          </p:cNvPr>
          <p:cNvSpPr/>
          <p:nvPr/>
        </p:nvSpPr>
        <p:spPr>
          <a:xfrm rot="16200000">
            <a:off x="3526306" y="4040484"/>
            <a:ext cx="2545890" cy="369332"/>
          </a:xfrm>
          <a:prstGeom prst="rect">
            <a:avLst/>
          </a:prstGeom>
        </p:spPr>
        <p:txBody>
          <a:bodyPr wrap="none">
            <a:spAutoFit/>
          </a:bodyPr>
          <a:lstStyle/>
          <a:p>
            <a:pPr>
              <a:defRPr/>
            </a:pPr>
            <a:r>
              <a:rPr lang="en-US" altLang="zh-CN" dirty="0">
                <a:solidFill>
                  <a:prstClr val="black"/>
                </a:solidFill>
                <a:latin typeface="Times New Roman" panose="02020603050405020304"/>
              </a:rPr>
              <a:t>Amplitude</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of</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p-RF</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at</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t=0</a:t>
            </a:r>
          </a:p>
        </p:txBody>
      </p:sp>
    </p:spTree>
    <p:extLst>
      <p:ext uri="{BB962C8B-B14F-4D97-AF65-F5344CB8AC3E}">
        <p14:creationId xmlns:p14="http://schemas.microsoft.com/office/powerpoint/2010/main" val="3483165990"/>
      </p:ext>
    </p:extLst>
  </p:cSld>
  <p:clrMapOvr>
    <a:masterClrMapping/>
  </p:clrMapOvr>
  <p:timing>
    <p:tnLst>
      <p:par>
        <p:cTn id="1" dur="indefinite" restart="never" nodeType="tmRoot">
          <p:childTnLst>
            <p:par>
              <p:cTn id="2"/>
            </p:par>
            <p:par>
              <p:cTn id="3"/>
            </p:par>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9" name="TextBox 8">
            <a:extLst>
              <a:ext uri="{FF2B5EF4-FFF2-40B4-BE49-F238E27FC236}">
                <a16:creationId xmlns:a16="http://schemas.microsoft.com/office/drawing/2014/main" id="{E0626FBD-4EE8-2244-A981-8217E21EDFEF}"/>
              </a:ext>
            </a:extLst>
          </p:cNvPr>
          <p:cNvSpPr txBox="1"/>
          <p:nvPr/>
        </p:nvSpPr>
        <p:spPr>
          <a:xfrm>
            <a:off x="10031506" y="6408781"/>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Zheng,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5" name="Picture 4">
            <a:extLst>
              <a:ext uri="{FF2B5EF4-FFF2-40B4-BE49-F238E27FC236}">
                <a16:creationId xmlns:a16="http://schemas.microsoft.com/office/drawing/2014/main" id="{DF566161-C383-0B48-98F1-1683E16A9F1A}"/>
              </a:ext>
            </a:extLst>
          </p:cNvPr>
          <p:cNvPicPr>
            <a:picLocks noChangeAspect="1"/>
          </p:cNvPicPr>
          <p:nvPr/>
        </p:nvPicPr>
        <p:blipFill>
          <a:blip r:embed="rId2"/>
          <a:stretch>
            <a:fillRect/>
          </a:stretch>
        </p:blipFill>
        <p:spPr>
          <a:xfrm>
            <a:off x="713214" y="3727344"/>
            <a:ext cx="4305300" cy="3048000"/>
          </a:xfrm>
          <a:prstGeom prst="rect">
            <a:avLst/>
          </a:prstGeom>
        </p:spPr>
      </p:pic>
      <p:pic>
        <p:nvPicPr>
          <p:cNvPr id="13" name="Picture 12">
            <a:extLst>
              <a:ext uri="{FF2B5EF4-FFF2-40B4-BE49-F238E27FC236}">
                <a16:creationId xmlns:a16="http://schemas.microsoft.com/office/drawing/2014/main" id="{03403DD1-90F3-B643-ADAF-643DA74EA96D}"/>
              </a:ext>
            </a:extLst>
          </p:cNvPr>
          <p:cNvPicPr>
            <a:picLocks noChangeAspect="1"/>
          </p:cNvPicPr>
          <p:nvPr/>
        </p:nvPicPr>
        <p:blipFill>
          <a:blip r:embed="rId3"/>
          <a:stretch>
            <a:fillRect/>
          </a:stretch>
        </p:blipFill>
        <p:spPr>
          <a:xfrm>
            <a:off x="326622" y="1897199"/>
            <a:ext cx="1824377" cy="1943878"/>
          </a:xfrm>
          <a:prstGeom prst="rect">
            <a:avLst/>
          </a:prstGeom>
        </p:spPr>
      </p:pic>
      <p:grpSp>
        <p:nvGrpSpPr>
          <p:cNvPr id="7" name="Group 6">
            <a:extLst>
              <a:ext uri="{FF2B5EF4-FFF2-40B4-BE49-F238E27FC236}">
                <a16:creationId xmlns:a16="http://schemas.microsoft.com/office/drawing/2014/main" id="{E74E0F6B-A7A6-DE4D-883E-6FEEBF08B24E}"/>
              </a:ext>
            </a:extLst>
          </p:cNvPr>
          <p:cNvGrpSpPr/>
          <p:nvPr/>
        </p:nvGrpSpPr>
        <p:grpSpPr>
          <a:xfrm>
            <a:off x="2200427" y="1051544"/>
            <a:ext cx="10261248" cy="5723800"/>
            <a:chOff x="2200427" y="1051544"/>
            <a:chExt cx="10261248" cy="5723800"/>
          </a:xfrm>
        </p:grpSpPr>
        <p:grpSp>
          <p:nvGrpSpPr>
            <p:cNvPr id="3" name="Group 2">
              <a:extLst>
                <a:ext uri="{FF2B5EF4-FFF2-40B4-BE49-F238E27FC236}">
                  <a16:creationId xmlns:a16="http://schemas.microsoft.com/office/drawing/2014/main" id="{877022D5-270A-D04D-93F0-C0A88D47263B}"/>
                </a:ext>
              </a:extLst>
            </p:cNvPr>
            <p:cNvGrpSpPr/>
            <p:nvPr/>
          </p:nvGrpSpPr>
          <p:grpSpPr>
            <a:xfrm>
              <a:off x="2520331" y="1051544"/>
              <a:ext cx="9941344" cy="5723800"/>
              <a:chOff x="2520331" y="1051544"/>
              <a:chExt cx="9941344" cy="5723800"/>
            </a:xfrm>
          </p:grpSpPr>
          <p:grpSp>
            <p:nvGrpSpPr>
              <p:cNvPr id="15" name="Group 14">
                <a:extLst>
                  <a:ext uri="{FF2B5EF4-FFF2-40B4-BE49-F238E27FC236}">
                    <a16:creationId xmlns:a16="http://schemas.microsoft.com/office/drawing/2014/main" id="{E38EFF4B-DA3D-274C-9F14-628DD1145E99}"/>
                  </a:ext>
                </a:extLst>
              </p:cNvPr>
              <p:cNvGrpSpPr/>
              <p:nvPr/>
            </p:nvGrpSpPr>
            <p:grpSpPr>
              <a:xfrm>
                <a:off x="5946161" y="2007218"/>
                <a:ext cx="5007028" cy="4768126"/>
                <a:chOff x="5890960" y="1836518"/>
                <a:chExt cx="5007028" cy="4768126"/>
              </a:xfrm>
            </p:grpSpPr>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8E7E69-843D-1D49-A748-209213CECC7B}"/>
                        </a:ext>
                      </a:extLst>
                    </p:cNvPr>
                    <p:cNvSpPr/>
                    <p:nvPr/>
                  </p:nvSpPr>
                  <p:spPr>
                    <a:xfrm>
                      <a:off x="8515249" y="6235312"/>
                      <a:ext cx="410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𝜑</m:t>
                            </m:r>
                          </m:oMath>
                        </m:oMathPara>
                      </a14:m>
                      <a:endParaRPr lang="en-US" dirty="0"/>
                    </a:p>
                  </p:txBody>
                </p:sp>
              </mc:Choice>
              <mc:Fallback xmlns="">
                <p:sp>
                  <p:nvSpPr>
                    <p:cNvPr id="10" name="Rectangle 9">
                      <a:extLst>
                        <a:ext uri="{FF2B5EF4-FFF2-40B4-BE49-F238E27FC236}">
                          <a16:creationId xmlns:a16="http://schemas.microsoft.com/office/drawing/2014/main" id="{B78E7E69-843D-1D49-A748-209213CECC7B}"/>
                        </a:ext>
                      </a:extLst>
                    </p:cNvPr>
                    <p:cNvSpPr>
                      <a:spLocks noRot="1" noChangeAspect="1" noMove="1" noResize="1" noEditPoints="1" noAdjustHandles="1" noChangeArrowheads="1" noChangeShapeType="1" noTextEdit="1"/>
                    </p:cNvSpPr>
                    <p:nvPr/>
                  </p:nvSpPr>
                  <p:spPr>
                    <a:xfrm>
                      <a:off x="8515249" y="6235312"/>
                      <a:ext cx="410818" cy="369332"/>
                    </a:xfrm>
                    <a:prstGeom prst="rect">
                      <a:avLst/>
                    </a:prstGeom>
                    <a:blipFill>
                      <a:blip r:embed="rId4"/>
                      <a:stretch>
                        <a:fillRect b="-10345"/>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1D14BB62-9074-E74B-88DE-C33F78473A21}"/>
                    </a:ext>
                  </a:extLst>
                </p:cNvPr>
                <p:cNvSpPr/>
                <p:nvPr/>
              </p:nvSpPr>
              <p:spPr>
                <a:xfrm rot="16200000">
                  <a:off x="4802681" y="3930226"/>
                  <a:ext cx="2545890" cy="369332"/>
                </a:xfrm>
                <a:prstGeom prst="rect">
                  <a:avLst/>
                </a:prstGeom>
              </p:spPr>
              <p:txBody>
                <a:bodyPr wrap="none">
                  <a:spAutoFit/>
                </a:bodyPr>
                <a:lstStyle/>
                <a:p>
                  <a:pPr>
                    <a:defRPr/>
                  </a:pPr>
                  <a:r>
                    <a:rPr lang="en-US" altLang="zh-CN" dirty="0">
                      <a:solidFill>
                        <a:prstClr val="black"/>
                      </a:solidFill>
                      <a:latin typeface="Times New Roman" panose="02020603050405020304"/>
                    </a:rPr>
                    <a:t>Amplitude</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of</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p-RF</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at</a:t>
                  </a:r>
                  <a:r>
                    <a:rPr lang="zh-CN" altLang="en-US" dirty="0">
                      <a:solidFill>
                        <a:prstClr val="black"/>
                      </a:solidFill>
                      <a:latin typeface="Times New Roman" panose="02020603050405020304"/>
                    </a:rPr>
                    <a:t> </a:t>
                  </a:r>
                  <a:r>
                    <a:rPr lang="en-US" altLang="zh-CN" dirty="0">
                      <a:solidFill>
                        <a:prstClr val="black"/>
                      </a:solidFill>
                      <a:latin typeface="Times New Roman" panose="02020603050405020304"/>
                    </a:rPr>
                    <a:t>t=0</a:t>
                  </a:r>
                </a:p>
              </p:txBody>
            </p:sp>
            <p:pic>
              <p:nvPicPr>
                <p:cNvPr id="14" name="Picture 13">
                  <a:extLst>
                    <a:ext uri="{FF2B5EF4-FFF2-40B4-BE49-F238E27FC236}">
                      <a16:creationId xmlns:a16="http://schemas.microsoft.com/office/drawing/2014/main" id="{A6282518-529C-E840-9345-393AB56D5BC0}"/>
                    </a:ext>
                  </a:extLst>
                </p:cNvPr>
                <p:cNvPicPr>
                  <a:picLocks noChangeAspect="1"/>
                </p:cNvPicPr>
                <p:nvPr/>
              </p:nvPicPr>
              <p:blipFill rotWithShape="1">
                <a:blip r:embed="rId5"/>
                <a:srcRect l="6605" b="5755"/>
                <a:stretch/>
              </p:blipFill>
              <p:spPr>
                <a:xfrm>
                  <a:off x="6260292" y="1836518"/>
                  <a:ext cx="4637696" cy="4464479"/>
                </a:xfrm>
                <a:prstGeom prst="rect">
                  <a:avLst/>
                </a:prstGeom>
              </p:spPr>
            </p:pic>
          </p:grpSp>
          <p:pic>
            <p:nvPicPr>
              <p:cNvPr id="16" name="Picture 15">
                <a:extLst>
                  <a:ext uri="{FF2B5EF4-FFF2-40B4-BE49-F238E27FC236}">
                    <a16:creationId xmlns:a16="http://schemas.microsoft.com/office/drawing/2014/main" id="{308813E8-BAC0-D34C-ADEB-ED1707DD7852}"/>
                  </a:ext>
                </a:extLst>
              </p:cNvPr>
              <p:cNvPicPr>
                <a:picLocks noChangeAspect="1"/>
              </p:cNvPicPr>
              <p:nvPr/>
            </p:nvPicPr>
            <p:blipFill>
              <a:blip r:embed="rId6"/>
              <a:stretch>
                <a:fillRect/>
              </a:stretch>
            </p:blipFill>
            <p:spPr>
              <a:xfrm>
                <a:off x="2520331" y="1051544"/>
                <a:ext cx="7247282" cy="1610507"/>
              </a:xfrm>
              <a:prstGeom prst="rect">
                <a:avLst/>
              </a:prstGeom>
            </p:spPr>
          </p:pic>
          <p:sp>
            <p:nvSpPr>
              <p:cNvPr id="17" name="Rectangle 16">
                <a:extLst>
                  <a:ext uri="{FF2B5EF4-FFF2-40B4-BE49-F238E27FC236}">
                    <a16:creationId xmlns:a16="http://schemas.microsoft.com/office/drawing/2014/main" id="{01E92077-60C4-1F48-B41F-C18DE7F8B16E}"/>
                  </a:ext>
                </a:extLst>
              </p:cNvPr>
              <p:cNvSpPr/>
              <p:nvPr/>
            </p:nvSpPr>
            <p:spPr>
              <a:xfrm>
                <a:off x="2520331" y="1678898"/>
                <a:ext cx="6803551" cy="629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6A0F18-4497-C749-9543-6025DAE020A0}"/>
                  </a:ext>
                </a:extLst>
              </p:cNvPr>
              <p:cNvSpPr/>
              <p:nvPr/>
            </p:nvSpPr>
            <p:spPr>
              <a:xfrm>
                <a:off x="9758598" y="5422860"/>
                <a:ext cx="1225698" cy="5132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2E36C87-5374-0C49-8113-A0F3A9A9EADF}"/>
                  </a:ext>
                </a:extLst>
              </p:cNvPr>
              <p:cNvCxnSpPr/>
              <p:nvPr/>
            </p:nvCxnSpPr>
            <p:spPr>
              <a:xfrm>
                <a:off x="10253271" y="1558977"/>
                <a:ext cx="0" cy="7495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E80F87-7550-A248-8605-9BD756BFF9AA}"/>
                  </a:ext>
                </a:extLst>
              </p:cNvPr>
              <p:cNvCxnSpPr/>
              <p:nvPr/>
            </p:nvCxnSpPr>
            <p:spPr>
              <a:xfrm>
                <a:off x="10165829" y="2577932"/>
                <a:ext cx="0" cy="7495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7D6A12-42AA-1043-9AB4-98BC17439479}"/>
                  </a:ext>
                </a:extLst>
              </p:cNvPr>
              <p:cNvCxnSpPr/>
              <p:nvPr/>
            </p:nvCxnSpPr>
            <p:spPr>
              <a:xfrm>
                <a:off x="9643671" y="3267480"/>
                <a:ext cx="0" cy="7495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4C143E-CD12-F740-9E94-B12F3C002795}"/>
                  </a:ext>
                </a:extLst>
              </p:cNvPr>
              <p:cNvSpPr txBox="1"/>
              <p:nvPr/>
            </p:nvSpPr>
            <p:spPr>
              <a:xfrm>
                <a:off x="10283251" y="1760151"/>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Y24</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4" name="TextBox 23">
                <a:extLst>
                  <a:ext uri="{FF2B5EF4-FFF2-40B4-BE49-F238E27FC236}">
                    <a16:creationId xmlns:a16="http://schemas.microsoft.com/office/drawing/2014/main" id="{46B04090-0AA1-074B-A0C4-30FBE21C64DA}"/>
                  </a:ext>
                </a:extLst>
              </p:cNvPr>
              <p:cNvSpPr txBox="1"/>
              <p:nvPr/>
            </p:nvSpPr>
            <p:spPr>
              <a:xfrm>
                <a:off x="10113886" y="2781160"/>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Y33</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5" name="TextBox 24">
                <a:extLst>
                  <a:ext uri="{FF2B5EF4-FFF2-40B4-BE49-F238E27FC236}">
                    <a16:creationId xmlns:a16="http://schemas.microsoft.com/office/drawing/2014/main" id="{C2416917-2490-FA4A-BC75-699B87826D30}"/>
                  </a:ext>
                </a:extLst>
              </p:cNvPr>
              <p:cNvSpPr txBox="1"/>
              <p:nvPr/>
            </p:nvSpPr>
            <p:spPr>
              <a:xfrm>
                <a:off x="9643671" y="3617725"/>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Y20</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cxnSp>
            <p:nvCxnSpPr>
              <p:cNvPr id="26" name="Straight Arrow Connector 25">
                <a:extLst>
                  <a:ext uri="{FF2B5EF4-FFF2-40B4-BE49-F238E27FC236}">
                    <a16:creationId xmlns:a16="http://schemas.microsoft.com/office/drawing/2014/main" id="{81360D73-716A-2642-BF86-D161216D0ABC}"/>
                  </a:ext>
                </a:extLst>
              </p:cNvPr>
              <p:cNvCxnSpPr/>
              <p:nvPr/>
            </p:nvCxnSpPr>
            <p:spPr>
              <a:xfrm>
                <a:off x="7270940" y="2781160"/>
                <a:ext cx="0" cy="749508"/>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34F1359-ED7B-5D43-B5EA-D088A1EB41EF}"/>
                  </a:ext>
                </a:extLst>
              </p:cNvPr>
              <p:cNvSpPr txBox="1"/>
              <p:nvPr/>
            </p:nvSpPr>
            <p:spPr>
              <a:xfrm>
                <a:off x="7270940" y="2890847"/>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Y05</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cxnSp>
            <p:nvCxnSpPr>
              <p:cNvPr id="28" name="Straight Arrow Connector 27">
                <a:extLst>
                  <a:ext uri="{FF2B5EF4-FFF2-40B4-BE49-F238E27FC236}">
                    <a16:creationId xmlns:a16="http://schemas.microsoft.com/office/drawing/2014/main" id="{05DB1884-D470-AC48-9FDB-57777E9085FA}"/>
                  </a:ext>
                </a:extLst>
              </p:cNvPr>
              <p:cNvCxnSpPr/>
              <p:nvPr/>
            </p:nvCxnSpPr>
            <p:spPr>
              <a:xfrm>
                <a:off x="7696069" y="3229401"/>
                <a:ext cx="0" cy="749508"/>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4BDE29-6265-754D-9406-A721A10C0626}"/>
                  </a:ext>
                </a:extLst>
              </p:cNvPr>
              <p:cNvSpPr txBox="1"/>
              <p:nvPr/>
            </p:nvSpPr>
            <p:spPr>
              <a:xfrm>
                <a:off x="7726049" y="3430575"/>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Y39</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cxnSp>
          <p:nvCxnSpPr>
            <p:cNvPr id="30" name="Straight Arrow Connector 29">
              <a:extLst>
                <a:ext uri="{FF2B5EF4-FFF2-40B4-BE49-F238E27FC236}">
                  <a16:creationId xmlns:a16="http://schemas.microsoft.com/office/drawing/2014/main" id="{A8684BFB-29B0-064F-A8CF-79BECDD48170}"/>
                </a:ext>
              </a:extLst>
            </p:cNvPr>
            <p:cNvCxnSpPr>
              <a:cxnSpLocks/>
            </p:cNvCxnSpPr>
            <p:nvPr/>
          </p:nvCxnSpPr>
          <p:spPr>
            <a:xfrm>
              <a:off x="9535863" y="5326517"/>
              <a:ext cx="355048" cy="0"/>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AC6FA67-1C83-FF4E-BE27-00A00E4DE7DF}"/>
                </a:ext>
              </a:extLst>
            </p:cNvPr>
            <p:cNvCxnSpPr>
              <a:cxnSpLocks/>
            </p:cNvCxnSpPr>
            <p:nvPr/>
          </p:nvCxnSpPr>
          <p:spPr>
            <a:xfrm>
              <a:off x="9539979" y="6022616"/>
              <a:ext cx="355048" cy="0"/>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B9E60B-DE29-0448-8C65-8004171425F6}"/>
                </a:ext>
              </a:extLst>
            </p:cNvPr>
            <p:cNvCxnSpPr>
              <a:cxnSpLocks/>
            </p:cNvCxnSpPr>
            <p:nvPr/>
          </p:nvCxnSpPr>
          <p:spPr>
            <a:xfrm>
              <a:off x="2202354" y="1571334"/>
              <a:ext cx="355048" cy="0"/>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79107F-E689-F84A-B49A-24B318586E17}"/>
                </a:ext>
              </a:extLst>
            </p:cNvPr>
            <p:cNvCxnSpPr>
              <a:cxnSpLocks/>
            </p:cNvCxnSpPr>
            <p:nvPr/>
          </p:nvCxnSpPr>
          <p:spPr>
            <a:xfrm>
              <a:off x="2200427" y="2390999"/>
              <a:ext cx="355048" cy="0"/>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63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par>
              <p:cTn id="8"/>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10576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 misorientation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detection</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p>
        </p:txBody>
      </p:sp>
      <p:sp>
        <p:nvSpPr>
          <p:cNvPr id="9" name="TextBox 8">
            <a:extLst>
              <a:ext uri="{FF2B5EF4-FFF2-40B4-BE49-F238E27FC236}">
                <a16:creationId xmlns:a16="http://schemas.microsoft.com/office/drawing/2014/main" id="{E0626FBD-4EE8-2244-A981-8217E21EDFEF}"/>
              </a:ext>
            </a:extLst>
          </p:cNvPr>
          <p:cNvSpPr txBox="1"/>
          <p:nvPr/>
        </p:nvSpPr>
        <p:spPr>
          <a:xfrm>
            <a:off x="10031506" y="6408781"/>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Zheng,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GJI</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16" name="Picture 15">
            <a:extLst>
              <a:ext uri="{FF2B5EF4-FFF2-40B4-BE49-F238E27FC236}">
                <a16:creationId xmlns:a16="http://schemas.microsoft.com/office/drawing/2014/main" id="{308813E8-BAC0-D34C-ADEB-ED1707DD7852}"/>
              </a:ext>
            </a:extLst>
          </p:cNvPr>
          <p:cNvPicPr>
            <a:picLocks noChangeAspect="1"/>
          </p:cNvPicPr>
          <p:nvPr/>
        </p:nvPicPr>
        <p:blipFill>
          <a:blip r:embed="rId2"/>
          <a:stretch>
            <a:fillRect/>
          </a:stretch>
        </p:blipFill>
        <p:spPr>
          <a:xfrm>
            <a:off x="2520331" y="1051544"/>
            <a:ext cx="7247282" cy="1610507"/>
          </a:xfrm>
          <a:prstGeom prst="rect">
            <a:avLst/>
          </a:prstGeom>
        </p:spPr>
      </p:pic>
      <p:sp>
        <p:nvSpPr>
          <p:cNvPr id="17" name="Rectangle 16">
            <a:extLst>
              <a:ext uri="{FF2B5EF4-FFF2-40B4-BE49-F238E27FC236}">
                <a16:creationId xmlns:a16="http://schemas.microsoft.com/office/drawing/2014/main" id="{01E92077-60C4-1F48-B41F-C18DE7F8B16E}"/>
              </a:ext>
            </a:extLst>
          </p:cNvPr>
          <p:cNvSpPr/>
          <p:nvPr/>
        </p:nvSpPr>
        <p:spPr>
          <a:xfrm>
            <a:off x="2520331" y="1678898"/>
            <a:ext cx="6803551" cy="41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786364-25B4-7C4A-8E77-C8B480BE8722}"/>
              </a:ext>
            </a:extLst>
          </p:cNvPr>
          <p:cNvPicPr>
            <a:picLocks noChangeAspect="1"/>
          </p:cNvPicPr>
          <p:nvPr/>
        </p:nvPicPr>
        <p:blipFill>
          <a:blip r:embed="rId3"/>
          <a:stretch>
            <a:fillRect/>
          </a:stretch>
        </p:blipFill>
        <p:spPr>
          <a:xfrm>
            <a:off x="343524" y="3002521"/>
            <a:ext cx="5049187" cy="3744814"/>
          </a:xfrm>
          <a:prstGeom prst="rect">
            <a:avLst/>
          </a:prstGeom>
        </p:spPr>
      </p:pic>
      <p:pic>
        <p:nvPicPr>
          <p:cNvPr id="6" name="Picture 5">
            <a:extLst>
              <a:ext uri="{FF2B5EF4-FFF2-40B4-BE49-F238E27FC236}">
                <a16:creationId xmlns:a16="http://schemas.microsoft.com/office/drawing/2014/main" id="{684B24EA-E0AB-424F-BA59-DEC415A9AAD9}"/>
              </a:ext>
            </a:extLst>
          </p:cNvPr>
          <p:cNvPicPr>
            <a:picLocks noChangeAspect="1"/>
          </p:cNvPicPr>
          <p:nvPr/>
        </p:nvPicPr>
        <p:blipFill>
          <a:blip r:embed="rId4"/>
          <a:stretch>
            <a:fillRect/>
          </a:stretch>
        </p:blipFill>
        <p:spPr>
          <a:xfrm>
            <a:off x="5832357" y="2732043"/>
            <a:ext cx="4109400" cy="4015292"/>
          </a:xfrm>
          <a:prstGeom prst="rect">
            <a:avLst/>
          </a:prstGeom>
        </p:spPr>
      </p:pic>
      <p:sp>
        <p:nvSpPr>
          <p:cNvPr id="30" name="TextBox 29">
            <a:extLst>
              <a:ext uri="{FF2B5EF4-FFF2-40B4-BE49-F238E27FC236}">
                <a16:creationId xmlns:a16="http://schemas.microsoft.com/office/drawing/2014/main" id="{6131760B-B296-3943-A70C-DCB9777A34E5}"/>
              </a:ext>
            </a:extLst>
          </p:cNvPr>
          <p:cNvSpPr txBox="1"/>
          <p:nvPr/>
        </p:nvSpPr>
        <p:spPr>
          <a:xfrm>
            <a:off x="1794008" y="2816441"/>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Before</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correction</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31" name="TextBox 30">
            <a:extLst>
              <a:ext uri="{FF2B5EF4-FFF2-40B4-BE49-F238E27FC236}">
                <a16:creationId xmlns:a16="http://schemas.microsoft.com/office/drawing/2014/main" id="{FD7DB23A-F22F-754C-89B6-9425A92D7C43}"/>
              </a:ext>
            </a:extLst>
          </p:cNvPr>
          <p:cNvSpPr txBox="1"/>
          <p:nvPr/>
        </p:nvSpPr>
        <p:spPr>
          <a:xfrm>
            <a:off x="3724984" y="2793073"/>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black"/>
                </a:solidFill>
                <a:latin typeface="Times New Roman" panose="02020603050405020304"/>
                <a:ea typeface="黑体" panose="02010609060101010101" pitchFamily="49" charset="-122"/>
              </a:rPr>
              <a:t>After</a:t>
            </a:r>
            <a:r>
              <a:rPr lang="zh-CN" altLang="en-US" sz="1600" dirty="0">
                <a:solidFill>
                  <a:prstClr val="black"/>
                </a:solidFill>
                <a:latin typeface="Times New Roman" panose="02020603050405020304"/>
                <a:ea typeface="黑体" panose="02010609060101010101" pitchFamily="49" charset="-122"/>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correction</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32" name="TextBox 31">
            <a:extLst>
              <a:ext uri="{FF2B5EF4-FFF2-40B4-BE49-F238E27FC236}">
                <a16:creationId xmlns:a16="http://schemas.microsoft.com/office/drawing/2014/main" id="{A2A249E1-CAF7-E84B-B6FC-E7CE4A3C7F5D}"/>
              </a:ext>
            </a:extLst>
          </p:cNvPr>
          <p:cNvSpPr txBox="1"/>
          <p:nvPr/>
        </p:nvSpPr>
        <p:spPr>
          <a:xfrm>
            <a:off x="7011318" y="2545060"/>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Before</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correction</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33" name="TextBox 32">
            <a:extLst>
              <a:ext uri="{FF2B5EF4-FFF2-40B4-BE49-F238E27FC236}">
                <a16:creationId xmlns:a16="http://schemas.microsoft.com/office/drawing/2014/main" id="{FE9EF866-DD83-A640-8330-EB0393BC30A0}"/>
              </a:ext>
            </a:extLst>
          </p:cNvPr>
          <p:cNvSpPr txBox="1"/>
          <p:nvPr/>
        </p:nvSpPr>
        <p:spPr>
          <a:xfrm>
            <a:off x="8582457" y="2527770"/>
            <a:ext cx="2178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black"/>
                </a:solidFill>
                <a:latin typeface="Times New Roman" panose="02020603050405020304"/>
                <a:ea typeface="黑体" panose="02010609060101010101" pitchFamily="49" charset="-122"/>
              </a:rPr>
              <a:t>After</a:t>
            </a:r>
            <a:r>
              <a:rPr lang="zh-CN" altLang="en-US" sz="1600" dirty="0">
                <a:solidFill>
                  <a:prstClr val="black"/>
                </a:solidFill>
                <a:latin typeface="Times New Roman" panose="02020603050405020304"/>
                <a:ea typeface="黑体" panose="02010609060101010101" pitchFamily="49" charset="-122"/>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correction</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2444411173"/>
      </p:ext>
    </p:extLst>
  </p:cSld>
  <p:clrMapOvr>
    <a:masterClrMapping/>
  </p:clrMapOvr>
  <p:timing>
    <p:tnLst>
      <p:par>
        <p:cTn id="1" dur="indefinite" restart="never" nodeType="tmRoot">
          <p:childTnLst>
            <p:par>
              <p:cTn id="2"/>
            </p:par>
            <p:par>
              <p:cTn id="3"/>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668686" y="418488"/>
            <a:ext cx="29612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Outline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3D960E-5807-7D48-A29F-0730982DF0E7}"/>
              </a:ext>
            </a:extLst>
          </p:cNvPr>
          <p:cNvSpPr txBox="1"/>
          <p:nvPr/>
        </p:nvSpPr>
        <p:spPr>
          <a:xfrm>
            <a:off x="1389122" y="1571657"/>
            <a:ext cx="9639095"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Introduction</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Seismometer misorientation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indent="-342900">
              <a:buFontTx/>
              <a:buAutoNum type="arabicPeriod"/>
              <a:defRPr/>
            </a:pPr>
            <a:r>
              <a:rPr lang="en-US" altLang="zh-CN" sz="2800" dirty="0">
                <a:solidFill>
                  <a:srgbClr val="FF0000"/>
                </a:solidFill>
                <a:latin typeface="Times New Roman" panose="02020603050405020304" pitchFamily="18" charset="0"/>
                <a:cs typeface="Times New Roman" panose="02020603050405020304" pitchFamily="18" charset="0"/>
              </a:rPr>
              <a:t>Instrument g</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problem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lvl="0" indent="-342900">
              <a:buFontTx/>
              <a:buAutoNum type="arabicPeriod"/>
              <a:defRPr/>
            </a:pPr>
            <a:r>
              <a:rPr lang="en-US" altLang="zh-CN" sz="2800" dirty="0">
                <a:solidFill>
                  <a:prstClr val="white">
                    <a:lumMod val="75000"/>
                  </a:prstClr>
                </a:solidFill>
                <a:latin typeface="Times New Roman" panose="02020603050405020304" pitchFamily="18" charset="0"/>
                <a:cs typeface="Times New Roman" panose="02020603050405020304" pitchFamily="18" charset="0"/>
              </a:rPr>
              <a:t>W</a:t>
            </a:r>
            <a:r>
              <a:rPr lang="en-US" sz="2800" dirty="0">
                <a:solidFill>
                  <a:prstClr val="white">
                    <a:lumMod val="75000"/>
                  </a:prstClr>
                </a:solidFill>
                <a:latin typeface="Times New Roman" panose="02020603050405020304" pitchFamily="18" charset="0"/>
                <a:cs typeface="Times New Roman" panose="02020603050405020304" pitchFamily="18" charset="0"/>
              </a:rPr>
              <a:t>aveform</a:t>
            </a:r>
            <a:r>
              <a:rPr lang="zh-CN" altLang="en-US" sz="2800" dirty="0">
                <a:solidFill>
                  <a:prstClr val="white">
                    <a:lumMod val="75000"/>
                  </a:prstClr>
                </a:solidFill>
                <a:latin typeface="Times New Roman" panose="02020603050405020304" pitchFamily="18" charset="0"/>
                <a:cs typeface="Times New Roman" panose="02020603050405020304" pitchFamily="18" charset="0"/>
              </a:rPr>
              <a:t> </a:t>
            </a:r>
            <a:r>
              <a:rPr lang="en-US" altLang="zh-CN" sz="2800" dirty="0">
                <a:solidFill>
                  <a:prstClr val="white">
                    <a:lumMod val="75000"/>
                  </a:prstClr>
                </a:solidFill>
                <a:latin typeface="Times New Roman" panose="02020603050405020304" pitchFamily="18" charset="0"/>
                <a:cs typeface="Times New Roman" panose="02020603050405020304" pitchFamily="18" charset="0"/>
              </a:rPr>
              <a:t>clipping</a:t>
            </a:r>
            <a:endParaRPr lang="en-US" sz="2800" dirty="0">
              <a:solidFill>
                <a:prstClr val="white">
                  <a:lumMod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56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6556647" cy="707886"/>
          </a:xfrm>
          <a:prstGeom prst="rect">
            <a:avLst/>
          </a:prstGeom>
          <a:noFill/>
        </p:spPr>
        <p:txBody>
          <a:bodyPr wrap="square" rtlCol="0">
            <a:spAutoFit/>
          </a:bodyPr>
          <a:lstStyle/>
          <a:p>
            <a:pPr>
              <a:defRPr/>
            </a:pPr>
            <a:r>
              <a:rPr lang="en-US" altLang="zh-CN" sz="4000" b="1" dirty="0">
                <a:solidFill>
                  <a:prstClr val="black"/>
                </a:solidFill>
                <a:latin typeface="Times New Roman" panose="02020603050405020304" pitchFamily="18" charset="0"/>
                <a:cs typeface="Times New Roman" panose="02020603050405020304" pitchFamily="18" charset="0"/>
              </a:rPr>
              <a:t>Instrument gain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problem</a:t>
            </a:r>
          </a:p>
        </p:txBody>
      </p:sp>
      <p:pic>
        <p:nvPicPr>
          <p:cNvPr id="3" name="Picture 2">
            <a:extLst>
              <a:ext uri="{FF2B5EF4-FFF2-40B4-BE49-F238E27FC236}">
                <a16:creationId xmlns:a16="http://schemas.microsoft.com/office/drawing/2014/main" id="{21C419E2-456A-C045-801B-98B5C4E8D169}"/>
              </a:ext>
            </a:extLst>
          </p:cNvPr>
          <p:cNvPicPr>
            <a:picLocks noChangeAspect="1"/>
          </p:cNvPicPr>
          <p:nvPr/>
        </p:nvPicPr>
        <p:blipFill>
          <a:blip r:embed="rId2"/>
          <a:stretch>
            <a:fillRect/>
          </a:stretch>
        </p:blipFill>
        <p:spPr>
          <a:xfrm>
            <a:off x="244193" y="1227279"/>
            <a:ext cx="5152266" cy="4999914"/>
          </a:xfrm>
          <a:prstGeom prst="rect">
            <a:avLst/>
          </a:prstGeom>
        </p:spPr>
      </p:pic>
      <p:sp>
        <p:nvSpPr>
          <p:cNvPr id="4" name="TextBox 3">
            <a:extLst>
              <a:ext uri="{FF2B5EF4-FFF2-40B4-BE49-F238E27FC236}">
                <a16:creationId xmlns:a16="http://schemas.microsoft.com/office/drawing/2014/main" id="{86B2D561-28EB-AF4A-A091-FCF2C3EFC085}"/>
              </a:ext>
            </a:extLst>
          </p:cNvPr>
          <p:cNvSpPr txBox="1"/>
          <p:nvPr/>
        </p:nvSpPr>
        <p:spPr>
          <a:xfrm>
            <a:off x="1049312" y="6466645"/>
            <a:ext cx="27061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Park</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Ishii,</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lang="en-US" altLang="zh-CN" sz="1600" dirty="0">
                <a:solidFill>
                  <a:prstClr val="black"/>
                </a:solidFill>
                <a:latin typeface="Times New Roman" panose="02020603050405020304"/>
                <a:ea typeface="黑体" panose="02010609060101010101" pitchFamily="49" charset="-122"/>
              </a:rPr>
              <a:t>SRL</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5" name="Picture 4">
            <a:extLst>
              <a:ext uri="{FF2B5EF4-FFF2-40B4-BE49-F238E27FC236}">
                <a16:creationId xmlns:a16="http://schemas.microsoft.com/office/drawing/2014/main" id="{E77B2316-286C-7C41-8742-ADB0E6D367E8}"/>
              </a:ext>
            </a:extLst>
          </p:cNvPr>
          <p:cNvPicPr>
            <a:picLocks noChangeAspect="1"/>
          </p:cNvPicPr>
          <p:nvPr/>
        </p:nvPicPr>
        <p:blipFill>
          <a:blip r:embed="rId3"/>
          <a:stretch>
            <a:fillRect/>
          </a:stretch>
        </p:blipFill>
        <p:spPr>
          <a:xfrm>
            <a:off x="5650066" y="1927511"/>
            <a:ext cx="6172200" cy="2032000"/>
          </a:xfrm>
          <a:prstGeom prst="rect">
            <a:avLst/>
          </a:prstGeom>
        </p:spPr>
      </p:pic>
      <p:sp>
        <p:nvSpPr>
          <p:cNvPr id="6" name="Rectangle 5">
            <a:extLst>
              <a:ext uri="{FF2B5EF4-FFF2-40B4-BE49-F238E27FC236}">
                <a16:creationId xmlns:a16="http://schemas.microsoft.com/office/drawing/2014/main" id="{D201D522-C7DB-EC4F-93CE-B00F1007FDCD}"/>
              </a:ext>
            </a:extLst>
          </p:cNvPr>
          <p:cNvSpPr/>
          <p:nvPr/>
        </p:nvSpPr>
        <p:spPr>
          <a:xfrm>
            <a:off x="5548859" y="4244176"/>
            <a:ext cx="6172200" cy="954107"/>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Where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there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are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three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threshold angles,</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DC404F5-0156-9A4D-B7B3-D0705CD77553}"/>
              </a:ext>
            </a:extLst>
          </p:cNvPr>
          <p:cNvPicPr>
            <a:picLocks noChangeAspect="1"/>
          </p:cNvPicPr>
          <p:nvPr/>
        </p:nvPicPr>
        <p:blipFill>
          <a:blip r:embed="rId4"/>
          <a:stretch>
            <a:fillRect/>
          </a:stretch>
        </p:blipFill>
        <p:spPr>
          <a:xfrm>
            <a:off x="5877968" y="4780263"/>
            <a:ext cx="406400" cy="419100"/>
          </a:xfrm>
          <a:prstGeom prst="rect">
            <a:avLst/>
          </a:prstGeom>
        </p:spPr>
      </p:pic>
      <p:pic>
        <p:nvPicPr>
          <p:cNvPr id="8" name="Picture 7">
            <a:extLst>
              <a:ext uri="{FF2B5EF4-FFF2-40B4-BE49-F238E27FC236}">
                <a16:creationId xmlns:a16="http://schemas.microsoft.com/office/drawing/2014/main" id="{5D09798A-5400-9946-8730-E9281CE05FAB}"/>
              </a:ext>
            </a:extLst>
          </p:cNvPr>
          <p:cNvPicPr>
            <a:picLocks noChangeAspect="1"/>
          </p:cNvPicPr>
          <p:nvPr/>
        </p:nvPicPr>
        <p:blipFill>
          <a:blip r:embed="rId5"/>
          <a:stretch>
            <a:fillRect/>
          </a:stretch>
        </p:blipFill>
        <p:spPr>
          <a:xfrm>
            <a:off x="6516443" y="4801840"/>
            <a:ext cx="431800" cy="419100"/>
          </a:xfrm>
          <a:prstGeom prst="rect">
            <a:avLst/>
          </a:prstGeom>
        </p:spPr>
      </p:pic>
      <p:pic>
        <p:nvPicPr>
          <p:cNvPr id="9" name="Picture 8">
            <a:extLst>
              <a:ext uri="{FF2B5EF4-FFF2-40B4-BE49-F238E27FC236}">
                <a16:creationId xmlns:a16="http://schemas.microsoft.com/office/drawing/2014/main" id="{3FF97339-0402-BB4D-82BA-05E0AC98D8E0}"/>
              </a:ext>
            </a:extLst>
          </p:cNvPr>
          <p:cNvPicPr>
            <a:picLocks noChangeAspect="1"/>
          </p:cNvPicPr>
          <p:nvPr/>
        </p:nvPicPr>
        <p:blipFill>
          <a:blip r:embed="rId6"/>
          <a:stretch>
            <a:fillRect/>
          </a:stretch>
        </p:blipFill>
        <p:spPr>
          <a:xfrm>
            <a:off x="7100643" y="4751543"/>
            <a:ext cx="419100" cy="431800"/>
          </a:xfrm>
          <a:prstGeom prst="rect">
            <a:avLst/>
          </a:prstGeom>
        </p:spPr>
      </p:pic>
      <p:sp>
        <p:nvSpPr>
          <p:cNvPr id="10" name="Rectangle 9">
            <a:extLst>
              <a:ext uri="{FF2B5EF4-FFF2-40B4-BE49-F238E27FC236}">
                <a16:creationId xmlns:a16="http://schemas.microsoft.com/office/drawing/2014/main" id="{7B7FA8A0-8FEE-884F-976E-05120EB86E63}"/>
              </a:ext>
            </a:extLst>
          </p:cNvPr>
          <p:cNvSpPr/>
          <p:nvPr/>
        </p:nvSpPr>
        <p:spPr>
          <a:xfrm>
            <a:off x="5548859" y="1556691"/>
            <a:ext cx="6172200" cy="523220"/>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F</a:t>
            </a:r>
            <a:r>
              <a:rPr lang="en-US" sz="2800" dirty="0">
                <a:latin typeface="Times New Roman" panose="02020603050405020304" pitchFamily="18" charset="0"/>
                <a:cs typeface="Times New Roman" panose="02020603050405020304" pitchFamily="18" charset="0"/>
              </a:rPr>
              <a:t>our criteria</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used</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to</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detect</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gain</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problem</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9288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2D561-28EB-AF4A-A091-FCF2C3EFC085}"/>
              </a:ext>
            </a:extLst>
          </p:cNvPr>
          <p:cNvSpPr txBox="1"/>
          <p:nvPr/>
        </p:nvSpPr>
        <p:spPr>
          <a:xfrm>
            <a:off x="1064302" y="6190193"/>
            <a:ext cx="27061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Park</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Ishii,</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lang="en-US" altLang="zh-CN" sz="1600" dirty="0">
                <a:solidFill>
                  <a:prstClr val="black"/>
                </a:solidFill>
                <a:latin typeface="Times New Roman" panose="02020603050405020304"/>
                <a:ea typeface="黑体" panose="02010609060101010101" pitchFamily="49" charset="-122"/>
              </a:rPr>
              <a:t>SRL</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11" name="Picture 10">
            <a:extLst>
              <a:ext uri="{FF2B5EF4-FFF2-40B4-BE49-F238E27FC236}">
                <a16:creationId xmlns:a16="http://schemas.microsoft.com/office/drawing/2014/main" id="{4F343C85-2188-9143-B403-9E2FD2F8BCFE}"/>
              </a:ext>
            </a:extLst>
          </p:cNvPr>
          <p:cNvPicPr>
            <a:picLocks noChangeAspect="1"/>
          </p:cNvPicPr>
          <p:nvPr/>
        </p:nvPicPr>
        <p:blipFill>
          <a:blip r:embed="rId2"/>
          <a:stretch>
            <a:fillRect/>
          </a:stretch>
        </p:blipFill>
        <p:spPr>
          <a:xfrm>
            <a:off x="543996" y="1878419"/>
            <a:ext cx="6801184" cy="3597469"/>
          </a:xfrm>
          <a:prstGeom prst="rect">
            <a:avLst/>
          </a:prstGeom>
        </p:spPr>
      </p:pic>
      <p:pic>
        <p:nvPicPr>
          <p:cNvPr id="12" name="Picture 11">
            <a:extLst>
              <a:ext uri="{FF2B5EF4-FFF2-40B4-BE49-F238E27FC236}">
                <a16:creationId xmlns:a16="http://schemas.microsoft.com/office/drawing/2014/main" id="{7838B1E6-2F59-6D4E-A4DB-26BEBE79606B}"/>
              </a:ext>
            </a:extLst>
          </p:cNvPr>
          <p:cNvPicPr>
            <a:picLocks noChangeAspect="1"/>
          </p:cNvPicPr>
          <p:nvPr/>
        </p:nvPicPr>
        <p:blipFill>
          <a:blip r:embed="rId3"/>
          <a:stretch>
            <a:fillRect/>
          </a:stretch>
        </p:blipFill>
        <p:spPr>
          <a:xfrm>
            <a:off x="8201077" y="2217711"/>
            <a:ext cx="2565400" cy="2692400"/>
          </a:xfrm>
          <a:prstGeom prst="rect">
            <a:avLst/>
          </a:prstGeom>
        </p:spPr>
      </p:pic>
      <p:sp>
        <p:nvSpPr>
          <p:cNvPr id="13" name="TextBox 12">
            <a:extLst>
              <a:ext uri="{FF2B5EF4-FFF2-40B4-BE49-F238E27FC236}">
                <a16:creationId xmlns:a16="http://schemas.microsoft.com/office/drawing/2014/main" id="{3CD0B078-6A45-9C44-8E19-49F7C4694C51}"/>
              </a:ext>
            </a:extLst>
          </p:cNvPr>
          <p:cNvSpPr txBox="1"/>
          <p:nvPr/>
        </p:nvSpPr>
        <p:spPr>
          <a:xfrm>
            <a:off x="543996" y="279942"/>
            <a:ext cx="6556647" cy="707886"/>
          </a:xfrm>
          <a:prstGeom prst="rect">
            <a:avLst/>
          </a:prstGeom>
          <a:noFill/>
        </p:spPr>
        <p:txBody>
          <a:bodyPr wrap="square" rtlCol="0">
            <a:spAutoFit/>
          </a:bodyPr>
          <a:lstStyle/>
          <a:p>
            <a:pPr>
              <a:defRPr/>
            </a:pPr>
            <a:r>
              <a:rPr lang="en-US" altLang="zh-CN" sz="4000" b="1" dirty="0">
                <a:solidFill>
                  <a:prstClr val="black"/>
                </a:solidFill>
                <a:latin typeface="Times New Roman" panose="02020603050405020304" pitchFamily="18" charset="0"/>
                <a:cs typeface="Times New Roman" panose="02020603050405020304" pitchFamily="18" charset="0"/>
              </a:rPr>
              <a:t>Instrument gain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problem</a:t>
            </a:r>
          </a:p>
        </p:txBody>
      </p:sp>
    </p:spTree>
    <p:extLst>
      <p:ext uri="{BB962C8B-B14F-4D97-AF65-F5344CB8AC3E}">
        <p14:creationId xmlns:p14="http://schemas.microsoft.com/office/powerpoint/2010/main" val="1366800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668686" y="418488"/>
            <a:ext cx="29612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Outline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3D960E-5807-7D48-A29F-0730982DF0E7}"/>
              </a:ext>
            </a:extLst>
          </p:cNvPr>
          <p:cNvSpPr txBox="1"/>
          <p:nvPr/>
        </p:nvSpPr>
        <p:spPr>
          <a:xfrm>
            <a:off x="1389122" y="1571657"/>
            <a:ext cx="9639095"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Introduction</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Seismometer misorientation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indent="-342900">
              <a:buFontTx/>
              <a:buAutoNum type="arabicPeriod"/>
              <a:defRPr/>
            </a:pPr>
            <a:r>
              <a:rPr lang="en-US" altLang="zh-CN" sz="2800" dirty="0">
                <a:solidFill>
                  <a:prstClr val="black"/>
                </a:solidFill>
                <a:latin typeface="Times New Roman" panose="02020603050405020304" pitchFamily="18" charset="0"/>
                <a:cs typeface="Times New Roman" panose="02020603050405020304" pitchFamily="18" charset="0"/>
              </a:rPr>
              <a:t>Instrument g</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problem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altLang="zh-CN" sz="2800" dirty="0">
                <a:solidFill>
                  <a:prstClr val="black"/>
                </a:solidFill>
                <a:latin typeface="Times New Roman" panose="02020603050405020304" pitchFamily="18" charset="0"/>
                <a:cs typeface="Times New Roman" panose="02020603050405020304" pitchFamily="18" charset="0"/>
              </a:rPr>
              <a:t>W</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aveform</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clipping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47145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2D561-28EB-AF4A-A091-FCF2C3EFC085}"/>
              </a:ext>
            </a:extLst>
          </p:cNvPr>
          <p:cNvSpPr txBox="1"/>
          <p:nvPr/>
        </p:nvSpPr>
        <p:spPr>
          <a:xfrm>
            <a:off x="9485834" y="6369544"/>
            <a:ext cx="27061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Park</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Ishii,</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lang="en-US" altLang="zh-CN" sz="1600" dirty="0">
                <a:solidFill>
                  <a:prstClr val="black"/>
                </a:solidFill>
                <a:latin typeface="Times New Roman" panose="02020603050405020304"/>
                <a:ea typeface="黑体" panose="02010609060101010101" pitchFamily="49" charset="-122"/>
              </a:rPr>
              <a:t>SRL</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5" name="Picture 4">
            <a:extLst>
              <a:ext uri="{FF2B5EF4-FFF2-40B4-BE49-F238E27FC236}">
                <a16:creationId xmlns:a16="http://schemas.microsoft.com/office/drawing/2014/main" id="{FEBA1338-D6C7-D140-BCA0-B4A3C0EF0BB2}"/>
              </a:ext>
            </a:extLst>
          </p:cNvPr>
          <p:cNvPicPr>
            <a:picLocks noChangeAspect="1"/>
          </p:cNvPicPr>
          <p:nvPr/>
        </p:nvPicPr>
        <p:blipFill>
          <a:blip r:embed="rId2"/>
          <a:stretch>
            <a:fillRect/>
          </a:stretch>
        </p:blipFill>
        <p:spPr>
          <a:xfrm>
            <a:off x="809027" y="1694257"/>
            <a:ext cx="8589363" cy="5163743"/>
          </a:xfrm>
          <a:prstGeom prst="rect">
            <a:avLst/>
          </a:prstGeom>
        </p:spPr>
      </p:pic>
      <p:pic>
        <p:nvPicPr>
          <p:cNvPr id="6" name="Picture 5">
            <a:extLst>
              <a:ext uri="{FF2B5EF4-FFF2-40B4-BE49-F238E27FC236}">
                <a16:creationId xmlns:a16="http://schemas.microsoft.com/office/drawing/2014/main" id="{8118DD2B-379F-3F48-A68B-B15D307BD97F}"/>
              </a:ext>
            </a:extLst>
          </p:cNvPr>
          <p:cNvPicPr>
            <a:picLocks noChangeAspect="1"/>
          </p:cNvPicPr>
          <p:nvPr/>
        </p:nvPicPr>
        <p:blipFill>
          <a:blip r:embed="rId3"/>
          <a:stretch>
            <a:fillRect/>
          </a:stretch>
        </p:blipFill>
        <p:spPr>
          <a:xfrm>
            <a:off x="9398390" y="149902"/>
            <a:ext cx="2654224" cy="2759970"/>
          </a:xfrm>
          <a:prstGeom prst="rect">
            <a:avLst/>
          </a:prstGeom>
        </p:spPr>
      </p:pic>
      <p:pic>
        <p:nvPicPr>
          <p:cNvPr id="8" name="Picture 7">
            <a:extLst>
              <a:ext uri="{FF2B5EF4-FFF2-40B4-BE49-F238E27FC236}">
                <a16:creationId xmlns:a16="http://schemas.microsoft.com/office/drawing/2014/main" id="{23B9C7E3-E8F0-1D42-8310-68FE06D5535E}"/>
              </a:ext>
            </a:extLst>
          </p:cNvPr>
          <p:cNvPicPr>
            <a:picLocks noChangeAspect="1"/>
          </p:cNvPicPr>
          <p:nvPr/>
        </p:nvPicPr>
        <p:blipFill>
          <a:blip r:embed="rId4"/>
          <a:stretch>
            <a:fillRect/>
          </a:stretch>
        </p:blipFill>
        <p:spPr>
          <a:xfrm>
            <a:off x="9674175" y="3019499"/>
            <a:ext cx="2378439" cy="2482673"/>
          </a:xfrm>
          <a:prstGeom prst="rect">
            <a:avLst/>
          </a:prstGeom>
        </p:spPr>
      </p:pic>
      <p:pic>
        <p:nvPicPr>
          <p:cNvPr id="9" name="Picture 8">
            <a:extLst>
              <a:ext uri="{FF2B5EF4-FFF2-40B4-BE49-F238E27FC236}">
                <a16:creationId xmlns:a16="http://schemas.microsoft.com/office/drawing/2014/main" id="{DDA42243-E5BF-3D47-AD58-B97E3E65351F}"/>
              </a:ext>
            </a:extLst>
          </p:cNvPr>
          <p:cNvPicPr>
            <a:picLocks noChangeAspect="1"/>
          </p:cNvPicPr>
          <p:nvPr/>
        </p:nvPicPr>
        <p:blipFill>
          <a:blip r:embed="rId5"/>
          <a:stretch>
            <a:fillRect/>
          </a:stretch>
        </p:blipFill>
        <p:spPr>
          <a:xfrm>
            <a:off x="3875412" y="149902"/>
            <a:ext cx="3573034" cy="1872407"/>
          </a:xfrm>
          <a:prstGeom prst="rect">
            <a:avLst/>
          </a:prstGeom>
        </p:spPr>
      </p:pic>
      <p:pic>
        <p:nvPicPr>
          <p:cNvPr id="10" name="Picture 9">
            <a:extLst>
              <a:ext uri="{FF2B5EF4-FFF2-40B4-BE49-F238E27FC236}">
                <a16:creationId xmlns:a16="http://schemas.microsoft.com/office/drawing/2014/main" id="{BF3693BA-9628-2E47-A5FE-ACDCA7EE5B09}"/>
              </a:ext>
            </a:extLst>
          </p:cNvPr>
          <p:cNvPicPr>
            <a:picLocks noChangeAspect="1"/>
          </p:cNvPicPr>
          <p:nvPr/>
        </p:nvPicPr>
        <p:blipFill>
          <a:blip r:embed="rId6"/>
          <a:stretch>
            <a:fillRect/>
          </a:stretch>
        </p:blipFill>
        <p:spPr>
          <a:xfrm>
            <a:off x="7448446" y="261358"/>
            <a:ext cx="1737148" cy="1649494"/>
          </a:xfrm>
          <a:prstGeom prst="rect">
            <a:avLst/>
          </a:prstGeom>
        </p:spPr>
      </p:pic>
      <p:sp>
        <p:nvSpPr>
          <p:cNvPr id="13" name="TextBox 12">
            <a:extLst>
              <a:ext uri="{FF2B5EF4-FFF2-40B4-BE49-F238E27FC236}">
                <a16:creationId xmlns:a16="http://schemas.microsoft.com/office/drawing/2014/main" id="{D1DF79F8-55C1-7D45-A275-597B00C4274A}"/>
              </a:ext>
            </a:extLst>
          </p:cNvPr>
          <p:cNvSpPr txBox="1"/>
          <p:nvPr/>
        </p:nvSpPr>
        <p:spPr>
          <a:xfrm>
            <a:off x="437598" y="360016"/>
            <a:ext cx="3331416" cy="1077218"/>
          </a:xfrm>
          <a:prstGeom prst="rect">
            <a:avLst/>
          </a:prstGeom>
          <a:noFill/>
        </p:spPr>
        <p:txBody>
          <a:bodyPr wrap="square" rtlCol="0">
            <a:spAutoFit/>
          </a:bodyPr>
          <a:lstStyle/>
          <a:p>
            <a:pPr>
              <a:defRPr/>
            </a:pPr>
            <a:r>
              <a:rPr lang="en-US" altLang="zh-CN" sz="3200" b="1" dirty="0">
                <a:solidFill>
                  <a:prstClr val="black"/>
                </a:solidFill>
                <a:latin typeface="Times New Roman" panose="02020603050405020304" pitchFamily="18" charset="0"/>
                <a:cs typeface="Times New Roman" panose="02020603050405020304" pitchFamily="18" charset="0"/>
              </a:rPr>
              <a:t>Instrument gain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problem</a:t>
            </a:r>
          </a:p>
        </p:txBody>
      </p:sp>
    </p:spTree>
    <p:extLst>
      <p:ext uri="{BB962C8B-B14F-4D97-AF65-F5344CB8AC3E}">
        <p14:creationId xmlns:p14="http://schemas.microsoft.com/office/powerpoint/2010/main" val="3276052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668686" y="418488"/>
            <a:ext cx="29612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Outline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3D960E-5807-7D48-A29F-0730982DF0E7}"/>
              </a:ext>
            </a:extLst>
          </p:cNvPr>
          <p:cNvSpPr txBox="1"/>
          <p:nvPr/>
        </p:nvSpPr>
        <p:spPr>
          <a:xfrm>
            <a:off x="1389122" y="1571657"/>
            <a:ext cx="9639095"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Introduction</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Seismometer misorientation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lvl="0" indent="-342900">
              <a:buFontTx/>
              <a:buAutoNum type="arabicPeriod"/>
              <a:defRPr/>
            </a:pPr>
            <a:r>
              <a:rPr lang="en-US" altLang="zh-CN" sz="2800" dirty="0">
                <a:solidFill>
                  <a:prstClr val="white">
                    <a:lumMod val="75000"/>
                  </a:prstClr>
                </a:solidFill>
                <a:latin typeface="Times New Roman" panose="02020603050405020304" pitchFamily="18" charset="0"/>
                <a:cs typeface="Times New Roman" panose="02020603050405020304" pitchFamily="18" charset="0"/>
              </a:rPr>
              <a:t>Instrument</a:t>
            </a:r>
            <a:r>
              <a:rPr lang="zh-CN" altLang="en-US" sz="2800" dirty="0">
                <a:solidFill>
                  <a:prstClr val="white">
                    <a:lumMod val="75000"/>
                  </a:prstClr>
                </a:solidFill>
                <a:latin typeface="Times New Roman" panose="02020603050405020304" pitchFamily="18" charset="0"/>
                <a:cs typeface="Times New Roman" panose="02020603050405020304" pitchFamily="18" charset="0"/>
              </a:rPr>
              <a:t> </a:t>
            </a:r>
            <a:r>
              <a:rPr lang="en-US" altLang="zh-CN" sz="2800" dirty="0">
                <a:solidFill>
                  <a:prstClr val="white">
                    <a:lumMod val="75000"/>
                  </a:prstClr>
                </a:solidFill>
                <a:latin typeface="Times New Roman" panose="02020603050405020304" pitchFamily="18" charset="0"/>
                <a:ea typeface="黑体" panose="02010609060101010101" pitchFamily="49" charset="-122"/>
                <a:cs typeface="Times New Roman" panose="02020603050405020304" pitchFamily="18" charset="0"/>
              </a:rPr>
              <a:t>g</a:t>
            </a:r>
            <a:r>
              <a:rPr kumimoji="0" lang="en-US" sz="2800" b="0"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ain</a:t>
            </a:r>
            <a:r>
              <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problem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altLang="zh-CN" sz="2800" dirty="0">
                <a:solidFill>
                  <a:srgbClr val="FF0000"/>
                </a:solidFill>
                <a:latin typeface="Times New Roman" panose="02020603050405020304" pitchFamily="18" charset="0"/>
                <a:cs typeface="Times New Roman" panose="02020603050405020304" pitchFamily="18" charset="0"/>
              </a:rPr>
              <a:t>W</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aveform</a:t>
            </a:r>
            <a:r>
              <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clipping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0941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51441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a:t>
            </a:r>
            <a:r>
              <a:rPr kumimoji="0" lang="en-US" altLang="zh-CN" sz="40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aveform</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clipping</a:t>
            </a:r>
          </a:p>
        </p:txBody>
      </p:sp>
      <p:pic>
        <p:nvPicPr>
          <p:cNvPr id="4" name="Picture 3">
            <a:extLst>
              <a:ext uri="{FF2B5EF4-FFF2-40B4-BE49-F238E27FC236}">
                <a16:creationId xmlns:a16="http://schemas.microsoft.com/office/drawing/2014/main" id="{CEC827E5-230C-CD44-BEB7-D97C62120A79}"/>
              </a:ext>
            </a:extLst>
          </p:cNvPr>
          <p:cNvPicPr>
            <a:picLocks noChangeAspect="1"/>
          </p:cNvPicPr>
          <p:nvPr/>
        </p:nvPicPr>
        <p:blipFill>
          <a:blip r:embed="rId2"/>
          <a:stretch>
            <a:fillRect/>
          </a:stretch>
        </p:blipFill>
        <p:spPr>
          <a:xfrm>
            <a:off x="7743547" y="127747"/>
            <a:ext cx="4015312" cy="2212258"/>
          </a:xfrm>
          <a:prstGeom prst="rect">
            <a:avLst/>
          </a:prstGeom>
        </p:spPr>
      </p:pic>
      <p:sp>
        <p:nvSpPr>
          <p:cNvPr id="5" name="TextBox 4">
            <a:extLst>
              <a:ext uri="{FF2B5EF4-FFF2-40B4-BE49-F238E27FC236}">
                <a16:creationId xmlns:a16="http://schemas.microsoft.com/office/drawing/2014/main" id="{CC403609-B221-9A45-A658-2557BDE42D84}"/>
              </a:ext>
            </a:extLst>
          </p:cNvPr>
          <p:cNvSpPr txBox="1"/>
          <p:nvPr/>
        </p:nvSpPr>
        <p:spPr>
          <a:xfrm>
            <a:off x="9233941" y="6461027"/>
            <a:ext cx="29580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Yang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Ben-</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a:ea typeface="黑体" panose="02010609060101010101" pitchFamily="49" charset="-122"/>
                <a:cs typeface="+mn-cs"/>
              </a:rPr>
              <a:t>zion</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SRL</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6" name="Picture 5">
            <a:extLst>
              <a:ext uri="{FF2B5EF4-FFF2-40B4-BE49-F238E27FC236}">
                <a16:creationId xmlns:a16="http://schemas.microsoft.com/office/drawing/2014/main" id="{7EB9DD61-8C99-D147-A09D-89F1EE5C1A9F}"/>
              </a:ext>
            </a:extLst>
          </p:cNvPr>
          <p:cNvPicPr>
            <a:picLocks noChangeAspect="1"/>
          </p:cNvPicPr>
          <p:nvPr/>
        </p:nvPicPr>
        <p:blipFill>
          <a:blip r:embed="rId3"/>
          <a:stretch>
            <a:fillRect/>
          </a:stretch>
        </p:blipFill>
        <p:spPr>
          <a:xfrm>
            <a:off x="56511" y="1650373"/>
            <a:ext cx="6422917" cy="5050080"/>
          </a:xfrm>
          <a:prstGeom prst="rect">
            <a:avLst/>
          </a:prstGeom>
        </p:spPr>
      </p:pic>
      <p:sp>
        <p:nvSpPr>
          <p:cNvPr id="7" name="Rectangle 6">
            <a:extLst>
              <a:ext uri="{FF2B5EF4-FFF2-40B4-BE49-F238E27FC236}">
                <a16:creationId xmlns:a16="http://schemas.microsoft.com/office/drawing/2014/main" id="{BC231482-7FE5-6948-B402-AC235727145C}"/>
              </a:ext>
            </a:extLst>
          </p:cNvPr>
          <p:cNvSpPr/>
          <p:nvPr/>
        </p:nvSpPr>
        <p:spPr>
          <a:xfrm>
            <a:off x="6513183" y="2430746"/>
            <a:ext cx="5441516" cy="3939540"/>
          </a:xfrm>
          <a:prstGeom prst="rect">
            <a:avLst/>
          </a:prstGeom>
        </p:spPr>
        <p:txBody>
          <a:bodyPr wrap="square">
            <a:spAutoFit/>
          </a:bodyPr>
          <a:lstStyle/>
          <a:p>
            <a:r>
              <a:rPr lang="en-US" altLang="zh-CN" sz="2400" b="1" dirty="0">
                <a:latin typeface="Times New Roman" panose="02020603050405020304" pitchFamily="18" charset="0"/>
                <a:cs typeface="Times New Roman" panose="02020603050405020304" pitchFamily="18" charset="0"/>
              </a:rPr>
              <a:t>F</a:t>
            </a:r>
            <a:r>
              <a:rPr lang="en-US" sz="2400" b="1" dirty="0">
                <a:latin typeface="Times New Roman" panose="02020603050405020304" pitchFamily="18" charset="0"/>
                <a:cs typeface="Times New Roman" panose="02020603050405020304" pitchFamily="18" charset="0"/>
              </a:rPr>
              <a:t>eatures of clipped waveforms</a:t>
            </a:r>
            <a:r>
              <a:rPr lang="en-US" altLang="zh-CN"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pPr marL="342900" indent="-342900">
              <a:buAutoNum type="arabicPeriod"/>
            </a:pPr>
            <a:r>
              <a:rPr lang="en-US" sz="1600" dirty="0">
                <a:latin typeface="Times New Roman" panose="02020603050405020304" pitchFamily="18" charset="0"/>
                <a:cs typeface="Times New Roman" panose="02020603050405020304" pitchFamily="18" charset="0"/>
              </a:rPr>
              <a:t>Clipped waveforms contain points with amplitude close to the </a:t>
            </a:r>
            <a:r>
              <a:rPr lang="en-US" sz="1600" dirty="0">
                <a:solidFill>
                  <a:srgbClr val="0432FF"/>
                </a:solidFill>
                <a:latin typeface="Times New Roman" panose="02020603050405020304" pitchFamily="18" charset="0"/>
                <a:cs typeface="Times New Roman" panose="02020603050405020304" pitchFamily="18" charset="0"/>
              </a:rPr>
              <a:t>upper range of the recorded data</a:t>
            </a:r>
            <a:r>
              <a:rPr lang="en-US" altLang="zh-CN"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p>
          <a:p>
            <a:pPr marL="342900" indent="-342900">
              <a:buAutoNum type="arabicPeriod"/>
            </a:pPr>
            <a:endParaRPr lang="en-US" sz="1600" dirty="0">
              <a:latin typeface="Times New Roman" panose="02020603050405020304" pitchFamily="18" charset="0"/>
              <a:cs typeface="Times New Roman" panose="02020603050405020304" pitchFamily="18" charset="0"/>
            </a:endParaRPr>
          </a:p>
          <a:p>
            <a:pPr marL="342900" indent="-342900">
              <a:buAutoNum type="arabicPeriod"/>
            </a:pPr>
            <a:r>
              <a:rPr lang="en-US" sz="1600" dirty="0">
                <a:solidFill>
                  <a:srgbClr val="FF0000"/>
                </a:solidFill>
                <a:latin typeface="Times New Roman" panose="02020603050405020304" pitchFamily="18" charset="0"/>
                <a:cs typeface="Times New Roman" panose="02020603050405020304" pitchFamily="18" charset="0"/>
              </a:rPr>
              <a:t>Clipped points </a:t>
            </a:r>
            <a:r>
              <a:rPr lang="en-US" sz="1600" dirty="0">
                <a:latin typeface="Times New Roman" panose="02020603050405020304" pitchFamily="18" charset="0"/>
                <a:cs typeface="Times New Roman" panose="02020603050405020304" pitchFamily="18" charset="0"/>
              </a:rPr>
              <a:t>are in waveform portions with amplitude close to the peak value in the seismogram. </a:t>
            </a:r>
          </a:p>
          <a:p>
            <a:pPr marL="342900" indent="-342900">
              <a:buAutoNum type="arabicPeriod"/>
            </a:pPr>
            <a:endParaRPr lang="en-US" sz="1600" dirty="0">
              <a:latin typeface="Times New Roman" panose="02020603050405020304" pitchFamily="18" charset="0"/>
              <a:cs typeface="Times New Roman" panose="02020603050405020304" pitchFamily="18" charset="0"/>
            </a:endParaRPr>
          </a:p>
          <a:p>
            <a:pPr marL="342900" indent="-342900">
              <a:buAutoNum type="arabicPeriod"/>
            </a:pPr>
            <a:r>
              <a:rPr lang="en-US" sz="1600" dirty="0">
                <a:solidFill>
                  <a:srgbClr val="FF0000"/>
                </a:solidFill>
                <a:latin typeface="Times New Roman" panose="02020603050405020304" pitchFamily="18" charset="0"/>
                <a:cs typeface="Times New Roman" panose="02020603050405020304" pitchFamily="18" charset="0"/>
              </a:rPr>
              <a:t>Clipped points </a:t>
            </a:r>
            <a:r>
              <a:rPr lang="en-US" sz="1600" dirty="0">
                <a:latin typeface="Times New Roman" panose="02020603050405020304" pitchFamily="18" charset="0"/>
                <a:cs typeface="Times New Roman" panose="02020603050405020304" pitchFamily="18" charset="0"/>
              </a:rPr>
              <a:t>are located within waveform sections having large amplitude fluctuations. </a:t>
            </a:r>
          </a:p>
          <a:p>
            <a:pPr marL="342900" indent="-342900">
              <a:buAutoNum type="arabicPeriod"/>
            </a:pPr>
            <a:endParaRPr lang="en-US" sz="1600" dirty="0">
              <a:latin typeface="Times New Roman" panose="02020603050405020304" pitchFamily="18" charset="0"/>
              <a:cs typeface="Times New Roman" panose="02020603050405020304" pitchFamily="18" charset="0"/>
            </a:endParaRPr>
          </a:p>
          <a:p>
            <a:pPr marL="342900" indent="-342900">
              <a:buAutoNum type="arabicPeriod"/>
            </a:pPr>
            <a:r>
              <a:rPr lang="en-US" altLang="zh-CN" sz="1600" dirty="0">
                <a:solidFill>
                  <a:srgbClr val="FF0000"/>
                </a:solidFill>
                <a:latin typeface="Times New Roman" panose="02020603050405020304" pitchFamily="18" charset="0"/>
                <a:cs typeface="Times New Roman" panose="02020603050405020304" pitchFamily="18" charset="0"/>
              </a:rPr>
              <a:t>C</a:t>
            </a:r>
            <a:r>
              <a:rPr lang="en-US" sz="1600" dirty="0">
                <a:solidFill>
                  <a:srgbClr val="FF0000"/>
                </a:solidFill>
                <a:latin typeface="Times New Roman" panose="02020603050405020304" pitchFamily="18" charset="0"/>
                <a:cs typeface="Times New Roman" panose="02020603050405020304" pitchFamily="18" charset="0"/>
              </a:rPr>
              <a:t>lipped points </a:t>
            </a:r>
            <a:r>
              <a:rPr lang="en-US" sz="1600" dirty="0">
                <a:latin typeface="Times New Roman" panose="02020603050405020304" pitchFamily="18" charset="0"/>
                <a:cs typeface="Times New Roman" panose="02020603050405020304" pitchFamily="18" charset="0"/>
              </a:rPr>
              <a:t>have zero amplitude values. </a:t>
            </a:r>
          </a:p>
          <a:p>
            <a:pPr marL="342900" indent="-342900">
              <a:buAutoNum type="arabicPeriod"/>
            </a:pPr>
            <a:endParaRPr lang="en-US" sz="1600" dirty="0">
              <a:latin typeface="Times New Roman" panose="02020603050405020304" pitchFamily="18" charset="0"/>
              <a:cs typeface="Times New Roman" panose="02020603050405020304" pitchFamily="18" charset="0"/>
            </a:endParaRPr>
          </a:p>
          <a:p>
            <a:pPr marL="342900" indent="-342900">
              <a:buAutoNum type="arabicPeriod"/>
            </a:pPr>
            <a:r>
              <a:rPr lang="en-US" sz="1600" dirty="0">
                <a:latin typeface="Times New Roman" panose="02020603050405020304" pitchFamily="18" charset="0"/>
                <a:cs typeface="Times New Roman" panose="02020603050405020304" pitchFamily="18" charset="0"/>
              </a:rPr>
              <a:t>Data on both sides of a </a:t>
            </a:r>
            <a:r>
              <a:rPr lang="en-US" sz="1600" dirty="0">
                <a:solidFill>
                  <a:srgbClr val="FF0000"/>
                </a:solidFill>
                <a:latin typeface="Times New Roman" panose="02020603050405020304" pitchFamily="18" charset="0"/>
                <a:cs typeface="Times New Roman" panose="02020603050405020304" pitchFamily="18" charset="0"/>
              </a:rPr>
              <a:t>clipped point </a:t>
            </a:r>
            <a:r>
              <a:rPr lang="en-US" sz="1600" dirty="0">
                <a:latin typeface="Times New Roman" panose="02020603050405020304" pitchFamily="18" charset="0"/>
                <a:cs typeface="Times New Roman" panose="02020603050405020304" pitchFamily="18" charset="0"/>
              </a:rPr>
              <a:t>have the same sign or one neighboring point is also zero. </a:t>
            </a:r>
          </a:p>
        </p:txBody>
      </p:sp>
      <p:grpSp>
        <p:nvGrpSpPr>
          <p:cNvPr id="21" name="Group 20">
            <a:extLst>
              <a:ext uri="{FF2B5EF4-FFF2-40B4-BE49-F238E27FC236}">
                <a16:creationId xmlns:a16="http://schemas.microsoft.com/office/drawing/2014/main" id="{2513CB31-6BFE-8240-B9B1-219ED046AA7D}"/>
              </a:ext>
            </a:extLst>
          </p:cNvPr>
          <p:cNvGrpSpPr/>
          <p:nvPr/>
        </p:nvGrpSpPr>
        <p:grpSpPr>
          <a:xfrm>
            <a:off x="1730756" y="1660134"/>
            <a:ext cx="4584085" cy="4401576"/>
            <a:chOff x="1730756" y="1660134"/>
            <a:chExt cx="4584085" cy="4401576"/>
          </a:xfrm>
        </p:grpSpPr>
        <p:cxnSp>
          <p:nvCxnSpPr>
            <p:cNvPr id="9" name="Straight Connector 8">
              <a:extLst>
                <a:ext uri="{FF2B5EF4-FFF2-40B4-BE49-F238E27FC236}">
                  <a16:creationId xmlns:a16="http://schemas.microsoft.com/office/drawing/2014/main" id="{85933C72-3108-1C49-AD92-98E13CCAD548}"/>
                </a:ext>
              </a:extLst>
            </p:cNvPr>
            <p:cNvCxnSpPr/>
            <p:nvPr/>
          </p:nvCxnSpPr>
          <p:spPr>
            <a:xfrm>
              <a:off x="2915230" y="4834890"/>
              <a:ext cx="337185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26249B-4D00-7045-AA50-68DD83405A4F}"/>
                </a:ext>
              </a:extLst>
            </p:cNvPr>
            <p:cNvCxnSpPr/>
            <p:nvPr/>
          </p:nvCxnSpPr>
          <p:spPr>
            <a:xfrm>
              <a:off x="2926805" y="6061710"/>
              <a:ext cx="337185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6E4733-ED89-9143-B753-AE61AA12DC97}"/>
                </a:ext>
              </a:extLst>
            </p:cNvPr>
            <p:cNvCxnSpPr/>
            <p:nvPr/>
          </p:nvCxnSpPr>
          <p:spPr>
            <a:xfrm>
              <a:off x="2926515" y="3337560"/>
              <a:ext cx="337185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ED96A8-8751-F84A-91C4-F7C37E4414C7}"/>
                </a:ext>
              </a:extLst>
            </p:cNvPr>
            <p:cNvCxnSpPr/>
            <p:nvPr/>
          </p:nvCxnSpPr>
          <p:spPr>
            <a:xfrm>
              <a:off x="2914650" y="4613660"/>
              <a:ext cx="337185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13B920-ADF0-1B46-B0A3-24BF5F298EB0}"/>
                </a:ext>
              </a:extLst>
            </p:cNvPr>
            <p:cNvCxnSpPr/>
            <p:nvPr/>
          </p:nvCxnSpPr>
          <p:spPr>
            <a:xfrm>
              <a:off x="2914650" y="1858867"/>
              <a:ext cx="337185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117662-90A5-9C47-B386-903ED8241059}"/>
                </a:ext>
              </a:extLst>
            </p:cNvPr>
            <p:cNvCxnSpPr/>
            <p:nvPr/>
          </p:nvCxnSpPr>
          <p:spPr>
            <a:xfrm>
              <a:off x="2942991" y="3129059"/>
              <a:ext cx="337185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CBEB576-0F9D-8141-BF1F-57CA35837D0B}"/>
                </a:ext>
              </a:extLst>
            </p:cNvPr>
            <p:cNvSpPr/>
            <p:nvPr/>
          </p:nvSpPr>
          <p:spPr>
            <a:xfrm>
              <a:off x="1730756" y="1660134"/>
              <a:ext cx="1281120" cy="369332"/>
            </a:xfrm>
            <a:prstGeom prst="rect">
              <a:avLst/>
            </a:prstGeom>
          </p:spPr>
          <p:txBody>
            <a:bodyPr wrap="none">
              <a:spAutoFit/>
            </a:bodyPr>
            <a:lstStyle/>
            <a:p>
              <a:r>
                <a:rPr lang="en-US" dirty="0">
                  <a:solidFill>
                    <a:srgbClr val="0432FF"/>
                  </a:solidFill>
                  <a:latin typeface="Times New Roman" panose="02020603050405020304" pitchFamily="18" charset="0"/>
                  <a:cs typeface="Times New Roman" panose="02020603050405020304" pitchFamily="18" charset="0"/>
                </a:rPr>
                <a:t>upper range</a:t>
              </a:r>
              <a:endParaRPr lang="en-US" dirty="0">
                <a:solidFill>
                  <a:srgbClr val="0432FF"/>
                </a:solidFill>
              </a:endParaRPr>
            </a:p>
          </p:txBody>
        </p:sp>
        <p:sp>
          <p:nvSpPr>
            <p:cNvPr id="16" name="Rectangle 15">
              <a:extLst>
                <a:ext uri="{FF2B5EF4-FFF2-40B4-BE49-F238E27FC236}">
                  <a16:creationId xmlns:a16="http://schemas.microsoft.com/office/drawing/2014/main" id="{3BD5ECEE-695D-A141-AA6D-9C2388207E01}"/>
                </a:ext>
              </a:extLst>
            </p:cNvPr>
            <p:cNvSpPr/>
            <p:nvPr/>
          </p:nvSpPr>
          <p:spPr>
            <a:xfrm>
              <a:off x="3215898" y="5401160"/>
              <a:ext cx="1565329" cy="111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DC1469-4C2D-0340-BB53-60F2B3C2EB18}"/>
                </a:ext>
              </a:extLst>
            </p:cNvPr>
            <p:cNvSpPr/>
            <p:nvPr/>
          </p:nvSpPr>
          <p:spPr>
            <a:xfrm>
              <a:off x="3177153" y="3925404"/>
              <a:ext cx="387458" cy="124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B5401A8-CBCD-5040-8F6A-802848B65DB8}"/>
                </a:ext>
              </a:extLst>
            </p:cNvPr>
            <p:cNvSpPr/>
            <p:nvPr/>
          </p:nvSpPr>
          <p:spPr>
            <a:xfrm>
              <a:off x="3804832" y="3925405"/>
              <a:ext cx="511445" cy="124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CB80BC-52C4-E643-842A-FDE61A2B46A7}"/>
                </a:ext>
              </a:extLst>
            </p:cNvPr>
            <p:cNvSpPr/>
            <p:nvPr/>
          </p:nvSpPr>
          <p:spPr>
            <a:xfrm>
              <a:off x="3293388" y="2463661"/>
              <a:ext cx="426206" cy="994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ECD91D-1AD2-0746-8E6A-C3DA0E90F650}"/>
                </a:ext>
              </a:extLst>
            </p:cNvPr>
            <p:cNvSpPr/>
            <p:nvPr/>
          </p:nvSpPr>
          <p:spPr>
            <a:xfrm>
              <a:off x="3038947" y="3573780"/>
              <a:ext cx="1486304" cy="369332"/>
            </a:xfrm>
            <a:prstGeom prst="rect">
              <a:avLst/>
            </a:prstGeom>
          </p:spPr>
          <p:txBody>
            <a:bodyPr wrap="none">
              <a:spAutoFit/>
            </a:bodyPr>
            <a:lstStyle/>
            <a:p>
              <a:r>
                <a:rPr lang="en-US" altLang="zh-CN" dirty="0">
                  <a:solidFill>
                    <a:srgbClr val="FF0000"/>
                  </a:solidFill>
                  <a:latin typeface="Times New Roman" panose="02020603050405020304" pitchFamily="18" charset="0"/>
                  <a:cs typeface="Times New Roman" panose="02020603050405020304" pitchFamily="18" charset="0"/>
                </a:rPr>
                <a:t>clipped</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points</a:t>
              </a:r>
              <a:endParaRPr lang="en-US" dirty="0">
                <a:solidFill>
                  <a:srgbClr val="FF0000"/>
                </a:solidFill>
              </a:endParaRPr>
            </a:p>
          </p:txBody>
        </p:sp>
      </p:grpSp>
    </p:spTree>
    <p:extLst>
      <p:ext uri="{BB962C8B-B14F-4D97-AF65-F5344CB8AC3E}">
        <p14:creationId xmlns:p14="http://schemas.microsoft.com/office/powerpoint/2010/main" val="101372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543996" y="279942"/>
            <a:ext cx="51441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a:t>
            </a:r>
            <a:r>
              <a:rPr kumimoji="0" lang="en-US" altLang="zh-CN" sz="40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aveform</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clipping</a:t>
            </a:r>
          </a:p>
        </p:txBody>
      </p:sp>
      <p:sp>
        <p:nvSpPr>
          <p:cNvPr id="5" name="TextBox 4">
            <a:extLst>
              <a:ext uri="{FF2B5EF4-FFF2-40B4-BE49-F238E27FC236}">
                <a16:creationId xmlns:a16="http://schemas.microsoft.com/office/drawing/2014/main" id="{CC403609-B221-9A45-A658-2557BDE42D84}"/>
              </a:ext>
            </a:extLst>
          </p:cNvPr>
          <p:cNvSpPr txBox="1"/>
          <p:nvPr/>
        </p:nvSpPr>
        <p:spPr>
          <a:xfrm>
            <a:off x="9233941" y="6461027"/>
            <a:ext cx="29580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Yang</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and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Ben-</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a:ea typeface="黑体" panose="02010609060101010101" pitchFamily="49" charset="-122"/>
                <a:cs typeface="+mn-cs"/>
              </a:rPr>
              <a:t>zion</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2010,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SRL</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7" name="Rectangle 6">
            <a:extLst>
              <a:ext uri="{FF2B5EF4-FFF2-40B4-BE49-F238E27FC236}">
                <a16:creationId xmlns:a16="http://schemas.microsoft.com/office/drawing/2014/main" id="{BC231482-7FE5-6948-B402-AC235727145C}"/>
              </a:ext>
            </a:extLst>
          </p:cNvPr>
          <p:cNvSpPr/>
          <p:nvPr/>
        </p:nvSpPr>
        <p:spPr>
          <a:xfrm>
            <a:off x="543996" y="1616392"/>
            <a:ext cx="5441516" cy="4431983"/>
          </a:xfrm>
          <a:prstGeom prst="rect">
            <a:avLst/>
          </a:prstGeom>
        </p:spPr>
        <p:txBody>
          <a:bodyPr wrap="square">
            <a:spAutoFit/>
          </a:bodyPr>
          <a:lstStyle/>
          <a:p>
            <a:r>
              <a:rPr lang="en-US" altLang="zh-CN" sz="2400" b="1" dirty="0">
                <a:latin typeface="Times New Roman" panose="02020603050405020304" pitchFamily="18" charset="0"/>
                <a:cs typeface="Times New Roman" panose="02020603050405020304" pitchFamily="18" charset="0"/>
              </a:rPr>
              <a:t>An automatic detection algorithm:</a:t>
            </a:r>
          </a:p>
          <a:p>
            <a:r>
              <a:rPr lang="en-US" b="1" dirty="0">
                <a:latin typeface="Times New Roman" panose="02020603050405020304" pitchFamily="18" charset="0"/>
                <a:cs typeface="Times New Roman" panose="02020603050405020304" pitchFamily="18" charset="0"/>
              </a:rPr>
              <a:t> </a:t>
            </a:r>
          </a:p>
          <a:p>
            <a:pPr marL="342900" indent="-342900">
              <a:buAutoNum type="arabicPeriod"/>
            </a:pPr>
            <a:r>
              <a:rPr lang="en-US" sz="1600" dirty="0">
                <a:latin typeface="Times New Roman" panose="02020603050405020304" pitchFamily="18" charset="0"/>
                <a:cs typeface="Times New Roman" panose="02020603050405020304" pitchFamily="18" charset="0"/>
              </a:rPr>
              <a:t>Treat waveforms with maximum amplitudes larger than a given threshold (e.g., 60% of the Observed Range) as potentially clipped waveforms.</a:t>
            </a:r>
          </a:p>
          <a:p>
            <a:pPr marL="342900" indent="-342900">
              <a:buAutoNum type="arabicPeriod"/>
            </a:pPr>
            <a:endParaRPr lang="en-US" sz="1600" dirty="0">
              <a:latin typeface="Times New Roman" panose="02020603050405020304" pitchFamily="18" charset="0"/>
              <a:cs typeface="Times New Roman" panose="02020603050405020304" pitchFamily="18" charset="0"/>
            </a:endParaRPr>
          </a:p>
          <a:p>
            <a:pPr marL="342900" indent="-342900">
              <a:buAutoNum type="arabicPeriod"/>
            </a:pPr>
            <a:r>
              <a:rPr lang="en-US" sz="1600" dirty="0">
                <a:latin typeface="Times New Roman" panose="02020603050405020304" pitchFamily="18" charset="0"/>
                <a:cs typeface="Times New Roman" panose="02020603050405020304" pitchFamily="18" charset="0"/>
              </a:rPr>
              <a:t>For each potential clipped waveform, assume that points with zero amplitude, between the first and last samples with absolute values larger than 0.5 of the waveform peak amplitude, are tentatively clipped.</a:t>
            </a:r>
          </a:p>
          <a:p>
            <a:pPr marL="342900" indent="-342900">
              <a:buAutoNum type="arabicPeriod"/>
            </a:pPr>
            <a:endParaRPr lang="en-US" sz="1600" dirty="0">
              <a:latin typeface="Times New Roman" panose="02020603050405020304" pitchFamily="18" charset="0"/>
              <a:cs typeface="Times New Roman" panose="02020603050405020304" pitchFamily="18" charset="0"/>
            </a:endParaRPr>
          </a:p>
          <a:p>
            <a:pPr marL="342900" indent="-342900">
              <a:buFontTx/>
              <a:buAutoNum type="arabicPeriod"/>
            </a:pPr>
            <a:r>
              <a:rPr lang="en-US" sz="1600" dirty="0">
                <a:latin typeface="Times New Roman" panose="02020603050405020304" pitchFamily="18" charset="0"/>
                <a:cs typeface="Times New Roman" panose="02020603050405020304" pitchFamily="18" charset="0"/>
              </a:rPr>
              <a:t>Require that clipped samples are bounded on both sides by points with the same sign or another zero. </a:t>
            </a:r>
          </a:p>
          <a:p>
            <a:pPr marL="342900" indent="-342900">
              <a:buFontTx/>
              <a:buAutoNum type="arabicPeriod"/>
            </a:pPr>
            <a:endParaRPr lang="en-US" sz="1600" dirty="0">
              <a:latin typeface="Times New Roman" panose="02020603050405020304" pitchFamily="18" charset="0"/>
              <a:cs typeface="Times New Roman" panose="02020603050405020304" pitchFamily="18" charset="0"/>
            </a:endParaRPr>
          </a:p>
          <a:p>
            <a:pPr marL="342900" indent="-342900">
              <a:buFontTx/>
              <a:buAutoNum type="arabicPeriod"/>
            </a:pPr>
            <a:r>
              <a:rPr lang="en-US" sz="1600" dirty="0">
                <a:latin typeface="Times New Roman" panose="02020603050405020304" pitchFamily="18" charset="0"/>
                <a:cs typeface="Times New Roman" panose="02020603050405020304" pitchFamily="18" charset="0"/>
              </a:rPr>
              <a:t>Require that the maximum or minimum value of ± 10 samples on either side of the candidate clipped points is larger than 0.8 of the waveform peak amplitude. </a:t>
            </a:r>
          </a:p>
        </p:txBody>
      </p:sp>
      <p:pic>
        <p:nvPicPr>
          <p:cNvPr id="3" name="Picture 2">
            <a:extLst>
              <a:ext uri="{FF2B5EF4-FFF2-40B4-BE49-F238E27FC236}">
                <a16:creationId xmlns:a16="http://schemas.microsoft.com/office/drawing/2014/main" id="{EE87D1CE-64D9-4241-8AA0-5A68ADA9BC3B}"/>
              </a:ext>
            </a:extLst>
          </p:cNvPr>
          <p:cNvPicPr>
            <a:picLocks noChangeAspect="1"/>
          </p:cNvPicPr>
          <p:nvPr/>
        </p:nvPicPr>
        <p:blipFill>
          <a:blip r:embed="rId2"/>
          <a:stretch>
            <a:fillRect/>
          </a:stretch>
        </p:blipFill>
        <p:spPr>
          <a:xfrm>
            <a:off x="6972383" y="2218124"/>
            <a:ext cx="4847071" cy="4242903"/>
          </a:xfrm>
          <a:prstGeom prst="rect">
            <a:avLst/>
          </a:prstGeom>
        </p:spPr>
      </p:pic>
      <p:pic>
        <p:nvPicPr>
          <p:cNvPr id="22" name="Picture 21">
            <a:extLst>
              <a:ext uri="{FF2B5EF4-FFF2-40B4-BE49-F238E27FC236}">
                <a16:creationId xmlns:a16="http://schemas.microsoft.com/office/drawing/2014/main" id="{0D14F99D-3389-B541-9DDA-83477203FB66}"/>
              </a:ext>
            </a:extLst>
          </p:cNvPr>
          <p:cNvPicPr>
            <a:picLocks noChangeAspect="1"/>
          </p:cNvPicPr>
          <p:nvPr/>
        </p:nvPicPr>
        <p:blipFill>
          <a:blip r:embed="rId3"/>
          <a:stretch>
            <a:fillRect/>
          </a:stretch>
        </p:blipFill>
        <p:spPr>
          <a:xfrm>
            <a:off x="7514947" y="58419"/>
            <a:ext cx="4015312" cy="2212258"/>
          </a:xfrm>
          <a:prstGeom prst="rect">
            <a:avLst/>
          </a:prstGeom>
        </p:spPr>
      </p:pic>
    </p:spTree>
    <p:extLst>
      <p:ext uri="{BB962C8B-B14F-4D97-AF65-F5344CB8AC3E}">
        <p14:creationId xmlns:p14="http://schemas.microsoft.com/office/powerpoint/2010/main" val="2801187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12130B-EEDC-FA40-A814-711EEF64281A}"/>
              </a:ext>
            </a:extLst>
          </p:cNvPr>
          <p:cNvSpPr/>
          <p:nvPr/>
        </p:nvSpPr>
        <p:spPr>
          <a:xfrm>
            <a:off x="501145" y="314683"/>
            <a:ext cx="353527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Conclusions</a:t>
            </a:r>
          </a:p>
        </p:txBody>
      </p:sp>
      <p:sp>
        <p:nvSpPr>
          <p:cNvPr id="4" name="TextBox 3">
            <a:extLst>
              <a:ext uri="{FF2B5EF4-FFF2-40B4-BE49-F238E27FC236}">
                <a16:creationId xmlns:a16="http://schemas.microsoft.com/office/drawing/2014/main" id="{25775DBA-7656-C247-8F4B-8F75F850082B}"/>
              </a:ext>
            </a:extLst>
          </p:cNvPr>
          <p:cNvSpPr txBox="1"/>
          <p:nvPr/>
        </p:nvSpPr>
        <p:spPr>
          <a:xfrm>
            <a:off x="878134" y="1571657"/>
            <a:ext cx="10802878" cy="4076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introduce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some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seismological</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detect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correct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some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seismic</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instrument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problems: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seismometer</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misorientation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nstrument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gain</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problem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aveform</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clipping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have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be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very</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careful</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do</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data</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quality</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analysis</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before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using</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them</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study</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seismic</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source</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structures.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749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241436" y="264049"/>
            <a:ext cx="3931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C0880A3B-030C-1441-AB35-8BF0FFA4169B}"/>
              </a:ext>
            </a:extLst>
          </p:cNvPr>
          <p:cNvGrpSpPr/>
          <p:nvPr/>
        </p:nvGrpSpPr>
        <p:grpSpPr>
          <a:xfrm>
            <a:off x="57712" y="1935436"/>
            <a:ext cx="3998259" cy="4228033"/>
            <a:chOff x="2475889" y="2228669"/>
            <a:chExt cx="3998259" cy="4228033"/>
          </a:xfrm>
        </p:grpSpPr>
        <p:pic>
          <p:nvPicPr>
            <p:cNvPr id="5" name="Picture 4">
              <a:extLst>
                <a:ext uri="{FF2B5EF4-FFF2-40B4-BE49-F238E27FC236}">
                  <a16:creationId xmlns:a16="http://schemas.microsoft.com/office/drawing/2014/main" id="{43FE7767-78E2-704B-90DB-8EF1F2B4D7C4}"/>
                </a:ext>
              </a:extLst>
            </p:cNvPr>
            <p:cNvPicPr>
              <a:picLocks noChangeAspect="1"/>
            </p:cNvPicPr>
            <p:nvPr/>
          </p:nvPicPr>
          <p:blipFill>
            <a:blip r:embed="rId2"/>
            <a:stretch>
              <a:fillRect/>
            </a:stretch>
          </p:blipFill>
          <p:spPr>
            <a:xfrm>
              <a:off x="2475889" y="2597726"/>
              <a:ext cx="3998259" cy="3858976"/>
            </a:xfrm>
            <a:prstGeom prst="rect">
              <a:avLst/>
            </a:prstGeom>
          </p:spPr>
        </p:pic>
        <p:sp>
          <p:nvSpPr>
            <p:cNvPr id="6" name="Rectangle 5">
              <a:extLst>
                <a:ext uri="{FF2B5EF4-FFF2-40B4-BE49-F238E27FC236}">
                  <a16:creationId xmlns:a16="http://schemas.microsoft.com/office/drawing/2014/main" id="{EC79C131-FE45-174D-B432-C1554F38555C}"/>
                </a:ext>
              </a:extLst>
            </p:cNvPr>
            <p:cNvSpPr/>
            <p:nvPr/>
          </p:nvSpPr>
          <p:spPr>
            <a:xfrm>
              <a:off x="2896564" y="2228669"/>
              <a:ext cx="15055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seismometer</a:t>
              </a:r>
            </a:p>
          </p:txBody>
        </p:sp>
        <p:sp>
          <p:nvSpPr>
            <p:cNvPr id="7" name="Rectangle 6">
              <a:extLst>
                <a:ext uri="{FF2B5EF4-FFF2-40B4-BE49-F238E27FC236}">
                  <a16:creationId xmlns:a16="http://schemas.microsoft.com/office/drawing/2014/main" id="{A00F6D8B-5879-784F-B34D-F79CB9D23D4F}"/>
                </a:ext>
              </a:extLst>
            </p:cNvPr>
            <p:cNvSpPr/>
            <p:nvPr/>
          </p:nvSpPr>
          <p:spPr>
            <a:xfrm>
              <a:off x="4671775" y="3059668"/>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432FF"/>
                  </a:solidFill>
                  <a:effectLst/>
                  <a:uLnTx/>
                  <a:uFillTx/>
                  <a:latin typeface="Arial" panose="020B0604020202020204"/>
                  <a:ea typeface="黑体" panose="02010609060101010101" pitchFamily="49" charset="-122"/>
                  <a:cs typeface="+mn-cs"/>
                </a:rPr>
                <a:t>data</a:t>
              </a:r>
              <a:r>
                <a:rPr kumimoji="0" lang="zh-CN" altLang="en-US" sz="1800" b="0" i="0" u="none" strike="noStrike" kern="1200" cap="none" spc="0" normalizeH="0" baseline="0" noProof="0" dirty="0">
                  <a:ln>
                    <a:noFill/>
                  </a:ln>
                  <a:solidFill>
                    <a:srgbClr val="0432FF"/>
                  </a:solidFill>
                  <a:effectLst/>
                  <a:uLnTx/>
                  <a:uFillTx/>
                  <a:latin typeface="Arial" panose="020B0604020202020204"/>
                  <a:ea typeface="黑体" panose="02010609060101010101" pitchFamily="49" charset="-122"/>
                  <a:cs typeface="+mn-cs"/>
                </a:rPr>
                <a:t> </a:t>
              </a:r>
              <a:r>
                <a:rPr kumimoji="0" lang="en-US" altLang="zh-CN" sz="1800" b="0" i="0" u="none" strike="noStrike" kern="1200" cap="none" spc="0" normalizeH="0" baseline="0" noProof="0" dirty="0">
                  <a:ln>
                    <a:noFill/>
                  </a:ln>
                  <a:solidFill>
                    <a:srgbClr val="0432FF"/>
                  </a:solidFill>
                  <a:effectLst/>
                  <a:uLnTx/>
                  <a:uFillTx/>
                  <a:latin typeface="Arial" panose="020B0604020202020204"/>
                  <a:ea typeface="黑体" panose="02010609060101010101" pitchFamily="49" charset="-122"/>
                  <a:cs typeface="+mn-cs"/>
                </a:rPr>
                <a:t>logger</a:t>
              </a:r>
              <a:endParaRPr kumimoji="0" lang="en-US" sz="1800" b="0" i="0" u="none" strike="noStrike" kern="1200" cap="none" spc="0" normalizeH="0" baseline="0" noProof="0" dirty="0">
                <a:ln>
                  <a:noFill/>
                </a:ln>
                <a:solidFill>
                  <a:srgbClr val="0432FF"/>
                </a:solidFill>
                <a:effectLst/>
                <a:uLnTx/>
                <a:uFillTx/>
                <a:latin typeface="Arial" panose="020B0604020202020204"/>
                <a:ea typeface="+mn-ea"/>
                <a:cs typeface="+mn-cs"/>
              </a:endParaRPr>
            </a:p>
          </p:txBody>
        </p:sp>
      </p:grpSp>
      <p:sp>
        <p:nvSpPr>
          <p:cNvPr id="15" name="Rectangle 14">
            <a:extLst>
              <a:ext uri="{FF2B5EF4-FFF2-40B4-BE49-F238E27FC236}">
                <a16:creationId xmlns:a16="http://schemas.microsoft.com/office/drawing/2014/main" id="{6C72AF0D-BFC7-AC49-A8D3-D012D1F2B796}"/>
              </a:ext>
            </a:extLst>
          </p:cNvPr>
          <p:cNvSpPr/>
          <p:nvPr/>
        </p:nvSpPr>
        <p:spPr>
          <a:xfrm>
            <a:off x="-14473" y="6093029"/>
            <a:ext cx="453614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Times New Roman" panose="02020603050405020304"/>
                <a:ea typeface="+mn-ea"/>
                <a:cs typeface="+mn-cs"/>
                <a:hlinkClick r:id="rId3"/>
              </a:rPr>
              <a:t>https://www.iris.edu/hq/inclass/fact-sheet/how_does_a_seismometer_work</a:t>
            </a:r>
            <a:endParaRPr kumimoji="0" lang="en-US" sz="1100" b="0" i="0" u="sng"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6" name="Rectangle 15">
            <a:extLst>
              <a:ext uri="{FF2B5EF4-FFF2-40B4-BE49-F238E27FC236}">
                <a16:creationId xmlns:a16="http://schemas.microsoft.com/office/drawing/2014/main" id="{195EBDE1-8B78-EE4C-A702-93FAC148063A}"/>
              </a:ext>
            </a:extLst>
          </p:cNvPr>
          <p:cNvSpPr/>
          <p:nvPr/>
        </p:nvSpPr>
        <p:spPr>
          <a:xfrm>
            <a:off x="2511959" y="4386872"/>
            <a:ext cx="15440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F0"/>
                </a:solidFill>
                <a:effectLst/>
                <a:uLnTx/>
                <a:uFillTx/>
                <a:latin typeface="Arial" panose="020B0604020202020204"/>
                <a:ea typeface="黑体" panose="02010609060101010101" pitchFamily="49" charset="-122"/>
                <a:cs typeface="+mn-cs"/>
              </a:rPr>
              <a:t>seismogram</a:t>
            </a:r>
            <a:endPar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34C3921-83CD-9F42-9C94-FC96DF59CB07}"/>
              </a:ext>
            </a:extLst>
          </p:cNvPr>
          <p:cNvSpPr txBox="1"/>
          <p:nvPr/>
        </p:nvSpPr>
        <p:spPr>
          <a:xfrm>
            <a:off x="3592426" y="213478"/>
            <a:ext cx="7640064"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A </a:t>
            </a:r>
            <a:r>
              <a:rPr kumimoji="0" lang="en-US" sz="2000" b="1" i="0" u="none" strike="noStrike" kern="1200" cap="none" spc="0" normalizeH="0" baseline="0" noProof="0" dirty="0">
                <a:ln>
                  <a:noFill/>
                </a:ln>
                <a:solidFill>
                  <a:prstClr val="black"/>
                </a:solidFill>
                <a:effectLst/>
                <a:uLnTx/>
                <a:uFillTx/>
                <a:latin typeface="Times New Roman" panose="02020603050405020304"/>
                <a:ea typeface="+mn-ea"/>
                <a:cs typeface="+mn-cs"/>
              </a:rPr>
              <a:t>seismograph</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 is a device for measuring the movement of the earth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It</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 consists of a ground-motion detection sensor</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called a </a:t>
            </a:r>
            <a:r>
              <a:rPr kumimoji="0" lang="en-US" sz="2000" b="0" i="0" u="none" strike="noStrike" kern="1200" cap="none" spc="0" normalizeH="0" baseline="0" noProof="0" dirty="0">
                <a:ln>
                  <a:noFill/>
                </a:ln>
                <a:solidFill>
                  <a:srgbClr val="FF0000"/>
                </a:solidFill>
                <a:effectLst/>
                <a:uLnTx/>
                <a:uFillTx/>
                <a:latin typeface="Times New Roman" panose="02020603050405020304"/>
                <a:ea typeface="+mn-ea"/>
                <a:cs typeface="+mn-cs"/>
              </a:rPr>
              <a:t>seismometer</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rPr>
              <a:t> coupled with a recording system</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(called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srgbClr val="0432FF"/>
                </a:solidFill>
                <a:effectLst/>
                <a:uLnTx/>
                <a:uFillTx/>
                <a:latin typeface="Times New Roman" panose="02020603050405020304"/>
                <a:ea typeface="黑体" panose="02010609060101010101" pitchFamily="49" charset="-122"/>
                <a:cs typeface="+mn-cs"/>
              </a:rPr>
              <a:t>data</a:t>
            </a:r>
            <a:r>
              <a:rPr kumimoji="0" lang="zh-CN" altLang="en-US" sz="2000" b="0" i="0" u="none" strike="noStrike" kern="1200" cap="none" spc="0" normalizeH="0" baseline="0" noProof="0" dirty="0">
                <a:ln>
                  <a:noFill/>
                </a:ln>
                <a:solidFill>
                  <a:srgbClr val="0432FF"/>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srgbClr val="0432FF"/>
                </a:solidFill>
                <a:effectLst/>
                <a:uLnTx/>
                <a:uFillTx/>
                <a:latin typeface="Times New Roman" panose="02020603050405020304"/>
                <a:ea typeface="黑体" panose="02010609060101010101" pitchFamily="49" charset="-122"/>
                <a:cs typeface="+mn-cs"/>
              </a:rPr>
              <a:t>logger</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recorded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ground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motion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called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2000" b="1" i="0" u="none" strike="noStrike" kern="1200" cap="none" spc="0" normalizeH="0" baseline="0" noProof="0" dirty="0">
                <a:ln>
                  <a:noFill/>
                </a:ln>
                <a:solidFill>
                  <a:srgbClr val="00B0F0"/>
                </a:solidFill>
                <a:effectLst/>
                <a:uLnTx/>
                <a:uFillTx/>
                <a:latin typeface="Times New Roman" panose="02020603050405020304"/>
                <a:ea typeface="黑体" panose="02010609060101010101" pitchFamily="49" charset="-122"/>
                <a:cs typeface="+mn-cs"/>
              </a:rPr>
              <a:t>seismogram</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nvGrpSpPr>
          <p:cNvPr id="27" name="Group 26">
            <a:extLst>
              <a:ext uri="{FF2B5EF4-FFF2-40B4-BE49-F238E27FC236}">
                <a16:creationId xmlns:a16="http://schemas.microsoft.com/office/drawing/2014/main" id="{8B4F7E85-EC4C-404B-8BBF-64CF980F8A00}"/>
              </a:ext>
            </a:extLst>
          </p:cNvPr>
          <p:cNvGrpSpPr/>
          <p:nvPr/>
        </p:nvGrpSpPr>
        <p:grpSpPr>
          <a:xfrm>
            <a:off x="4622043" y="1247873"/>
            <a:ext cx="7406160" cy="5582029"/>
            <a:chOff x="4622043" y="1247873"/>
            <a:chExt cx="7406160" cy="5582029"/>
          </a:xfrm>
        </p:grpSpPr>
        <p:pic>
          <p:nvPicPr>
            <p:cNvPr id="20" name="Picture 19">
              <a:extLst>
                <a:ext uri="{FF2B5EF4-FFF2-40B4-BE49-F238E27FC236}">
                  <a16:creationId xmlns:a16="http://schemas.microsoft.com/office/drawing/2014/main" id="{59C86047-373D-6D44-A36D-AF8C1B6F3A8B}"/>
                </a:ext>
              </a:extLst>
            </p:cNvPr>
            <p:cNvPicPr>
              <a:picLocks noChangeAspect="1"/>
            </p:cNvPicPr>
            <p:nvPr/>
          </p:nvPicPr>
          <p:blipFill>
            <a:blip r:embed="rId4"/>
            <a:stretch>
              <a:fillRect/>
            </a:stretch>
          </p:blipFill>
          <p:spPr>
            <a:xfrm>
              <a:off x="4622043" y="4571538"/>
              <a:ext cx="7305786" cy="2095784"/>
            </a:xfrm>
            <a:prstGeom prst="rect">
              <a:avLst/>
            </a:prstGeom>
          </p:spPr>
        </p:pic>
        <p:pic>
          <p:nvPicPr>
            <p:cNvPr id="21" name="Picture 20">
              <a:extLst>
                <a:ext uri="{FF2B5EF4-FFF2-40B4-BE49-F238E27FC236}">
                  <a16:creationId xmlns:a16="http://schemas.microsoft.com/office/drawing/2014/main" id="{9E06136F-0964-8C48-BEEE-66E4F87EBBF2}"/>
                </a:ext>
              </a:extLst>
            </p:cNvPr>
            <p:cNvPicPr>
              <a:picLocks noChangeAspect="1"/>
            </p:cNvPicPr>
            <p:nvPr/>
          </p:nvPicPr>
          <p:blipFill>
            <a:blip r:embed="rId5"/>
            <a:stretch>
              <a:fillRect/>
            </a:stretch>
          </p:blipFill>
          <p:spPr>
            <a:xfrm>
              <a:off x="10159476" y="1247873"/>
              <a:ext cx="1868727" cy="3323665"/>
            </a:xfrm>
            <a:prstGeom prst="rect">
              <a:avLst/>
            </a:prstGeom>
          </p:spPr>
        </p:pic>
        <p:sp>
          <p:nvSpPr>
            <p:cNvPr id="22" name="Rectangle 21">
              <a:extLst>
                <a:ext uri="{FF2B5EF4-FFF2-40B4-BE49-F238E27FC236}">
                  <a16:creationId xmlns:a16="http://schemas.microsoft.com/office/drawing/2014/main" id="{13BE3D39-6DC3-8E45-A462-BB42D0EEB5A4}"/>
                </a:ext>
              </a:extLst>
            </p:cNvPr>
            <p:cNvSpPr/>
            <p:nvPr/>
          </p:nvSpPr>
          <p:spPr>
            <a:xfrm>
              <a:off x="8730825" y="6552903"/>
              <a:ext cx="32973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hlinkClick r:id="rId6"/>
                </a:rPr>
                <a:t>http://www.usarray.org/public/about/how#anchor1</a:t>
              </a: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23" name="Rounded Rectangle 22">
              <a:extLst>
                <a:ext uri="{FF2B5EF4-FFF2-40B4-BE49-F238E27FC236}">
                  <a16:creationId xmlns:a16="http://schemas.microsoft.com/office/drawing/2014/main" id="{9BDFC3F0-5AC7-7744-9A2D-E37B362E4BC3}"/>
                </a:ext>
              </a:extLst>
            </p:cNvPr>
            <p:cNvSpPr/>
            <p:nvPr/>
          </p:nvSpPr>
          <p:spPr>
            <a:xfrm>
              <a:off x="8780930" y="5089584"/>
              <a:ext cx="1788458" cy="14881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5" name="Straight Arrow Connector 24">
              <a:extLst>
                <a:ext uri="{FF2B5EF4-FFF2-40B4-BE49-F238E27FC236}">
                  <a16:creationId xmlns:a16="http://schemas.microsoft.com/office/drawing/2014/main" id="{FCE744D2-3E44-0E42-9A66-31A03D45EAC3}"/>
                </a:ext>
              </a:extLst>
            </p:cNvPr>
            <p:cNvCxnSpPr/>
            <p:nvPr/>
          </p:nvCxnSpPr>
          <p:spPr>
            <a:xfrm flipV="1">
              <a:off x="9574306" y="3676639"/>
              <a:ext cx="585170" cy="90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5B3D6C-6229-B843-92A1-29DA2C74681C}"/>
                </a:ext>
              </a:extLst>
            </p:cNvPr>
            <p:cNvSpPr txBox="1"/>
            <p:nvPr/>
          </p:nvSpPr>
          <p:spPr>
            <a:xfrm>
              <a:off x="4745524" y="3997893"/>
              <a:ext cx="4724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cartoon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shows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how</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works</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25820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CD8AD8-44BA-D746-86AA-688941938F12}"/>
              </a:ext>
            </a:extLst>
          </p:cNvPr>
          <p:cNvSpPr txBox="1"/>
          <p:nvPr/>
        </p:nvSpPr>
        <p:spPr>
          <a:xfrm>
            <a:off x="3482177" y="0"/>
            <a:ext cx="7019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EOS-Myanmar</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network</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Online Media 1" descr="Monitoring tectonic activity through the Myanmar Seismic Network">
            <a:hlinkClick r:id="" action="ppaction://media"/>
            <a:extLst>
              <a:ext uri="{FF2B5EF4-FFF2-40B4-BE49-F238E27FC236}">
                <a16:creationId xmlns:a16="http://schemas.microsoft.com/office/drawing/2014/main" id="{6053B7DC-3F37-F848-BFED-AF7C383B2FA3}"/>
              </a:ext>
            </a:extLst>
          </p:cNvPr>
          <p:cNvPicPr>
            <a:picLocks noRot="1" noChangeAspect="1"/>
          </p:cNvPicPr>
          <p:nvPr>
            <a:videoFile r:link="rId1"/>
          </p:nvPr>
        </p:nvPicPr>
        <p:blipFill>
          <a:blip r:embed="rId3"/>
          <a:stretch>
            <a:fillRect/>
          </a:stretch>
        </p:blipFill>
        <p:spPr>
          <a:xfrm>
            <a:off x="1100137" y="707886"/>
            <a:ext cx="10325519" cy="5808104"/>
          </a:xfrm>
          <a:prstGeom prst="rect">
            <a:avLst/>
          </a:prstGeom>
        </p:spPr>
      </p:pic>
      <p:sp>
        <p:nvSpPr>
          <p:cNvPr id="3" name="Rectangle 2">
            <a:extLst>
              <a:ext uri="{FF2B5EF4-FFF2-40B4-BE49-F238E27FC236}">
                <a16:creationId xmlns:a16="http://schemas.microsoft.com/office/drawing/2014/main" id="{F0A3D014-C027-B749-9E0F-41300AABC193}"/>
              </a:ext>
            </a:extLst>
          </p:cNvPr>
          <p:cNvSpPr/>
          <p:nvPr/>
        </p:nvSpPr>
        <p:spPr>
          <a:xfrm>
            <a:off x="5835231" y="6488668"/>
            <a:ext cx="5256632" cy="369332"/>
          </a:xfrm>
          <a:prstGeom prst="rect">
            <a:avLst/>
          </a:prstGeom>
        </p:spPr>
        <p:txBody>
          <a:bodyPr wrap="none">
            <a:spAutoFit/>
          </a:bodyPr>
          <a:lstStyle/>
          <a:p>
            <a:r>
              <a:rPr lang="en-US" dirty="0">
                <a:hlinkClick r:id="rId4"/>
              </a:rPr>
              <a:t>https://www.youtube.com/watch?v=MZ0yiINuYm4</a:t>
            </a:r>
            <a:endParaRPr lang="en-US" dirty="0"/>
          </a:p>
        </p:txBody>
      </p:sp>
    </p:spTree>
    <p:extLst>
      <p:ext uri="{BB962C8B-B14F-4D97-AF65-F5344CB8AC3E}">
        <p14:creationId xmlns:p14="http://schemas.microsoft.com/office/powerpoint/2010/main" val="19990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241436" y="264049"/>
            <a:ext cx="3931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DA31A220-DDB7-B343-A132-C52A0123802E}"/>
                  </a:ext>
                </a:extLst>
              </p:cNvPr>
              <p:cNvSpPr txBox="1"/>
              <p:nvPr/>
            </p:nvSpPr>
            <p:spPr>
              <a:xfrm>
                <a:off x="4627466" y="264049"/>
                <a:ext cx="7327580" cy="18211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Sensitivity:</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as small as </a:t>
                </a:r>
                <a14:m>
                  <m:oMath xmlns:m="http://schemas.openxmlformats.org/officeDocument/2006/math">
                    <m:sSup>
                      <m:sSupPr>
                        <m:ctrlPr>
                          <a:rPr kumimoji="0" lang="en-US" sz="1800" b="0"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ctrlPr>
                      </m:sSupPr>
                      <m:e>
                        <m:r>
                          <a:rPr kumimoji="0" lang="en-US" altLang="zh-CN" sz="1800" b="0" i="1" u="none" strike="noStrike" kern="1200" cap="none" spc="0" normalizeH="0" baseline="0" noProof="0" dirty="0" smtClean="0">
                            <a:ln>
                              <a:noFill/>
                            </a:ln>
                            <a:solidFill>
                              <a:srgbClr val="FF0000"/>
                            </a:solidFill>
                            <a:effectLst/>
                            <a:uLnTx/>
                            <a:uFillTx/>
                            <a:latin typeface="Cambria Math" panose="02040503050406030204" pitchFamily="18" charset="0"/>
                            <a:cs typeface="+mn-cs"/>
                          </a:rPr>
                          <m:t>10</m:t>
                        </m:r>
                      </m:e>
                      <m:sup>
                        <m:r>
                          <a:rPr kumimoji="0" lang="en-US" altLang="zh-CN" sz="1800" b="0" i="1" u="none" strike="noStrike" kern="1200" cap="none" spc="0" normalizeH="0" baseline="0" noProof="0" dirty="0" smtClean="0">
                            <a:ln>
                              <a:noFill/>
                            </a:ln>
                            <a:solidFill>
                              <a:srgbClr val="FF0000"/>
                            </a:solidFill>
                            <a:effectLst/>
                            <a:uLnTx/>
                            <a:uFillTx/>
                            <a:latin typeface="Cambria Math" panose="02040503050406030204" pitchFamily="18" charset="0"/>
                            <a:cs typeface="+mn-cs"/>
                          </a:rPr>
                          <m:t>−9</m:t>
                        </m:r>
                      </m:sup>
                    </m:sSup>
                  </m:oMath>
                </a14:m>
                <a:r>
                  <a:rPr kumimoji="0" lang="zh-CN" altLang="en-US" sz="18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sz="1800" b="0" i="0" u="none" strike="noStrike" kern="1200" cap="none" spc="0" normalizeH="0" baseline="0" noProof="0" dirty="0">
                    <a:ln>
                      <a:noFill/>
                    </a:ln>
                    <a:solidFill>
                      <a:srgbClr val="FF0000"/>
                    </a:solidFill>
                    <a:effectLst/>
                    <a:uLnTx/>
                    <a:uFillTx/>
                    <a:latin typeface="Times New Roman" panose="02020603050405020304"/>
                    <a:ea typeface="+mn-ea"/>
                    <a:cs typeface="+mn-cs"/>
                  </a:rPr>
                  <a:t>meter (i.e.,</a:t>
                </a:r>
                <a:r>
                  <a:rPr kumimoji="0" lang="en-US" sz="1800" b="0" i="0" u="none" strike="noStrike" kern="1200" cap="none" spc="0" normalizeH="0" noProof="0" dirty="0">
                    <a:ln>
                      <a:noFill/>
                    </a:ln>
                    <a:solidFill>
                      <a:srgbClr val="FF0000"/>
                    </a:solidFill>
                    <a:effectLst/>
                    <a:uLnTx/>
                    <a:uFillTx/>
                    <a:latin typeface="Times New Roman" panose="02020603050405020304"/>
                    <a:ea typeface="+mn-ea"/>
                    <a:cs typeface="+mn-cs"/>
                  </a:rPr>
                  <a:t> 1 nm</a:t>
                </a:r>
                <a:r>
                  <a:rPr kumimoji="0" lang="en-US" sz="1800" b="0" i="0" u="none" strike="noStrike" kern="1200" cap="none" spc="0" normalizeH="0" baseline="0" noProof="0" dirty="0">
                    <a:ln>
                      <a:noFill/>
                    </a:ln>
                    <a:solidFill>
                      <a:srgbClr val="FF0000"/>
                    </a:solidFill>
                    <a:effectLst/>
                    <a:uLnTx/>
                    <a:uFillTx/>
                    <a:latin typeface="Times New Roman" panose="020206030504050203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The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2004</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9.1 Sumatr</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earthquake create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 ground motions over the entire Earth that can be </a:t>
                </a:r>
                <a:r>
                  <a:rPr kumimoji="0" lang="en-US" sz="1800" b="0" i="0" u="none" strike="noStrike" kern="1200" cap="none" spc="0" normalizeH="0" baseline="0" noProof="0" dirty="0">
                    <a:ln>
                      <a:noFill/>
                    </a:ln>
                    <a:solidFill>
                      <a:srgbClr val="FF0000"/>
                    </a:solidFill>
                    <a:effectLst/>
                    <a:uLnTx/>
                    <a:uFillTx/>
                    <a:latin typeface="Times New Roman" panose="02020603050405020304"/>
                    <a:ea typeface="+mn-ea"/>
                    <a:cs typeface="+mn-cs"/>
                  </a:rPr>
                  <a:t>several centimeters (</a:t>
                </a:r>
                <a14:m>
                  <m:oMath xmlns:m="http://schemas.openxmlformats.org/officeDocument/2006/math">
                    <m:sSup>
                      <m:sSup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7</m:t>
                        </m:r>
                      </m:sup>
                    </m:sSup>
                  </m:oMath>
                </a14:m>
                <a:r>
                  <a:rPr kumimoji="0" lang="en-US" sz="1800" b="0" i="0" u="none" strike="noStrike" kern="1200" cap="none" spc="0" normalizeH="0" baseline="0" noProof="0" dirty="0">
                    <a:ln>
                      <a:noFill/>
                    </a:ln>
                    <a:solidFill>
                      <a:srgbClr val="FF0000"/>
                    </a:solidFill>
                    <a:effectLst/>
                    <a:uLnTx/>
                    <a:uFillTx/>
                    <a:latin typeface="Times New Roman" panose="02020603050405020304"/>
                    <a:ea typeface="+mn-ea"/>
                    <a:cs typeface="+mn-cs"/>
                  </a:rPr>
                  <a:t> nm)</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Sources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of</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ground</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motion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earthquake,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volcano</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eruption,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explosion,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ocean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waves, wind,</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human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activity</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(e.g.,</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walking</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&amp;</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driving</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cars),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mc:Choice>
        <mc:Fallback>
          <p:sp>
            <p:nvSpPr>
              <p:cNvPr id="18" name="TextBox 17">
                <a:extLst>
                  <a:ext uri="{FF2B5EF4-FFF2-40B4-BE49-F238E27FC236}">
                    <a16:creationId xmlns:a16="http://schemas.microsoft.com/office/drawing/2014/main" id="{DA31A220-DDB7-B343-A132-C52A0123802E}"/>
                  </a:ext>
                </a:extLst>
              </p:cNvPr>
              <p:cNvSpPr txBox="1">
                <a:spLocks noRot="1" noChangeAspect="1" noMove="1" noResize="1" noEditPoints="1" noAdjustHandles="1" noChangeArrowheads="1" noChangeShapeType="1" noTextEdit="1"/>
              </p:cNvSpPr>
              <p:nvPr/>
            </p:nvSpPr>
            <p:spPr>
              <a:xfrm>
                <a:off x="4627466" y="264049"/>
                <a:ext cx="7327580" cy="1821140"/>
              </a:xfrm>
              <a:prstGeom prst="rect">
                <a:avLst/>
              </a:prstGeom>
              <a:blipFill>
                <a:blip r:embed="rId2"/>
                <a:stretch>
                  <a:fillRect l="-346" t="-1389"/>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1F3E2DD7-B210-5B4C-A298-8844554C2935}"/>
              </a:ext>
            </a:extLst>
          </p:cNvPr>
          <p:cNvGrpSpPr/>
          <p:nvPr/>
        </p:nvGrpSpPr>
        <p:grpSpPr>
          <a:xfrm>
            <a:off x="6275157" y="2425475"/>
            <a:ext cx="5827806" cy="4217955"/>
            <a:chOff x="6275157" y="2425475"/>
            <a:chExt cx="5827806" cy="4217955"/>
          </a:xfrm>
        </p:grpSpPr>
        <p:pic>
          <p:nvPicPr>
            <p:cNvPr id="8" name="Picture 7">
              <a:extLst>
                <a:ext uri="{FF2B5EF4-FFF2-40B4-BE49-F238E27FC236}">
                  <a16:creationId xmlns:a16="http://schemas.microsoft.com/office/drawing/2014/main" id="{7BB0CD14-2413-A74C-9BF5-E16FD421175F}"/>
                </a:ext>
              </a:extLst>
            </p:cNvPr>
            <p:cNvPicPr>
              <a:picLocks noChangeAspect="1"/>
            </p:cNvPicPr>
            <p:nvPr/>
          </p:nvPicPr>
          <p:blipFill>
            <a:blip r:embed="rId3"/>
            <a:stretch>
              <a:fillRect/>
            </a:stretch>
          </p:blipFill>
          <p:spPr>
            <a:xfrm>
              <a:off x="6275157" y="2425475"/>
              <a:ext cx="5827806" cy="3971734"/>
            </a:xfrm>
            <a:prstGeom prst="rect">
              <a:avLst/>
            </a:prstGeom>
          </p:spPr>
        </p:pic>
        <p:sp>
          <p:nvSpPr>
            <p:cNvPr id="9" name="Rectangle 8">
              <a:extLst>
                <a:ext uri="{FF2B5EF4-FFF2-40B4-BE49-F238E27FC236}">
                  <a16:creationId xmlns:a16="http://schemas.microsoft.com/office/drawing/2014/main" id="{F4CB6292-D916-284E-8A4F-E718E6107D90}"/>
                </a:ext>
              </a:extLst>
            </p:cNvPr>
            <p:cNvSpPr/>
            <p:nvPr/>
          </p:nvSpPr>
          <p:spPr>
            <a:xfrm>
              <a:off x="9504113" y="6397209"/>
              <a:ext cx="22717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a:ea typeface="+mn-ea"/>
                  <a:cs typeface="+mn-cs"/>
                  <a:hlinkClick r:id="rId4"/>
                </a:rPr>
                <a:t>https://www.iris.edu/hq/retm/event/6450</a:t>
              </a:r>
              <a:endParaRPr kumimoji="0" lang="en-US" sz="1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grpSp>
        <p:nvGrpSpPr>
          <p:cNvPr id="20" name="Group 19">
            <a:extLst>
              <a:ext uri="{FF2B5EF4-FFF2-40B4-BE49-F238E27FC236}">
                <a16:creationId xmlns:a16="http://schemas.microsoft.com/office/drawing/2014/main" id="{1BEA18FC-1FC6-6C46-9147-B55049449BD8}"/>
              </a:ext>
            </a:extLst>
          </p:cNvPr>
          <p:cNvGrpSpPr/>
          <p:nvPr/>
        </p:nvGrpSpPr>
        <p:grpSpPr>
          <a:xfrm>
            <a:off x="353325" y="1460477"/>
            <a:ext cx="4965938" cy="1553325"/>
            <a:chOff x="353325" y="1460477"/>
            <a:chExt cx="4965938" cy="1553325"/>
          </a:xfrm>
        </p:grpSpPr>
        <p:sp>
          <p:nvSpPr>
            <p:cNvPr id="7" name="TextBox 6">
              <a:extLst>
                <a:ext uri="{FF2B5EF4-FFF2-40B4-BE49-F238E27FC236}">
                  <a16:creationId xmlns:a16="http://schemas.microsoft.com/office/drawing/2014/main" id="{083F783C-2351-3043-ACC8-DA027AE879FE}"/>
                </a:ext>
              </a:extLst>
            </p:cNvPr>
            <p:cNvSpPr txBox="1"/>
            <p:nvPr/>
          </p:nvSpPr>
          <p:spPr>
            <a:xfrm>
              <a:off x="2220802" y="1888285"/>
              <a:ext cx="30984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20190126</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03</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51</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37</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a:t>
              </a: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870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Mw:</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Depth:</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355</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km</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nvGrpSpPr>
            <p:cNvPr id="10" name="Group 9">
              <a:extLst>
                <a:ext uri="{FF2B5EF4-FFF2-40B4-BE49-F238E27FC236}">
                  <a16:creationId xmlns:a16="http://schemas.microsoft.com/office/drawing/2014/main" id="{3AF40CFD-D72D-E043-92B6-2D8D3B8050D0}"/>
                </a:ext>
              </a:extLst>
            </p:cNvPr>
            <p:cNvGrpSpPr/>
            <p:nvPr/>
          </p:nvGrpSpPr>
          <p:grpSpPr>
            <a:xfrm>
              <a:off x="353325" y="1460477"/>
              <a:ext cx="2291603" cy="1553325"/>
              <a:chOff x="256343" y="1449530"/>
              <a:chExt cx="2291603" cy="1553325"/>
            </a:xfrm>
          </p:grpSpPr>
          <p:pic>
            <p:nvPicPr>
              <p:cNvPr id="4" name="Picture 3">
                <a:extLst>
                  <a:ext uri="{FF2B5EF4-FFF2-40B4-BE49-F238E27FC236}">
                    <a16:creationId xmlns:a16="http://schemas.microsoft.com/office/drawing/2014/main" id="{E88DF044-E93C-4A43-B79F-7C4365216A24}"/>
                  </a:ext>
                </a:extLst>
              </p:cNvPr>
              <p:cNvPicPr>
                <a:picLocks noChangeAspect="1"/>
              </p:cNvPicPr>
              <p:nvPr/>
            </p:nvPicPr>
            <p:blipFill>
              <a:blip r:embed="rId5"/>
              <a:stretch>
                <a:fillRect/>
              </a:stretch>
            </p:blipFill>
            <p:spPr>
              <a:xfrm>
                <a:off x="256343" y="1449530"/>
                <a:ext cx="1950604" cy="1553325"/>
              </a:xfrm>
              <a:prstGeom prst="rect">
                <a:avLst/>
              </a:prstGeom>
            </p:spPr>
          </p:pic>
          <p:sp>
            <p:nvSpPr>
              <p:cNvPr id="11" name="TextBox 10">
                <a:extLst>
                  <a:ext uri="{FF2B5EF4-FFF2-40B4-BE49-F238E27FC236}">
                    <a16:creationId xmlns:a16="http://schemas.microsoft.com/office/drawing/2014/main" id="{120A5630-BDDF-BD4A-B503-9551C76DA68A}"/>
                  </a:ext>
                </a:extLst>
              </p:cNvPr>
              <p:cNvSpPr txBox="1"/>
              <p:nvPr/>
            </p:nvSpPr>
            <p:spPr>
              <a:xfrm>
                <a:off x="894702" y="2527854"/>
                <a:ext cx="1653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Earthquake</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2" name="TextBox 11">
                <a:extLst>
                  <a:ext uri="{FF2B5EF4-FFF2-40B4-BE49-F238E27FC236}">
                    <a16:creationId xmlns:a16="http://schemas.microsoft.com/office/drawing/2014/main" id="{F8E857A9-E572-BA42-B55E-0F4B30767FBB}"/>
                  </a:ext>
                </a:extLst>
              </p:cNvPr>
              <p:cNvSpPr txBox="1"/>
              <p:nvPr/>
            </p:nvSpPr>
            <p:spPr>
              <a:xfrm>
                <a:off x="316288" y="1594276"/>
                <a:ext cx="962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EW01</a:t>
                </a: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grpSp>
      <p:grpSp>
        <p:nvGrpSpPr>
          <p:cNvPr id="21" name="Group 20">
            <a:extLst>
              <a:ext uri="{FF2B5EF4-FFF2-40B4-BE49-F238E27FC236}">
                <a16:creationId xmlns:a16="http://schemas.microsoft.com/office/drawing/2014/main" id="{A2078D13-2A36-4240-B2A5-C7273D3A1B6B}"/>
              </a:ext>
            </a:extLst>
          </p:cNvPr>
          <p:cNvGrpSpPr/>
          <p:nvPr/>
        </p:nvGrpSpPr>
        <p:grpSpPr>
          <a:xfrm>
            <a:off x="64723" y="2928199"/>
            <a:ext cx="6128583" cy="3460493"/>
            <a:chOff x="64723" y="2928199"/>
            <a:chExt cx="6128583" cy="3460493"/>
          </a:xfrm>
        </p:grpSpPr>
        <p:sp>
          <p:nvSpPr>
            <p:cNvPr id="17" name="TextBox 16">
              <a:extLst>
                <a:ext uri="{FF2B5EF4-FFF2-40B4-BE49-F238E27FC236}">
                  <a16:creationId xmlns:a16="http://schemas.microsoft.com/office/drawing/2014/main" id="{F872F6D4-1DE7-7044-8CC3-50626A5A2134}"/>
                </a:ext>
              </a:extLst>
            </p:cNvPr>
            <p:cNvSpPr txBox="1"/>
            <p:nvPr/>
          </p:nvSpPr>
          <p:spPr>
            <a:xfrm>
              <a:off x="743702" y="6050138"/>
              <a:ext cx="35458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Instrument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response</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is</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removed</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nvGrpSpPr>
            <p:cNvPr id="13" name="Group 12">
              <a:extLst>
                <a:ext uri="{FF2B5EF4-FFF2-40B4-BE49-F238E27FC236}">
                  <a16:creationId xmlns:a16="http://schemas.microsoft.com/office/drawing/2014/main" id="{7EB2CF6A-8B95-A84E-83FC-74C423A4D00F}"/>
                </a:ext>
              </a:extLst>
            </p:cNvPr>
            <p:cNvGrpSpPr/>
            <p:nvPr/>
          </p:nvGrpSpPr>
          <p:grpSpPr>
            <a:xfrm>
              <a:off x="64723" y="2928199"/>
              <a:ext cx="6128583" cy="2961186"/>
              <a:chOff x="10935" y="2981987"/>
              <a:chExt cx="6128583" cy="2961186"/>
            </a:xfrm>
          </p:grpSpPr>
          <p:pic>
            <p:nvPicPr>
              <p:cNvPr id="6" name="Picture 5">
                <a:extLst>
                  <a:ext uri="{FF2B5EF4-FFF2-40B4-BE49-F238E27FC236}">
                    <a16:creationId xmlns:a16="http://schemas.microsoft.com/office/drawing/2014/main" id="{BB228B8A-5258-F84C-B0EC-3192C5D03D38}"/>
                  </a:ext>
                </a:extLst>
              </p:cNvPr>
              <p:cNvPicPr>
                <a:picLocks noChangeAspect="1"/>
              </p:cNvPicPr>
              <p:nvPr/>
            </p:nvPicPr>
            <p:blipFill rotWithShape="1">
              <a:blip r:embed="rId6"/>
              <a:srcRect r="1123" b="685"/>
              <a:stretch/>
            </p:blipFill>
            <p:spPr>
              <a:xfrm>
                <a:off x="215560" y="3221099"/>
                <a:ext cx="5923958" cy="2566244"/>
              </a:xfrm>
              <a:prstGeom prst="rect">
                <a:avLst/>
              </a:prstGeom>
            </p:spPr>
          </p:pic>
          <p:sp>
            <p:nvSpPr>
              <p:cNvPr id="14" name="TextBox 13">
                <a:extLst>
                  <a:ext uri="{FF2B5EF4-FFF2-40B4-BE49-F238E27FC236}">
                    <a16:creationId xmlns:a16="http://schemas.microsoft.com/office/drawing/2014/main" id="{D5188705-78F6-F746-90F9-261ACEDEEF8A}"/>
                  </a:ext>
                </a:extLst>
              </p:cNvPr>
              <p:cNvSpPr txBox="1"/>
              <p:nvPr/>
            </p:nvSpPr>
            <p:spPr>
              <a:xfrm>
                <a:off x="2599763" y="5604619"/>
                <a:ext cx="15060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Time</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(second)</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5" name="TextBox 14">
                <a:extLst>
                  <a:ext uri="{FF2B5EF4-FFF2-40B4-BE49-F238E27FC236}">
                    <a16:creationId xmlns:a16="http://schemas.microsoft.com/office/drawing/2014/main" id="{E8F51DE2-ED70-834B-B968-7F07529AD518}"/>
                  </a:ext>
                </a:extLst>
              </p:cNvPr>
              <p:cNvSpPr txBox="1"/>
              <p:nvPr/>
            </p:nvSpPr>
            <p:spPr>
              <a:xfrm>
                <a:off x="699130" y="3293418"/>
                <a:ext cx="27149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bp</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co</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0.02</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0.2</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p</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2</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n</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2</a:t>
                </a:r>
                <a:endParaRPr kumimoji="0" lang="en-US" sz="1600" b="0"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sp>
            <p:nvSpPr>
              <p:cNvPr id="16" name="TextBox 15">
                <a:extLst>
                  <a:ext uri="{FF2B5EF4-FFF2-40B4-BE49-F238E27FC236}">
                    <a16:creationId xmlns:a16="http://schemas.microsoft.com/office/drawing/2014/main" id="{BCAB8BF7-9E7C-CE4A-8116-4C612D6EB98F}"/>
                  </a:ext>
                </a:extLst>
              </p:cNvPr>
              <p:cNvSpPr txBox="1"/>
              <p:nvPr/>
            </p:nvSpPr>
            <p:spPr>
              <a:xfrm>
                <a:off x="699129" y="4411342"/>
                <a:ext cx="27149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not</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pitchFamily="49" charset="-122"/>
                    <a:cs typeface="+mn-cs"/>
                  </a:rPr>
                  <a:t>filtered</a:t>
                </a:r>
                <a:endParaRPr kumimoji="0" lang="en-US" sz="1600" b="0"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sp>
            <p:nvSpPr>
              <p:cNvPr id="19" name="TextBox 18">
                <a:extLst>
                  <a:ext uri="{FF2B5EF4-FFF2-40B4-BE49-F238E27FC236}">
                    <a16:creationId xmlns:a16="http://schemas.microsoft.com/office/drawing/2014/main" id="{3A57EB5F-9CD4-D145-8D04-A29455A2E108}"/>
                  </a:ext>
                </a:extLst>
              </p:cNvPr>
              <p:cNvSpPr txBox="1"/>
              <p:nvPr/>
            </p:nvSpPr>
            <p:spPr>
              <a:xfrm rot="16200000">
                <a:off x="-980470" y="3973392"/>
                <a:ext cx="23213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Displacement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a:ea typeface="黑体" panose="02010609060101010101" pitchFamily="49" charset="-122"/>
                    <a:cs typeface="+mn-cs"/>
                  </a:rPr>
                  <a:t>(nm)</a:t>
                </a:r>
                <a:endParaRPr kumimoji="0" lang="en-US" sz="1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grpSp>
      </p:grpSp>
    </p:spTree>
    <p:extLst>
      <p:ext uri="{BB962C8B-B14F-4D97-AF65-F5344CB8AC3E}">
        <p14:creationId xmlns:p14="http://schemas.microsoft.com/office/powerpoint/2010/main" val="391207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EBADA-D03C-2548-9EA3-FC9CB6AC53EE}"/>
              </a:ext>
            </a:extLst>
          </p:cNvPr>
          <p:cNvPicPr>
            <a:picLocks noChangeAspect="1"/>
          </p:cNvPicPr>
          <p:nvPr/>
        </p:nvPicPr>
        <p:blipFill>
          <a:blip r:embed="rId2"/>
          <a:stretch>
            <a:fillRect/>
          </a:stretch>
        </p:blipFill>
        <p:spPr>
          <a:xfrm>
            <a:off x="1273604" y="1433239"/>
            <a:ext cx="6251437" cy="4227522"/>
          </a:xfrm>
          <a:prstGeom prst="rect">
            <a:avLst/>
          </a:prstGeom>
        </p:spPr>
      </p:pic>
      <p:grpSp>
        <p:nvGrpSpPr>
          <p:cNvPr id="26" name="Group 25">
            <a:extLst>
              <a:ext uri="{FF2B5EF4-FFF2-40B4-BE49-F238E27FC236}">
                <a16:creationId xmlns:a16="http://schemas.microsoft.com/office/drawing/2014/main" id="{213D0B0F-AD8C-1347-BBA7-D0D85E688D70}"/>
              </a:ext>
            </a:extLst>
          </p:cNvPr>
          <p:cNvGrpSpPr/>
          <p:nvPr/>
        </p:nvGrpSpPr>
        <p:grpSpPr>
          <a:xfrm>
            <a:off x="4102487" y="1758534"/>
            <a:ext cx="2045377" cy="3074793"/>
            <a:chOff x="2860141" y="2365223"/>
            <a:chExt cx="2045377" cy="3074793"/>
          </a:xfrm>
        </p:grpSpPr>
        <p:cxnSp>
          <p:nvCxnSpPr>
            <p:cNvPr id="14" name="直线箭头连接符 12">
              <a:extLst>
                <a:ext uri="{FF2B5EF4-FFF2-40B4-BE49-F238E27FC236}">
                  <a16:creationId xmlns:a16="http://schemas.microsoft.com/office/drawing/2014/main" id="{17D0F29F-6C7E-E64B-A40E-8D9F69660749}"/>
                </a:ext>
              </a:extLst>
            </p:cNvPr>
            <p:cNvCxnSpPr>
              <a:cxnSpLocks/>
            </p:cNvCxnSpPr>
            <p:nvPr/>
          </p:nvCxnSpPr>
          <p:spPr>
            <a:xfrm>
              <a:off x="2866767" y="2524648"/>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2">
              <a:extLst>
                <a:ext uri="{FF2B5EF4-FFF2-40B4-BE49-F238E27FC236}">
                  <a16:creationId xmlns:a16="http://schemas.microsoft.com/office/drawing/2014/main" id="{C7EFCA9C-AE05-C64A-B6A4-55C0970C04A0}"/>
                </a:ext>
              </a:extLst>
            </p:cNvPr>
            <p:cNvCxnSpPr>
              <a:cxnSpLocks/>
            </p:cNvCxnSpPr>
            <p:nvPr/>
          </p:nvCxnSpPr>
          <p:spPr>
            <a:xfrm>
              <a:off x="2860141" y="3829986"/>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2">
              <a:extLst>
                <a:ext uri="{FF2B5EF4-FFF2-40B4-BE49-F238E27FC236}">
                  <a16:creationId xmlns:a16="http://schemas.microsoft.com/office/drawing/2014/main" id="{B1D6A9E7-A422-2B49-9992-FDC69F870917}"/>
                </a:ext>
              </a:extLst>
            </p:cNvPr>
            <p:cNvCxnSpPr>
              <a:cxnSpLocks/>
            </p:cNvCxnSpPr>
            <p:nvPr/>
          </p:nvCxnSpPr>
          <p:spPr>
            <a:xfrm>
              <a:off x="3794419" y="3823362"/>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2">
              <a:extLst>
                <a:ext uri="{FF2B5EF4-FFF2-40B4-BE49-F238E27FC236}">
                  <a16:creationId xmlns:a16="http://schemas.microsoft.com/office/drawing/2014/main" id="{E675D8B1-0335-0D44-8384-C03C20649912}"/>
                </a:ext>
              </a:extLst>
            </p:cNvPr>
            <p:cNvCxnSpPr>
              <a:cxnSpLocks/>
            </p:cNvCxnSpPr>
            <p:nvPr/>
          </p:nvCxnSpPr>
          <p:spPr>
            <a:xfrm>
              <a:off x="3787795" y="5075691"/>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12">
              <a:extLst>
                <a:ext uri="{FF2B5EF4-FFF2-40B4-BE49-F238E27FC236}">
                  <a16:creationId xmlns:a16="http://schemas.microsoft.com/office/drawing/2014/main" id="{DF2085EB-3013-C54D-B100-CD59C2BDDFA3}"/>
                </a:ext>
              </a:extLst>
            </p:cNvPr>
            <p:cNvCxnSpPr>
              <a:cxnSpLocks/>
            </p:cNvCxnSpPr>
            <p:nvPr/>
          </p:nvCxnSpPr>
          <p:spPr>
            <a:xfrm>
              <a:off x="4809157" y="4945149"/>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12">
              <a:extLst>
                <a:ext uri="{FF2B5EF4-FFF2-40B4-BE49-F238E27FC236}">
                  <a16:creationId xmlns:a16="http://schemas.microsoft.com/office/drawing/2014/main" id="{AC61D83E-176A-CD4F-BDC1-2B3075694A27}"/>
                </a:ext>
              </a:extLst>
            </p:cNvPr>
            <p:cNvCxnSpPr>
              <a:cxnSpLocks/>
            </p:cNvCxnSpPr>
            <p:nvPr/>
          </p:nvCxnSpPr>
          <p:spPr>
            <a:xfrm>
              <a:off x="4905518" y="2365223"/>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12">
              <a:extLst>
                <a:ext uri="{FF2B5EF4-FFF2-40B4-BE49-F238E27FC236}">
                  <a16:creationId xmlns:a16="http://schemas.microsoft.com/office/drawing/2014/main" id="{C19F128C-6ED1-DC43-ABD3-056021D18539}"/>
                </a:ext>
              </a:extLst>
            </p:cNvPr>
            <p:cNvCxnSpPr>
              <a:cxnSpLocks/>
            </p:cNvCxnSpPr>
            <p:nvPr/>
          </p:nvCxnSpPr>
          <p:spPr>
            <a:xfrm>
              <a:off x="4905517" y="3585775"/>
              <a:ext cx="0" cy="364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5AF7B5A-C410-B74A-B0F8-E50E42DE53DA}"/>
              </a:ext>
            </a:extLst>
          </p:cNvPr>
          <p:cNvGrpSpPr/>
          <p:nvPr/>
        </p:nvGrpSpPr>
        <p:grpSpPr>
          <a:xfrm>
            <a:off x="4253550" y="1796285"/>
            <a:ext cx="2379741" cy="3605279"/>
            <a:chOff x="3011203" y="2402973"/>
            <a:chExt cx="2379741" cy="3605279"/>
          </a:xfrm>
        </p:grpSpPr>
        <p:cxnSp>
          <p:nvCxnSpPr>
            <p:cNvPr id="33" name="Straight Arrow Connector 32">
              <a:extLst>
                <a:ext uri="{FF2B5EF4-FFF2-40B4-BE49-F238E27FC236}">
                  <a16:creationId xmlns:a16="http://schemas.microsoft.com/office/drawing/2014/main" id="{3B7128E4-8801-1447-848A-69DD4D368933}"/>
                </a:ext>
              </a:extLst>
            </p:cNvPr>
            <p:cNvCxnSpPr>
              <a:cxnSpLocks/>
            </p:cNvCxnSpPr>
            <p:nvPr/>
          </p:nvCxnSpPr>
          <p:spPr>
            <a:xfrm>
              <a:off x="3011203" y="2782956"/>
              <a:ext cx="0" cy="432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4F31C01-9E02-6941-9C94-5F5B5A1A5502}"/>
                </a:ext>
              </a:extLst>
            </p:cNvPr>
            <p:cNvCxnSpPr>
              <a:cxnSpLocks/>
            </p:cNvCxnSpPr>
            <p:nvPr/>
          </p:nvCxnSpPr>
          <p:spPr>
            <a:xfrm>
              <a:off x="3020789" y="4064451"/>
              <a:ext cx="0" cy="324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F1C1698-4B99-D546-ABE0-958D38071CF0}"/>
                </a:ext>
              </a:extLst>
            </p:cNvPr>
            <p:cNvCxnSpPr>
              <a:cxnSpLocks/>
            </p:cNvCxnSpPr>
            <p:nvPr/>
          </p:nvCxnSpPr>
          <p:spPr>
            <a:xfrm>
              <a:off x="3991864" y="5112081"/>
              <a:ext cx="0" cy="684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7EB964-0B2F-8D48-B673-0E8981E06C21}"/>
                </a:ext>
              </a:extLst>
            </p:cNvPr>
            <p:cNvCxnSpPr>
              <a:cxnSpLocks/>
            </p:cNvCxnSpPr>
            <p:nvPr/>
          </p:nvCxnSpPr>
          <p:spPr>
            <a:xfrm>
              <a:off x="5058666" y="5000252"/>
              <a:ext cx="0" cy="1008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3078A3-B1D0-1F48-823D-5CE7BFCE25C3}"/>
                </a:ext>
              </a:extLst>
            </p:cNvPr>
            <p:cNvCxnSpPr>
              <a:cxnSpLocks/>
            </p:cNvCxnSpPr>
            <p:nvPr/>
          </p:nvCxnSpPr>
          <p:spPr>
            <a:xfrm>
              <a:off x="5390944" y="2402973"/>
              <a:ext cx="0" cy="972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604BE3D-407A-0346-ABA7-B14E19A00B36}"/>
                </a:ext>
              </a:extLst>
            </p:cNvPr>
            <p:cNvCxnSpPr>
              <a:cxnSpLocks/>
            </p:cNvCxnSpPr>
            <p:nvPr/>
          </p:nvCxnSpPr>
          <p:spPr>
            <a:xfrm>
              <a:off x="4094215" y="3709199"/>
              <a:ext cx="0" cy="1008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3E8D2AC-1B3E-104A-9222-891E243B4491}"/>
                </a:ext>
              </a:extLst>
            </p:cNvPr>
            <p:cNvCxnSpPr>
              <a:cxnSpLocks/>
            </p:cNvCxnSpPr>
            <p:nvPr/>
          </p:nvCxnSpPr>
          <p:spPr>
            <a:xfrm>
              <a:off x="5329342" y="3737705"/>
              <a:ext cx="0" cy="104400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AA75BE2-B5DE-5A41-8351-AC06785879C8}"/>
              </a:ext>
            </a:extLst>
          </p:cNvPr>
          <p:cNvGrpSpPr/>
          <p:nvPr/>
        </p:nvGrpSpPr>
        <p:grpSpPr>
          <a:xfrm>
            <a:off x="4102488" y="1840244"/>
            <a:ext cx="2857357" cy="3584138"/>
            <a:chOff x="2860141" y="2446933"/>
            <a:chExt cx="2857357" cy="3584138"/>
          </a:xfrm>
          <a:solidFill>
            <a:srgbClr val="00B0F0">
              <a:tint val="66000"/>
              <a:satMod val="160000"/>
              <a:alpha val="33000"/>
            </a:srgbClr>
          </a:solidFill>
        </p:grpSpPr>
        <p:sp>
          <p:nvSpPr>
            <p:cNvPr id="43" name="Rectangle 42">
              <a:extLst>
                <a:ext uri="{FF2B5EF4-FFF2-40B4-BE49-F238E27FC236}">
                  <a16:creationId xmlns:a16="http://schemas.microsoft.com/office/drawing/2014/main" id="{A59ECA27-49D8-2449-ABB5-C8396C0F3B7A}"/>
                </a:ext>
              </a:extLst>
            </p:cNvPr>
            <p:cNvSpPr/>
            <p:nvPr/>
          </p:nvSpPr>
          <p:spPr>
            <a:xfrm>
              <a:off x="2860141" y="2769704"/>
              <a:ext cx="160648"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136892B9-7F1A-DB40-BE15-82C78FB0218E}"/>
                </a:ext>
              </a:extLst>
            </p:cNvPr>
            <p:cNvSpPr/>
            <p:nvPr/>
          </p:nvSpPr>
          <p:spPr>
            <a:xfrm>
              <a:off x="2866767" y="4035073"/>
              <a:ext cx="160648"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F95B131B-AB28-FB49-8B9D-A85CE88038E3}"/>
                </a:ext>
              </a:extLst>
            </p:cNvPr>
            <p:cNvSpPr/>
            <p:nvPr/>
          </p:nvSpPr>
          <p:spPr>
            <a:xfrm>
              <a:off x="3810939" y="3706324"/>
              <a:ext cx="299797" cy="10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976BBD0D-C810-0B40-B42F-D847E64B700B}"/>
                </a:ext>
              </a:extLst>
            </p:cNvPr>
            <p:cNvSpPr/>
            <p:nvPr/>
          </p:nvSpPr>
          <p:spPr>
            <a:xfrm>
              <a:off x="4927480" y="2446933"/>
              <a:ext cx="774798" cy="1007999"/>
            </a:xfrm>
            <a:prstGeom prst="rect">
              <a:avLst/>
            </a:prstGeom>
            <a:grp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5872AA7-16E3-BA42-96F8-C20A4E930583}"/>
                </a:ext>
              </a:extLst>
            </p:cNvPr>
            <p:cNvSpPr/>
            <p:nvPr/>
          </p:nvSpPr>
          <p:spPr>
            <a:xfrm>
              <a:off x="3807670" y="5084611"/>
              <a:ext cx="184188" cy="721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79C322F9-44F6-FC4C-9E07-63BCD9BA4F91}"/>
                </a:ext>
              </a:extLst>
            </p:cNvPr>
            <p:cNvSpPr/>
            <p:nvPr/>
          </p:nvSpPr>
          <p:spPr>
            <a:xfrm>
              <a:off x="4942700" y="3750659"/>
              <a:ext cx="774798" cy="100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8E1284AA-22E8-1B4F-AD63-B1A6EF70C290}"/>
                </a:ext>
              </a:extLst>
            </p:cNvPr>
            <p:cNvSpPr/>
            <p:nvPr/>
          </p:nvSpPr>
          <p:spPr>
            <a:xfrm>
              <a:off x="4815233" y="4959739"/>
              <a:ext cx="474917" cy="107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94337531-2078-0646-B221-EE5ECEF4DB9B}"/>
              </a:ext>
            </a:extLst>
          </p:cNvPr>
          <p:cNvSpPr txBox="1"/>
          <p:nvPr/>
        </p:nvSpPr>
        <p:spPr>
          <a:xfrm>
            <a:off x="8619045" y="3913648"/>
            <a:ext cx="34183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mn-cs"/>
              </a:rPr>
              <a:t>Key</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mn-cs"/>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mn-cs"/>
              </a:rPr>
              <a:t>information</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mn-cs"/>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mn-cs"/>
              </a:rPr>
              <a:t>Arrival</a:t>
            </a:r>
            <a:r>
              <a:rPr kumimoji="0" lang="zh-CN" altLang="en-US" sz="2800" b="0"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mn-cs"/>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mn-cs"/>
              </a:rPr>
              <a:t>time</a:t>
            </a:r>
            <a:endParaRPr kumimoji="0" lang="en-US" altLang="ja-JP" sz="2800" b="0"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432FF"/>
                </a:solidFill>
                <a:effectLst/>
                <a:uLnTx/>
                <a:uFillTx/>
                <a:latin typeface="Times New Roman" panose="02020603050405020304"/>
                <a:ea typeface="KaiTi" panose="02010609060101010101" pitchFamily="49" charset="-122"/>
                <a:cs typeface="+mn-cs"/>
              </a:rPr>
              <a:t>Amplitude</a:t>
            </a:r>
            <a:endParaRPr kumimoji="0" lang="en-US" altLang="ja-JP" sz="2800" b="0" i="0" u="none" strike="noStrike" kern="1200" cap="none" spc="0" normalizeH="0" baseline="0" noProof="0" dirty="0">
              <a:ln>
                <a:noFill/>
              </a:ln>
              <a:solidFill>
                <a:srgbClr val="0432FF"/>
              </a:solidFill>
              <a:effectLst/>
              <a:uLnTx/>
              <a:uFillTx/>
              <a:latin typeface="Times New Roman" panose="02020603050405020304"/>
              <a:ea typeface="KaiTi" panose="02010609060101010101" pitchFamily="49" charset="-122"/>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B0F0"/>
                </a:solidFill>
                <a:effectLst/>
                <a:uLnTx/>
                <a:uFillTx/>
                <a:latin typeface="Times New Roman" panose="02020603050405020304"/>
                <a:ea typeface="KaiTi" panose="02010609060101010101" pitchFamily="49" charset="-122"/>
                <a:cs typeface="+mn-cs"/>
              </a:rPr>
              <a:t>Waveform</a:t>
            </a:r>
            <a:endParaRPr kumimoji="0" lang="en-US" sz="2800" b="0" i="0" u="none" strike="noStrike" kern="1200" cap="none" spc="0" normalizeH="0" baseline="0" noProof="0" dirty="0">
              <a:ln>
                <a:noFill/>
              </a:ln>
              <a:solidFill>
                <a:srgbClr val="00B0F0"/>
              </a:solidFill>
              <a:effectLst/>
              <a:uLnTx/>
              <a:uFillTx/>
              <a:latin typeface="Times New Roman" panose="02020603050405020304"/>
              <a:ea typeface="KaiTi" panose="02010609060101010101" pitchFamily="49" charset="-122"/>
              <a:cs typeface="+mn-cs"/>
            </a:endParaRPr>
          </a:p>
        </p:txBody>
      </p:sp>
      <p:sp>
        <p:nvSpPr>
          <p:cNvPr id="31" name="标题 3">
            <a:extLst>
              <a:ext uri="{FF2B5EF4-FFF2-40B4-BE49-F238E27FC236}">
                <a16:creationId xmlns:a16="http://schemas.microsoft.com/office/drawing/2014/main" id="{6C218A15-7CF2-734C-BB4B-463E1043FD0E}"/>
              </a:ext>
            </a:extLst>
          </p:cNvPr>
          <p:cNvSpPr txBox="1">
            <a:spLocks/>
          </p:cNvSpPr>
          <p:nvPr/>
        </p:nvSpPr>
        <p:spPr>
          <a:xfrm rot="2088698">
            <a:off x="1251331" y="2914127"/>
            <a:ext cx="2353923" cy="6468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Times New Roman" panose="02020603050405020304" pitchFamily="18" charset="0"/>
              </a:rPr>
              <a:t>South</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Times New Roman" panose="02020603050405020304" pitchFamily="18" charset="0"/>
              </a:rPr>
              <a:t>America</a:t>
            </a:r>
            <a:endParaRPr kumimoji="0" lang="en-US" altLang="ja-JP" sz="1800" b="1" i="0" u="none" strike="noStrike" kern="1200" cap="none" spc="0" normalizeH="0" baseline="0" noProof="0" dirty="0">
              <a:ln>
                <a:noFill/>
              </a:ln>
              <a:solidFill>
                <a:srgbClr val="FF0000"/>
              </a:solidFill>
              <a:effectLst/>
              <a:uLnTx/>
              <a:uFillTx/>
              <a:latin typeface="Times New Roman" panose="02020603050405020304"/>
              <a:ea typeface="KaiTi" panose="02010609060101010101" pitchFamily="49" charset="-122"/>
              <a:cs typeface="Times New Roman" panose="02020603050405020304" pitchFamily="18" charset="0"/>
            </a:endParaRPr>
          </a:p>
        </p:txBody>
      </p:sp>
      <p:sp>
        <p:nvSpPr>
          <p:cNvPr id="32" name="标题 3">
            <a:extLst>
              <a:ext uri="{FF2B5EF4-FFF2-40B4-BE49-F238E27FC236}">
                <a16:creationId xmlns:a16="http://schemas.microsoft.com/office/drawing/2014/main" id="{D8CBF07C-6664-294E-B676-45F9A4B3A601}"/>
              </a:ext>
            </a:extLst>
          </p:cNvPr>
          <p:cNvSpPr txBox="1">
            <a:spLocks/>
          </p:cNvSpPr>
          <p:nvPr/>
        </p:nvSpPr>
        <p:spPr>
          <a:xfrm>
            <a:off x="3294534" y="1111101"/>
            <a:ext cx="4896464" cy="5650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Times New Roman" panose="02020603050405020304" pitchFamily="18" charset="0"/>
              </a:rPr>
              <a:t>Three-component</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Times New Roman" panose="02020603050405020304" pitchFamily="18" charset="0"/>
              </a:rPr>
              <a:t>seismograph</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Times New Roman" panose="02020603050405020304" pitchFamily="18" charset="0"/>
              </a:rPr>
              <a:t>(USA)</a:t>
            </a:r>
            <a:endParaRPr kumimoji="0" lang="en-US" altLang="ja-JP" sz="1800" b="1" i="0" u="none" strike="noStrike" kern="1200" cap="none" spc="0" normalizeH="0" baseline="0" noProof="0" dirty="0">
              <a:ln>
                <a:noFill/>
              </a:ln>
              <a:solidFill>
                <a:prstClr val="black"/>
              </a:solidFill>
              <a:effectLst/>
              <a:uLnTx/>
              <a:uFillTx/>
              <a:latin typeface="Times New Roman" panose="02020603050405020304"/>
              <a:ea typeface="KaiTi" panose="02010609060101010101" pitchFamily="49" charset="-122"/>
              <a:cs typeface="Times New Roman" panose="02020603050405020304" pitchFamily="18" charset="0"/>
            </a:endParaRPr>
          </a:p>
        </p:txBody>
      </p:sp>
      <p:grpSp>
        <p:nvGrpSpPr>
          <p:cNvPr id="40" name="Group 39">
            <a:extLst>
              <a:ext uri="{FF2B5EF4-FFF2-40B4-BE49-F238E27FC236}">
                <a16:creationId xmlns:a16="http://schemas.microsoft.com/office/drawing/2014/main" id="{984755DB-315D-A24C-9925-DB057897DFFD}"/>
              </a:ext>
            </a:extLst>
          </p:cNvPr>
          <p:cNvGrpSpPr/>
          <p:nvPr/>
        </p:nvGrpSpPr>
        <p:grpSpPr>
          <a:xfrm>
            <a:off x="8363335" y="143200"/>
            <a:ext cx="3567466" cy="2607346"/>
            <a:chOff x="317244" y="2572808"/>
            <a:chExt cx="3858920" cy="2763183"/>
          </a:xfrm>
        </p:grpSpPr>
        <p:pic>
          <p:nvPicPr>
            <p:cNvPr id="48" name="Picture 47">
              <a:extLst>
                <a:ext uri="{FF2B5EF4-FFF2-40B4-BE49-F238E27FC236}">
                  <a16:creationId xmlns:a16="http://schemas.microsoft.com/office/drawing/2014/main" id="{C939962D-FBC0-194B-9F76-73FD69B9AD2E}"/>
                </a:ext>
              </a:extLst>
            </p:cNvPr>
            <p:cNvPicPr>
              <a:picLocks noChangeAspect="1"/>
            </p:cNvPicPr>
            <p:nvPr/>
          </p:nvPicPr>
          <p:blipFill>
            <a:blip r:embed="rId3"/>
            <a:stretch>
              <a:fillRect/>
            </a:stretch>
          </p:blipFill>
          <p:spPr>
            <a:xfrm>
              <a:off x="317244" y="2600301"/>
              <a:ext cx="3796091" cy="2382026"/>
            </a:xfrm>
            <a:prstGeom prst="rect">
              <a:avLst/>
            </a:prstGeom>
          </p:spPr>
        </p:pic>
        <p:sp>
          <p:nvSpPr>
            <p:cNvPr id="52" name="矩形 6">
              <a:extLst>
                <a:ext uri="{FF2B5EF4-FFF2-40B4-BE49-F238E27FC236}">
                  <a16:creationId xmlns:a16="http://schemas.microsoft.com/office/drawing/2014/main" id="{51B0FC2B-E89D-9A41-B49A-CA3803824E72}"/>
                </a:ext>
              </a:extLst>
            </p:cNvPr>
            <p:cNvSpPr/>
            <p:nvPr/>
          </p:nvSpPr>
          <p:spPr>
            <a:xfrm>
              <a:off x="2014881" y="5009819"/>
              <a:ext cx="2161283" cy="32617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Stein</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&amp;</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Wysession</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2003</a:t>
              </a:r>
              <a:endPar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53" name="矩形 6">
              <a:extLst>
                <a:ext uri="{FF2B5EF4-FFF2-40B4-BE49-F238E27FC236}">
                  <a16:creationId xmlns:a16="http://schemas.microsoft.com/office/drawing/2014/main" id="{97E5E98C-E7E9-A848-9F27-B7CD20F65E6A}"/>
                </a:ext>
              </a:extLst>
            </p:cNvPr>
            <p:cNvSpPr/>
            <p:nvPr/>
          </p:nvSpPr>
          <p:spPr>
            <a:xfrm>
              <a:off x="1966537" y="2572808"/>
              <a:ext cx="812868" cy="22832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0" i="1" u="none" strike="noStrike" kern="1200" cap="none" spc="0" normalizeH="0" baseline="0" noProof="0" dirty="0">
                  <a:ln>
                    <a:noFill/>
                  </a:ln>
                  <a:solidFill>
                    <a:srgbClr val="E7E6E6">
                      <a:lumMod val="25000"/>
                    </a:srgbClr>
                  </a:solidFill>
                  <a:effectLst/>
                  <a:uLnTx/>
                  <a:uFillTx/>
                  <a:latin typeface="宋体" panose="02010600030101010101" pitchFamily="2" charset="-122"/>
                  <a:ea typeface="宋体" panose="02010600030101010101" pitchFamily="2" charset="-122"/>
                  <a:cs typeface="Times New Roman" charset="0"/>
                </a:rPr>
                <a:t>Love</a:t>
              </a:r>
              <a:endParaRPr kumimoji="0" lang="zh-CN" altLang="en-US" sz="800" b="0" i="1" u="none" strike="noStrike" kern="1200" cap="none" spc="0" normalizeH="0" baseline="0" noProof="0" dirty="0">
                <a:ln>
                  <a:noFill/>
                </a:ln>
                <a:solidFill>
                  <a:srgbClr val="E7E6E6">
                    <a:lumMod val="25000"/>
                  </a:srgbClr>
                </a:solidFill>
                <a:effectLst/>
                <a:uLnTx/>
                <a:uFillTx/>
                <a:latin typeface="宋体" panose="02010600030101010101" pitchFamily="2" charset="-122"/>
                <a:ea typeface="宋体" panose="02010600030101010101" pitchFamily="2" charset="-122"/>
                <a:cs typeface="Times New Roman" charset="0"/>
              </a:endParaRPr>
            </a:p>
          </p:txBody>
        </p:sp>
      </p:grpSp>
      <p:sp>
        <p:nvSpPr>
          <p:cNvPr id="9" name="矩形 6">
            <a:extLst>
              <a:ext uri="{FF2B5EF4-FFF2-40B4-BE49-F238E27FC236}">
                <a16:creationId xmlns:a16="http://schemas.microsoft.com/office/drawing/2014/main" id="{F0980FF7-A710-5545-ACDD-35C658ECBAD4}"/>
              </a:ext>
            </a:extLst>
          </p:cNvPr>
          <p:cNvSpPr/>
          <p:nvPr/>
        </p:nvSpPr>
        <p:spPr>
          <a:xfrm>
            <a:off x="1561466" y="5352984"/>
            <a:ext cx="1713995"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Lay</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&amp;</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Wallace,</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1995</a:t>
            </a:r>
            <a:endPar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54" name="TextBox 53">
            <a:extLst>
              <a:ext uri="{FF2B5EF4-FFF2-40B4-BE49-F238E27FC236}">
                <a16:creationId xmlns:a16="http://schemas.microsoft.com/office/drawing/2014/main" id="{8CF7B61D-0045-144B-BC19-C2D915842D08}"/>
              </a:ext>
            </a:extLst>
          </p:cNvPr>
          <p:cNvSpPr txBox="1"/>
          <p:nvPr/>
        </p:nvSpPr>
        <p:spPr>
          <a:xfrm>
            <a:off x="241436" y="264049"/>
            <a:ext cx="3931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Seismogram</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0772828"/>
      </p:ext>
    </p:extLst>
  </p:cSld>
  <p:clrMapOvr>
    <a:masterClrMapping/>
  </p:clrMapOvr>
  <mc:AlternateContent xmlns:mc="http://schemas.openxmlformats.org/markup-compatibility/2006" xmlns:p14="http://schemas.microsoft.com/office/powerpoint/2010/main">
    <mc:Choice Requires="p14">
      <p:transition spd="slow" p14:dur="2000" advTm="37181"/>
    </mc:Choice>
    <mc:Fallback xmlns="">
      <p:transition spd="slow" advTm="371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426639" y="297942"/>
            <a:ext cx="81794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Some</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seismic</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instrument</a:t>
            </a:r>
            <a:r>
              <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problems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3D960E-5807-7D48-A29F-0730982DF0E7}"/>
              </a:ext>
            </a:extLst>
          </p:cNvPr>
          <p:cNvSpPr txBox="1"/>
          <p:nvPr/>
        </p:nvSpPr>
        <p:spPr>
          <a:xfrm>
            <a:off x="4209592" y="1781057"/>
            <a:ext cx="5119253" cy="31085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Seismometer misorientation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Instrument 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ain problem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Waveform clipping</a:t>
            </a:r>
          </a:p>
        </p:txBody>
      </p:sp>
      <p:pic>
        <p:nvPicPr>
          <p:cNvPr id="5" name="Picture 4">
            <a:extLst>
              <a:ext uri="{FF2B5EF4-FFF2-40B4-BE49-F238E27FC236}">
                <a16:creationId xmlns:a16="http://schemas.microsoft.com/office/drawing/2014/main" id="{A89AD6C5-9A75-F44E-ABEF-1E0AC35BC4F3}"/>
              </a:ext>
            </a:extLst>
          </p:cNvPr>
          <p:cNvPicPr>
            <a:picLocks noChangeAspect="1"/>
          </p:cNvPicPr>
          <p:nvPr/>
        </p:nvPicPr>
        <p:blipFill>
          <a:blip r:embed="rId2"/>
          <a:stretch>
            <a:fillRect/>
          </a:stretch>
        </p:blipFill>
        <p:spPr>
          <a:xfrm>
            <a:off x="9497188" y="210498"/>
            <a:ext cx="2418215" cy="2333974"/>
          </a:xfrm>
          <a:prstGeom prst="rect">
            <a:avLst/>
          </a:prstGeom>
        </p:spPr>
      </p:pic>
      <p:grpSp>
        <p:nvGrpSpPr>
          <p:cNvPr id="8" name="Group 7">
            <a:extLst>
              <a:ext uri="{FF2B5EF4-FFF2-40B4-BE49-F238E27FC236}">
                <a16:creationId xmlns:a16="http://schemas.microsoft.com/office/drawing/2014/main" id="{9C88581E-A01F-8745-BF56-2058AC8B5682}"/>
              </a:ext>
            </a:extLst>
          </p:cNvPr>
          <p:cNvGrpSpPr/>
          <p:nvPr/>
        </p:nvGrpSpPr>
        <p:grpSpPr>
          <a:xfrm>
            <a:off x="7054262" y="2679405"/>
            <a:ext cx="5137738" cy="4163392"/>
            <a:chOff x="6890465" y="2666510"/>
            <a:chExt cx="5137738" cy="4163392"/>
          </a:xfrm>
        </p:grpSpPr>
        <p:pic>
          <p:nvPicPr>
            <p:cNvPr id="9" name="Picture 8">
              <a:extLst>
                <a:ext uri="{FF2B5EF4-FFF2-40B4-BE49-F238E27FC236}">
                  <a16:creationId xmlns:a16="http://schemas.microsoft.com/office/drawing/2014/main" id="{6A756385-F50C-F642-8BC2-7598E7E19CD5}"/>
                </a:ext>
              </a:extLst>
            </p:cNvPr>
            <p:cNvPicPr>
              <a:picLocks noChangeAspect="1"/>
            </p:cNvPicPr>
            <p:nvPr/>
          </p:nvPicPr>
          <p:blipFill>
            <a:blip r:embed="rId3"/>
            <a:stretch>
              <a:fillRect/>
            </a:stretch>
          </p:blipFill>
          <p:spPr>
            <a:xfrm>
              <a:off x="6890465" y="5222272"/>
              <a:ext cx="5037364" cy="1445050"/>
            </a:xfrm>
            <a:prstGeom prst="rect">
              <a:avLst/>
            </a:prstGeom>
          </p:spPr>
        </p:pic>
        <p:pic>
          <p:nvPicPr>
            <p:cNvPr id="10" name="Picture 9">
              <a:extLst>
                <a:ext uri="{FF2B5EF4-FFF2-40B4-BE49-F238E27FC236}">
                  <a16:creationId xmlns:a16="http://schemas.microsoft.com/office/drawing/2014/main" id="{98C92F95-0FB5-0B48-BA7E-AC696CAE12B1}"/>
                </a:ext>
              </a:extLst>
            </p:cNvPr>
            <p:cNvPicPr>
              <a:picLocks noChangeAspect="1"/>
            </p:cNvPicPr>
            <p:nvPr/>
          </p:nvPicPr>
          <p:blipFill>
            <a:blip r:embed="rId4"/>
            <a:stretch>
              <a:fillRect/>
            </a:stretch>
          </p:blipFill>
          <p:spPr>
            <a:xfrm>
              <a:off x="10625272" y="2666510"/>
              <a:ext cx="1363368" cy="2424847"/>
            </a:xfrm>
            <a:prstGeom prst="rect">
              <a:avLst/>
            </a:prstGeom>
          </p:spPr>
        </p:pic>
        <p:sp>
          <p:nvSpPr>
            <p:cNvPr id="11" name="Rectangle 10">
              <a:extLst>
                <a:ext uri="{FF2B5EF4-FFF2-40B4-BE49-F238E27FC236}">
                  <a16:creationId xmlns:a16="http://schemas.microsoft.com/office/drawing/2014/main" id="{616816FC-4806-264D-B6F0-05E9545CC276}"/>
                </a:ext>
              </a:extLst>
            </p:cNvPr>
            <p:cNvSpPr/>
            <p:nvPr/>
          </p:nvSpPr>
          <p:spPr>
            <a:xfrm>
              <a:off x="8730825" y="6552903"/>
              <a:ext cx="32973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hlinkClick r:id="rId5"/>
                </a:rPr>
                <a:t>http://www.usarray.org/public/about/how#anchor1</a:t>
              </a: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2" name="Rounded Rectangle 11">
              <a:extLst>
                <a:ext uri="{FF2B5EF4-FFF2-40B4-BE49-F238E27FC236}">
                  <a16:creationId xmlns:a16="http://schemas.microsoft.com/office/drawing/2014/main" id="{0F2B42BB-FCD8-244A-BC28-EF862FC586D7}"/>
                </a:ext>
              </a:extLst>
            </p:cNvPr>
            <p:cNvSpPr/>
            <p:nvPr/>
          </p:nvSpPr>
          <p:spPr>
            <a:xfrm>
              <a:off x="9746322" y="5667382"/>
              <a:ext cx="823066" cy="910321"/>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Arrow Connector 12">
              <a:extLst>
                <a:ext uri="{FF2B5EF4-FFF2-40B4-BE49-F238E27FC236}">
                  <a16:creationId xmlns:a16="http://schemas.microsoft.com/office/drawing/2014/main" id="{B7A25711-41A9-CB4B-B1C5-DA281824F1BC}"/>
                </a:ext>
              </a:extLst>
            </p:cNvPr>
            <p:cNvCxnSpPr/>
            <p:nvPr/>
          </p:nvCxnSpPr>
          <p:spPr>
            <a:xfrm flipV="1">
              <a:off x="10082554" y="4702627"/>
              <a:ext cx="585170" cy="90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FFB7369F-28B8-9240-B7C8-DDEE643AED16}"/>
              </a:ext>
            </a:extLst>
          </p:cNvPr>
          <p:cNvSpPr/>
          <p:nvPr/>
        </p:nvSpPr>
        <p:spPr>
          <a:xfrm>
            <a:off x="8215840" y="2401397"/>
            <a:ext cx="453614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Times New Roman" panose="02020603050405020304"/>
                <a:ea typeface="+mn-ea"/>
                <a:cs typeface="+mn-cs"/>
                <a:hlinkClick r:id="rId6"/>
              </a:rPr>
              <a:t>https://www.iris.edu/hq/inclass/fact-sheet/how_does_a_seismometer_work</a:t>
            </a:r>
            <a:endParaRPr kumimoji="0" lang="en-US" sz="1000" b="0" i="0" u="sng"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6" name="Picture 5">
            <a:extLst>
              <a:ext uri="{FF2B5EF4-FFF2-40B4-BE49-F238E27FC236}">
                <a16:creationId xmlns:a16="http://schemas.microsoft.com/office/drawing/2014/main" id="{C30FB234-050B-CE4B-8CEF-8C46BF22B91B}"/>
              </a:ext>
            </a:extLst>
          </p:cNvPr>
          <p:cNvPicPr>
            <a:picLocks noChangeAspect="1"/>
          </p:cNvPicPr>
          <p:nvPr/>
        </p:nvPicPr>
        <p:blipFill>
          <a:blip r:embed="rId7"/>
          <a:stretch>
            <a:fillRect/>
          </a:stretch>
        </p:blipFill>
        <p:spPr>
          <a:xfrm>
            <a:off x="143228" y="1678581"/>
            <a:ext cx="3691575" cy="3571789"/>
          </a:xfrm>
          <a:prstGeom prst="rect">
            <a:avLst/>
          </a:prstGeom>
        </p:spPr>
      </p:pic>
      <p:sp>
        <p:nvSpPr>
          <p:cNvPr id="16" name="矩形 6">
            <a:extLst>
              <a:ext uri="{FF2B5EF4-FFF2-40B4-BE49-F238E27FC236}">
                <a16:creationId xmlns:a16="http://schemas.microsoft.com/office/drawing/2014/main" id="{FAAE0273-1C42-0A4C-BFDA-0FD1DEF317F9}"/>
              </a:ext>
            </a:extLst>
          </p:cNvPr>
          <p:cNvSpPr/>
          <p:nvPr/>
        </p:nvSpPr>
        <p:spPr>
          <a:xfrm>
            <a:off x="601817" y="5372500"/>
            <a:ext cx="1713995"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Lay</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&amp;</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Wallace,</a:t>
            </a:r>
            <a:r>
              <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altLang="zh-CN"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1995</a:t>
            </a:r>
            <a:endParaRPr kumimoji="0" lang="zh-CN" alt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3176929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B0D7A-2447-6E4F-A65B-2EDE90874A54}"/>
              </a:ext>
            </a:extLst>
          </p:cNvPr>
          <p:cNvSpPr txBox="1"/>
          <p:nvPr/>
        </p:nvSpPr>
        <p:spPr>
          <a:xfrm>
            <a:off x="668686" y="418488"/>
            <a:ext cx="29612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Outline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3D960E-5807-7D48-A29F-0730982DF0E7}"/>
              </a:ext>
            </a:extLst>
          </p:cNvPr>
          <p:cNvSpPr txBox="1"/>
          <p:nvPr/>
        </p:nvSpPr>
        <p:spPr>
          <a:xfrm>
            <a:off x="1389122" y="1571657"/>
            <a:ext cx="9639095"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Introduction</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to</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seismograph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Clock</a:t>
            </a:r>
            <a:r>
              <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error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Seismometer misorientation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lvl="0" indent="-342900">
              <a:buFontTx/>
              <a:buAutoNum type="arabicPeriod"/>
              <a:defRPr/>
            </a:pPr>
            <a:r>
              <a:rPr lang="en-US" altLang="zh-CN" sz="2800" dirty="0">
                <a:solidFill>
                  <a:prstClr val="white">
                    <a:lumMod val="75000"/>
                  </a:prstClr>
                </a:solidFill>
                <a:latin typeface="Times New Roman" panose="02020603050405020304" pitchFamily="18" charset="0"/>
                <a:cs typeface="Times New Roman" panose="02020603050405020304" pitchFamily="18" charset="0"/>
              </a:rPr>
              <a:t>Instrument</a:t>
            </a:r>
            <a:r>
              <a:rPr lang="zh-CN" altLang="en-US" sz="2800" dirty="0">
                <a:solidFill>
                  <a:prstClr val="white">
                    <a:lumMod val="75000"/>
                  </a:prstClr>
                </a:solidFill>
                <a:latin typeface="Times New Roman" panose="02020603050405020304" pitchFamily="18" charset="0"/>
                <a:cs typeface="Times New Roman" panose="02020603050405020304" pitchFamily="18" charset="0"/>
              </a:rPr>
              <a:t> </a:t>
            </a:r>
            <a:r>
              <a:rPr lang="en-US" altLang="zh-CN" sz="2800" dirty="0">
                <a:solidFill>
                  <a:prstClr val="white">
                    <a:lumMod val="75000"/>
                  </a:prstClr>
                </a:solidFill>
                <a:latin typeface="Times New Roman" panose="02020603050405020304" pitchFamily="18" charset="0"/>
                <a:ea typeface="黑体" panose="02010609060101010101" pitchFamily="49" charset="-122"/>
                <a:cs typeface="Times New Roman" panose="02020603050405020304" pitchFamily="18" charset="0"/>
              </a:rPr>
              <a:t>g</a:t>
            </a:r>
            <a:r>
              <a:rPr kumimoji="0" lang="en-US" sz="2800" b="0"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ain</a:t>
            </a:r>
            <a:r>
              <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problem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altLang="zh-CN" sz="2800" dirty="0">
                <a:solidFill>
                  <a:prstClr val="white">
                    <a:lumMod val="75000"/>
                  </a:prstClr>
                </a:solidFill>
                <a:latin typeface="Times New Roman" panose="02020603050405020304" pitchFamily="18" charset="0"/>
                <a:cs typeface="Times New Roman" panose="02020603050405020304" pitchFamily="18" charset="0"/>
              </a:rPr>
              <a:t>W</a:t>
            </a:r>
            <a:r>
              <a:rPr kumimoji="0" lang="en-US" sz="2800" b="0"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aveform</a:t>
            </a:r>
            <a:r>
              <a:rPr kumimoji="0" lang="zh-CN" alt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a:t>
            </a:r>
            <a:r>
              <a:rPr kumimoji="0" lang="en-US" altLang="zh-CN"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clipping</a:t>
            </a:r>
            <a:endParaRPr kumimoji="0" lang="en-US" sz="2800" b="0"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575804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1778</Words>
  <Application>Microsoft Macintosh PowerPoint</Application>
  <PresentationFormat>Widescreen</PresentationFormat>
  <Paragraphs>269</Paragraphs>
  <Slides>34</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宋体</vt:lpstr>
      <vt:lpstr>Arial</vt:lpstr>
      <vt:lpstr>Cambria Math</vt:lpstr>
      <vt:lpstr>Courier New</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Jiayuan Yao (Dr)</dc:creator>
  <cp:lastModifiedBy>Jiayuan Yao (Dr)</cp:lastModifiedBy>
  <cp:revision>47</cp:revision>
  <dcterms:created xsi:type="dcterms:W3CDTF">2020-06-24T14:28:11Z</dcterms:created>
  <dcterms:modified xsi:type="dcterms:W3CDTF">2020-06-25T09:23:29Z</dcterms:modified>
</cp:coreProperties>
</file>