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3"/>
  </p:notesMasterIdLst>
  <p:handoutMasterIdLst>
    <p:handoutMasterId r:id="rId64"/>
  </p:handoutMasterIdLst>
  <p:sldIdLst>
    <p:sldId id="279" r:id="rId5"/>
    <p:sldId id="298" r:id="rId6"/>
    <p:sldId id="360" r:id="rId7"/>
    <p:sldId id="364" r:id="rId8"/>
    <p:sldId id="365" r:id="rId9"/>
    <p:sldId id="320" r:id="rId10"/>
    <p:sldId id="328" r:id="rId11"/>
    <p:sldId id="366" r:id="rId12"/>
    <p:sldId id="370" r:id="rId13"/>
    <p:sldId id="371" r:id="rId14"/>
    <p:sldId id="372" r:id="rId15"/>
    <p:sldId id="373" r:id="rId16"/>
    <p:sldId id="375" r:id="rId17"/>
    <p:sldId id="376" r:id="rId18"/>
    <p:sldId id="377" r:id="rId19"/>
    <p:sldId id="378" r:id="rId20"/>
    <p:sldId id="379" r:id="rId21"/>
    <p:sldId id="380" r:id="rId22"/>
    <p:sldId id="381" r:id="rId23"/>
    <p:sldId id="382" r:id="rId24"/>
    <p:sldId id="383" r:id="rId25"/>
    <p:sldId id="384" r:id="rId26"/>
    <p:sldId id="385" r:id="rId27"/>
    <p:sldId id="386" r:id="rId28"/>
    <p:sldId id="387" r:id="rId29"/>
    <p:sldId id="389" r:id="rId30"/>
    <p:sldId id="390" r:id="rId31"/>
    <p:sldId id="391" r:id="rId32"/>
    <p:sldId id="392" r:id="rId33"/>
    <p:sldId id="393" r:id="rId34"/>
    <p:sldId id="394" r:id="rId35"/>
    <p:sldId id="395" r:id="rId36"/>
    <p:sldId id="396" r:id="rId37"/>
    <p:sldId id="397" r:id="rId38"/>
    <p:sldId id="398" r:id="rId39"/>
    <p:sldId id="401" r:id="rId40"/>
    <p:sldId id="402" r:id="rId41"/>
    <p:sldId id="403" r:id="rId42"/>
    <p:sldId id="404" r:id="rId43"/>
    <p:sldId id="421" r:id="rId44"/>
    <p:sldId id="406" r:id="rId45"/>
    <p:sldId id="408" r:id="rId46"/>
    <p:sldId id="409" r:id="rId47"/>
    <p:sldId id="410" r:id="rId48"/>
    <p:sldId id="411" r:id="rId49"/>
    <p:sldId id="412" r:id="rId50"/>
    <p:sldId id="413" r:id="rId51"/>
    <p:sldId id="414" r:id="rId52"/>
    <p:sldId id="415" r:id="rId53"/>
    <p:sldId id="416" r:id="rId54"/>
    <p:sldId id="399" r:id="rId55"/>
    <p:sldId id="417" r:id="rId56"/>
    <p:sldId id="418" r:id="rId57"/>
    <p:sldId id="419" r:id="rId58"/>
    <p:sldId id="420" r:id="rId59"/>
    <p:sldId id="326" r:id="rId60"/>
    <p:sldId id="358" r:id="rId61"/>
    <p:sldId id="315" r:id="rId62"/>
  </p:sldIdLst>
  <p:sldSz cx="9144000" cy="6858000" type="screen4x3"/>
  <p:notesSz cx="6797675" cy="9928225"/>
  <p:defaultTextStyle>
    <a:defPPr>
      <a:defRPr lang="en-US"/>
    </a:defPPr>
    <a:lvl1pPr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60C30"/>
    <a:srgbClr val="000099"/>
    <a:srgbClr val="003478"/>
    <a:srgbClr val="D9D9D9"/>
    <a:srgbClr val="C00B29"/>
    <a:srgbClr val="1A2B5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79938" autoAdjust="0"/>
  </p:normalViewPr>
  <p:slideViewPr>
    <p:cSldViewPr>
      <p:cViewPr varScale="1">
        <p:scale>
          <a:sx n="88" d="100"/>
          <a:sy n="88" d="100"/>
        </p:scale>
        <p:origin x="22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45659" cy="496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aseline="0">
                <a:latin typeface="Arial" charset="0"/>
                <a:ea typeface="ＭＳ Ｐゴシック" pitchFamily="64" charset="-128"/>
              </a:defRPr>
            </a:lvl1pPr>
          </a:lstStyle>
          <a:p>
            <a:pPr>
              <a:defRPr/>
            </a:pPr>
            <a:endParaRPr lang="en-US" altLang="zh-CN"/>
          </a:p>
        </p:txBody>
      </p:sp>
      <p:sp>
        <p:nvSpPr>
          <p:cNvPr id="8195" name="Rectangle 3"/>
          <p:cNvSpPr>
            <a:spLocks noGrp="1" noChangeArrowheads="1"/>
          </p:cNvSpPr>
          <p:nvPr>
            <p:ph type="dt" sz="quarter" idx="1"/>
          </p:nvPr>
        </p:nvSpPr>
        <p:spPr bwMode="auto">
          <a:xfrm>
            <a:off x="3852017" y="0"/>
            <a:ext cx="2945659" cy="496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aseline="0">
                <a:latin typeface="Arial" charset="0"/>
                <a:ea typeface="ＭＳ Ｐゴシック" pitchFamily="64" charset="-128"/>
              </a:defRPr>
            </a:lvl1pPr>
          </a:lstStyle>
          <a:p>
            <a:pPr>
              <a:defRPr/>
            </a:pPr>
            <a:endParaRPr lang="en-US" altLang="zh-CN"/>
          </a:p>
        </p:txBody>
      </p:sp>
      <p:sp>
        <p:nvSpPr>
          <p:cNvPr id="8196" name="Rectangle 4"/>
          <p:cNvSpPr>
            <a:spLocks noGrp="1" noChangeArrowheads="1"/>
          </p:cNvSpPr>
          <p:nvPr>
            <p:ph type="ftr" sz="quarter" idx="2"/>
          </p:nvPr>
        </p:nvSpPr>
        <p:spPr bwMode="auto">
          <a:xfrm>
            <a:off x="1" y="9431815"/>
            <a:ext cx="2945659" cy="4964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aseline="0">
                <a:latin typeface="Arial" charset="0"/>
                <a:ea typeface="ＭＳ Ｐゴシック" pitchFamily="64" charset="-128"/>
              </a:defRPr>
            </a:lvl1pPr>
          </a:lstStyle>
          <a:p>
            <a:pPr>
              <a:defRPr/>
            </a:pPr>
            <a:endParaRPr lang="en-US" altLang="zh-CN"/>
          </a:p>
        </p:txBody>
      </p:sp>
      <p:sp>
        <p:nvSpPr>
          <p:cNvPr id="8197" name="Rectangle 5"/>
          <p:cNvSpPr>
            <a:spLocks noGrp="1" noChangeArrowheads="1"/>
          </p:cNvSpPr>
          <p:nvPr>
            <p:ph type="sldNum" sz="quarter" idx="3"/>
          </p:nvPr>
        </p:nvSpPr>
        <p:spPr bwMode="auto">
          <a:xfrm>
            <a:off x="3852017" y="9431815"/>
            <a:ext cx="2945659" cy="4964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aseline="0" smtClean="0"/>
            </a:lvl1pPr>
          </a:lstStyle>
          <a:p>
            <a:pPr>
              <a:defRPr/>
            </a:pPr>
            <a:fld id="{F154E49C-3D62-4D7B-825F-056C129ED10E}" type="slidenum">
              <a:rPr lang="en-US" altLang="zh-CN"/>
              <a:pPr>
                <a:defRPr/>
              </a:pPr>
              <a:t>‹#›</a:t>
            </a:fld>
            <a:endParaRPr lang="en-US" altLang="zh-CN"/>
          </a:p>
        </p:txBody>
      </p:sp>
    </p:spTree>
    <p:extLst>
      <p:ext uri="{BB962C8B-B14F-4D97-AF65-F5344CB8AC3E}">
        <p14:creationId xmlns:p14="http://schemas.microsoft.com/office/powerpoint/2010/main" val="4084212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5659" cy="496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aseline="0">
                <a:latin typeface="Arial" charset="0"/>
                <a:ea typeface="ＭＳ Ｐゴシック" pitchFamily="64" charset="-128"/>
              </a:defRPr>
            </a:lvl1pPr>
          </a:lstStyle>
          <a:p>
            <a:pPr>
              <a:defRPr/>
            </a:pPr>
            <a:endParaRPr lang="en-US" altLang="zh-CN"/>
          </a:p>
        </p:txBody>
      </p:sp>
      <p:sp>
        <p:nvSpPr>
          <p:cNvPr id="4099" name="Rectangle 3"/>
          <p:cNvSpPr>
            <a:spLocks noGrp="1" noChangeArrowheads="1"/>
          </p:cNvSpPr>
          <p:nvPr>
            <p:ph type="dt" idx="1"/>
          </p:nvPr>
        </p:nvSpPr>
        <p:spPr bwMode="auto">
          <a:xfrm>
            <a:off x="3852017" y="0"/>
            <a:ext cx="2945659" cy="496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aseline="0">
                <a:latin typeface="Arial" charset="0"/>
                <a:ea typeface="ＭＳ Ｐゴシック" pitchFamily="64" charset="-128"/>
              </a:defRPr>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358" y="4715907"/>
            <a:ext cx="4984962" cy="4467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9431815"/>
            <a:ext cx="2945659" cy="4964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aseline="0">
                <a:latin typeface="Arial" charset="0"/>
                <a:ea typeface="ＭＳ Ｐゴシック" pitchFamily="64" charset="-128"/>
              </a:defRPr>
            </a:lvl1pPr>
          </a:lstStyle>
          <a:p>
            <a:pPr>
              <a:defRPr/>
            </a:pPr>
            <a:endParaRPr lang="en-US" altLang="zh-CN"/>
          </a:p>
        </p:txBody>
      </p:sp>
      <p:sp>
        <p:nvSpPr>
          <p:cNvPr id="4103" name="Rectangle 7"/>
          <p:cNvSpPr>
            <a:spLocks noGrp="1" noChangeArrowheads="1"/>
          </p:cNvSpPr>
          <p:nvPr>
            <p:ph type="sldNum" sz="quarter" idx="5"/>
          </p:nvPr>
        </p:nvSpPr>
        <p:spPr bwMode="auto">
          <a:xfrm>
            <a:off x="3852017" y="9431815"/>
            <a:ext cx="2945659" cy="49641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aseline="0" smtClean="0"/>
            </a:lvl1pPr>
          </a:lstStyle>
          <a:p>
            <a:pPr>
              <a:defRPr/>
            </a:pPr>
            <a:fld id="{DF6562C3-5224-4F3F-A7DE-9B92B1635E4C}" type="slidenum">
              <a:rPr lang="en-US" altLang="zh-CN"/>
              <a:pPr>
                <a:defRPr/>
              </a:pPr>
              <a:t>‹#›</a:t>
            </a:fld>
            <a:endParaRPr lang="en-US" altLang="zh-CN"/>
          </a:p>
        </p:txBody>
      </p:sp>
    </p:spTree>
    <p:extLst>
      <p:ext uri="{BB962C8B-B14F-4D97-AF65-F5344CB8AC3E}">
        <p14:creationId xmlns:p14="http://schemas.microsoft.com/office/powerpoint/2010/main" val="2367349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9B45A018-BF23-4318-8815-859056F7C7F7}" type="slidenum">
              <a:rPr lang="en-US" altLang="zh-CN" sz="1200" baseline="0"/>
              <a:pPr/>
              <a:t>1</a:t>
            </a:fld>
            <a:endParaRPr lang="en-US" altLang="zh-CN" sz="1200" baseline="0"/>
          </a:p>
        </p:txBody>
      </p:sp>
      <p:sp>
        <p:nvSpPr>
          <p:cNvPr id="5123" name="Rectangle 2"/>
          <p:cNvSpPr>
            <a:spLocks noGrp="1" noRot="1" noChangeAspect="1" noChangeArrowheads="1" noTextEdit="1"/>
          </p:cNvSpPr>
          <p:nvPr>
            <p:ph type="sldImg"/>
          </p:nvPr>
        </p:nvSpPr>
        <p:spPr>
          <a:solidFill>
            <a:srgbClr val="FFFFFF"/>
          </a:solidFill>
          <a:ln/>
        </p:spPr>
      </p:sp>
      <p:sp>
        <p:nvSpPr>
          <p:cNvPr id="51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581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Table</a:t>
            </a:r>
            <a:r>
              <a:rPr kumimoji="1" lang="zh-CN" altLang="en-US" dirty="0"/>
              <a:t> </a:t>
            </a:r>
            <a:r>
              <a:rPr kumimoji="1" lang="en-US" altLang="zh-CN" dirty="0"/>
              <a:t>3.6</a:t>
            </a:r>
            <a:r>
              <a:rPr kumimoji="1" lang="zh-CN" altLang="en-US" dirty="0"/>
              <a:t> </a:t>
            </a:r>
            <a:r>
              <a:rPr kumimoji="1" lang="en-US" altLang="zh-CN" dirty="0"/>
              <a:t>lists</a:t>
            </a:r>
            <a:r>
              <a:rPr kumimoji="1" lang="zh-CN" altLang="en-US" dirty="0"/>
              <a:t> </a:t>
            </a:r>
            <a:r>
              <a:rPr kumimoji="1" lang="en-US" altLang="zh-CN" dirty="0"/>
              <a:t>the</a:t>
            </a:r>
            <a:r>
              <a:rPr kumimoji="1" lang="zh-CN" altLang="en-US" dirty="0"/>
              <a:t> </a:t>
            </a:r>
            <a:r>
              <a:rPr kumimoji="1" lang="en-US" altLang="zh-CN" dirty="0"/>
              <a:t>indirect</a:t>
            </a:r>
            <a:r>
              <a:rPr kumimoji="1" lang="zh-CN" altLang="en-US" dirty="0"/>
              <a:t> </a:t>
            </a:r>
            <a:r>
              <a:rPr kumimoji="1" lang="en-US" altLang="zh-CN" dirty="0"/>
              <a:t>features.</a:t>
            </a:r>
            <a:r>
              <a:rPr kumimoji="1" lang="zh-CN" altLang="en-US" dirty="0"/>
              <a:t> </a:t>
            </a:r>
            <a:r>
              <a:rPr kumimoji="1" lang="en-US" altLang="zh-CN" dirty="0"/>
              <a:t>These</a:t>
            </a:r>
            <a:r>
              <a:rPr kumimoji="1" lang="zh-CN" altLang="en-US" dirty="0"/>
              <a:t> </a:t>
            </a:r>
            <a:r>
              <a:rPr kumimoji="1" lang="en-US" altLang="zh-CN" dirty="0"/>
              <a:t>features</a:t>
            </a:r>
            <a:r>
              <a:rPr kumimoji="1" lang="zh-CN" altLang="en-US" dirty="0"/>
              <a:t> </a:t>
            </a:r>
            <a:r>
              <a:rPr kumimoji="1" lang="en-US" altLang="zh-CN" dirty="0"/>
              <a:t>cannot</a:t>
            </a:r>
            <a:r>
              <a:rPr kumimoji="1" lang="zh-CN" altLang="en-US" dirty="0"/>
              <a:t> </a:t>
            </a:r>
            <a:r>
              <a:rPr kumimoji="1" lang="en-US" altLang="zh-CN" dirty="0"/>
              <a:t>be</a:t>
            </a:r>
            <a:r>
              <a:rPr kumimoji="1" lang="zh-CN" altLang="en-US" dirty="0"/>
              <a:t> </a:t>
            </a:r>
            <a:r>
              <a:rPr kumimoji="1" lang="en-US" altLang="zh-CN" dirty="0"/>
              <a:t>directly</a:t>
            </a:r>
            <a:r>
              <a:rPr kumimoji="1" lang="zh-CN" altLang="en-US" dirty="0"/>
              <a:t> </a:t>
            </a:r>
            <a:r>
              <a:rPr kumimoji="1" lang="en-US" altLang="zh-CN" dirty="0"/>
              <a:t>extracted</a:t>
            </a:r>
            <a:r>
              <a:rPr kumimoji="1" lang="zh-CN" altLang="en-US" dirty="0"/>
              <a:t> </a:t>
            </a:r>
            <a:r>
              <a:rPr kumimoji="1" lang="en-US" altLang="zh-CN" dirty="0"/>
              <a:t>when</a:t>
            </a:r>
            <a:r>
              <a:rPr kumimoji="1" lang="zh-CN" altLang="en-US" dirty="0"/>
              <a:t> </a:t>
            </a:r>
            <a:r>
              <a:rPr kumimoji="1" lang="en-US" altLang="zh-CN" dirty="0"/>
              <a:t>the</a:t>
            </a:r>
            <a:r>
              <a:rPr kumimoji="1" lang="zh-CN" altLang="en-US" dirty="0"/>
              <a:t> </a:t>
            </a:r>
            <a:r>
              <a:rPr kumimoji="1" lang="en-US" altLang="zh-CN" dirty="0"/>
              <a:t>tweet</a:t>
            </a:r>
            <a:r>
              <a:rPr kumimoji="1" lang="zh-CN" altLang="en-US" dirty="0"/>
              <a:t> </a:t>
            </a:r>
            <a:r>
              <a:rPr kumimoji="1" lang="en-US" altLang="zh-CN" dirty="0"/>
              <a:t>is</a:t>
            </a:r>
            <a:r>
              <a:rPr kumimoji="1" lang="zh-CN" altLang="en-US" dirty="0"/>
              <a:t> </a:t>
            </a:r>
            <a:r>
              <a:rPr kumimoji="1" lang="en-US" altLang="zh-CN" dirty="0"/>
              <a:t>collected</a:t>
            </a:r>
            <a:r>
              <a:rPr kumimoji="1" lang="zh-CN" altLang="en-US" dirty="0"/>
              <a:t> </a:t>
            </a:r>
            <a:r>
              <a:rPr kumimoji="1" lang="en-US" altLang="zh-CN" dirty="0"/>
              <a:t>and</a:t>
            </a:r>
            <a:r>
              <a:rPr kumimoji="1" lang="zh-CN" altLang="en-US" dirty="0"/>
              <a:t> </a:t>
            </a:r>
            <a:r>
              <a:rPr kumimoji="1" lang="en-US" altLang="zh-CN" dirty="0"/>
              <a:t>needs</a:t>
            </a:r>
            <a:r>
              <a:rPr kumimoji="1" lang="zh-CN" altLang="en-US" dirty="0"/>
              <a:t> </a:t>
            </a:r>
            <a:r>
              <a:rPr kumimoji="1" lang="en-US" altLang="zh-CN" dirty="0"/>
              <a:t>a</a:t>
            </a:r>
            <a:r>
              <a:rPr kumimoji="1" lang="zh-CN" altLang="en-US" dirty="0"/>
              <a:t> </a:t>
            </a:r>
            <a:r>
              <a:rPr kumimoji="1" lang="en-US" altLang="zh-CN" dirty="0"/>
              <a:t>further</a:t>
            </a:r>
            <a:r>
              <a:rPr kumimoji="1" lang="zh-CN" altLang="en-US" dirty="0"/>
              <a:t> </a:t>
            </a:r>
            <a:r>
              <a:rPr kumimoji="1" lang="en-US" altLang="zh-CN" dirty="0"/>
              <a:t>request</a:t>
            </a:r>
            <a:r>
              <a:rPr kumimoji="1" lang="zh-CN" altLang="en-US" dirty="0"/>
              <a:t> </a:t>
            </a:r>
            <a:r>
              <a:rPr kumimoji="1" lang="en-US" altLang="zh-CN" dirty="0"/>
              <a:t>to</a:t>
            </a:r>
            <a:r>
              <a:rPr kumimoji="1" lang="zh-CN" altLang="en-US" dirty="0"/>
              <a:t> </a:t>
            </a:r>
            <a:r>
              <a:rPr kumimoji="1" lang="en-US" altLang="zh-CN" dirty="0"/>
              <a:t>Twitter</a:t>
            </a:r>
            <a:r>
              <a:rPr kumimoji="1" lang="zh-CN" altLang="en-US" dirty="0"/>
              <a:t> </a:t>
            </a:r>
            <a:r>
              <a:rPr kumimoji="1" lang="en-US" altLang="zh-CN" dirty="0"/>
              <a:t>REST</a:t>
            </a:r>
            <a:r>
              <a:rPr kumimoji="1" lang="zh-CN" altLang="en-US" dirty="0"/>
              <a:t> </a:t>
            </a:r>
            <a:r>
              <a:rPr kumimoji="1" lang="en-US" altLang="zh-CN" dirty="0"/>
              <a:t>API</a:t>
            </a:r>
            <a:r>
              <a:rPr kumimoji="1" lang="zh-CN" altLang="en-US" dirty="0"/>
              <a:t> </a:t>
            </a:r>
            <a:r>
              <a:rPr kumimoji="1" lang="en-US" altLang="zh-CN" dirty="0"/>
              <a:t>to</a:t>
            </a:r>
            <a:r>
              <a:rPr kumimoji="1" lang="zh-CN" altLang="en-US" dirty="0"/>
              <a:t> </a:t>
            </a:r>
            <a:r>
              <a:rPr kumimoji="1" lang="en-US" altLang="zh-CN" dirty="0"/>
              <a:t>calculate.</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10</a:t>
            </a:fld>
            <a:endParaRPr lang="en-US" altLang="zh-CN"/>
          </a:p>
        </p:txBody>
      </p:sp>
    </p:spTree>
    <p:extLst>
      <p:ext uri="{BB962C8B-B14F-4D97-AF65-F5344CB8AC3E}">
        <p14:creationId xmlns:p14="http://schemas.microsoft.com/office/powerpoint/2010/main" val="2332576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Apart</a:t>
            </a:r>
            <a:r>
              <a:rPr kumimoji="1" lang="zh-CN" altLang="en-US" dirty="0"/>
              <a:t> </a:t>
            </a:r>
            <a:r>
              <a:rPr kumimoji="1" lang="en-US" altLang="zh-CN" dirty="0"/>
              <a:t>from</a:t>
            </a:r>
            <a:r>
              <a:rPr kumimoji="1" lang="zh-CN" altLang="en-US" dirty="0"/>
              <a:t> </a:t>
            </a:r>
            <a:r>
              <a:rPr kumimoji="1" lang="en-US" altLang="zh-CN" dirty="0"/>
              <a:t>the</a:t>
            </a:r>
            <a:r>
              <a:rPr kumimoji="1" lang="zh-CN" altLang="en-US" dirty="0"/>
              <a:t> </a:t>
            </a:r>
            <a:r>
              <a:rPr kumimoji="1" lang="en-US" altLang="zh-CN" dirty="0"/>
              <a:t>direct</a:t>
            </a:r>
            <a:r>
              <a:rPr kumimoji="1" lang="zh-CN" altLang="en-US" dirty="0"/>
              <a:t> </a:t>
            </a:r>
            <a:r>
              <a:rPr kumimoji="1" lang="en-US" altLang="zh-CN" dirty="0"/>
              <a:t>and</a:t>
            </a:r>
            <a:r>
              <a:rPr kumimoji="1" lang="zh-CN" altLang="en-US" dirty="0"/>
              <a:t> </a:t>
            </a:r>
            <a:r>
              <a:rPr kumimoji="1" lang="en-US" altLang="zh-CN" dirty="0"/>
              <a:t>indirect</a:t>
            </a:r>
            <a:r>
              <a:rPr kumimoji="1" lang="zh-CN" altLang="en-US" dirty="0"/>
              <a:t> </a:t>
            </a:r>
            <a:r>
              <a:rPr kumimoji="1" lang="en-US" altLang="zh-CN" dirty="0"/>
              <a:t>features.</a:t>
            </a:r>
            <a:r>
              <a:rPr kumimoji="1" lang="zh-CN" altLang="en-US" dirty="0"/>
              <a:t> </a:t>
            </a:r>
            <a:r>
              <a:rPr kumimoji="1" lang="en-US" altLang="zh-CN" dirty="0"/>
              <a:t>I</a:t>
            </a:r>
            <a:r>
              <a:rPr kumimoji="1" lang="zh-CN" altLang="en-US" dirty="0"/>
              <a:t> </a:t>
            </a:r>
            <a:r>
              <a:rPr kumimoji="1" lang="en-US" altLang="zh-CN" dirty="0"/>
              <a:t>also</a:t>
            </a:r>
            <a:r>
              <a:rPr kumimoji="1" lang="zh-CN" altLang="en-US" dirty="0"/>
              <a:t> </a:t>
            </a:r>
            <a:r>
              <a:rPr kumimoji="1" lang="en-US" altLang="zh-CN" dirty="0"/>
              <a:t>consider</a:t>
            </a:r>
            <a:r>
              <a:rPr kumimoji="1" lang="zh-CN" altLang="en-US" dirty="0"/>
              <a:t> </a:t>
            </a:r>
            <a:r>
              <a:rPr kumimoji="1" lang="en-US" altLang="zh-CN" dirty="0"/>
              <a:t>the</a:t>
            </a:r>
            <a:r>
              <a:rPr kumimoji="1" lang="zh-CN" altLang="en-US" dirty="0"/>
              <a:t> </a:t>
            </a:r>
            <a:r>
              <a:rPr kumimoji="1" lang="en-US" altLang="zh-CN" dirty="0"/>
              <a:t>content</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collected</a:t>
            </a:r>
            <a:r>
              <a:rPr kumimoji="1" lang="zh-CN" altLang="en-US" dirty="0"/>
              <a:t> </a:t>
            </a:r>
            <a:r>
              <a:rPr kumimoji="1" lang="en-US" altLang="zh-CN" dirty="0"/>
              <a:t>tweets.</a:t>
            </a:r>
            <a:r>
              <a:rPr kumimoji="1" lang="zh-CN" altLang="en-US" dirty="0"/>
              <a:t> </a:t>
            </a:r>
            <a:endParaRPr kumimoji="1" lang="en-US" altLang="zh-CN" dirty="0"/>
          </a:p>
          <a:p>
            <a:endParaRPr kumimoji="1" lang="en-US" altLang="zh-CN" dirty="0"/>
          </a:p>
          <a:p>
            <a:r>
              <a:rPr kumimoji="1" lang="en-US" altLang="zh-CN" dirty="0"/>
              <a:t>xx</a:t>
            </a:r>
          </a:p>
          <a:p>
            <a:endParaRPr kumimoji="1" lang="en-US" altLang="zh-CN" dirty="0"/>
          </a:p>
          <a:p>
            <a:r>
              <a:rPr kumimoji="1" lang="en-US" altLang="zh-CN" dirty="0"/>
              <a:t>In</a:t>
            </a:r>
            <a:r>
              <a:rPr kumimoji="1" lang="zh-CN" altLang="en-US" dirty="0"/>
              <a:t> </a:t>
            </a:r>
            <a:r>
              <a:rPr kumimoji="1" lang="en-US" altLang="zh-CN" dirty="0"/>
              <a:t>this</a:t>
            </a:r>
            <a:r>
              <a:rPr kumimoji="1" lang="zh-CN" altLang="en-US" dirty="0"/>
              <a:t> </a:t>
            </a:r>
            <a:r>
              <a:rPr kumimoji="1" lang="en-US" altLang="zh-CN" dirty="0"/>
              <a:t>work,</a:t>
            </a:r>
            <a:r>
              <a:rPr kumimoji="1" lang="zh-CN" altLang="en-US" dirty="0"/>
              <a:t> </a:t>
            </a:r>
            <a:r>
              <a:rPr kumimoji="1" lang="en-US" altLang="zh-CN" dirty="0"/>
              <a:t>I</a:t>
            </a:r>
            <a:r>
              <a:rPr kumimoji="1" lang="zh-CN" altLang="en-US" dirty="0"/>
              <a:t> </a:t>
            </a:r>
            <a:r>
              <a:rPr kumimoji="1" lang="en-US" altLang="zh-CN" dirty="0"/>
              <a:t>build</a:t>
            </a:r>
            <a:r>
              <a:rPr kumimoji="1" lang="zh-CN" altLang="en-US" dirty="0"/>
              <a:t> </a:t>
            </a:r>
            <a:r>
              <a:rPr kumimoji="1" lang="en-US" altLang="zh-CN" dirty="0"/>
              <a:t>a</a:t>
            </a:r>
            <a:r>
              <a:rPr kumimoji="1" lang="zh-CN" altLang="en-US" dirty="0"/>
              <a:t> </a:t>
            </a:r>
            <a:r>
              <a:rPr kumimoji="1" lang="en-US" altLang="zh-CN" dirty="0"/>
              <a:t>blacklist</a:t>
            </a:r>
            <a:r>
              <a:rPr kumimoji="1" lang="zh-CN" altLang="en-US" dirty="0"/>
              <a:t> </a:t>
            </a:r>
            <a:r>
              <a:rPr kumimoji="1" lang="en-US" altLang="zh-CN" dirty="0"/>
              <a:t>keyword</a:t>
            </a:r>
            <a:r>
              <a:rPr kumimoji="1" lang="zh-CN" altLang="en-US" dirty="0"/>
              <a:t> </a:t>
            </a:r>
            <a:r>
              <a:rPr kumimoji="1" lang="en-US" altLang="zh-CN" dirty="0"/>
              <a:t>dictionary</a:t>
            </a:r>
            <a:r>
              <a:rPr kumimoji="1" lang="zh-CN" altLang="en-US" dirty="0"/>
              <a:t> </a:t>
            </a:r>
            <a:r>
              <a:rPr kumimoji="1" lang="en-US" altLang="zh-CN" dirty="0"/>
              <a:t>based</a:t>
            </a:r>
            <a:r>
              <a:rPr kumimoji="1" lang="zh-CN" altLang="en-US" dirty="0"/>
              <a:t> </a:t>
            </a:r>
            <a:r>
              <a:rPr kumimoji="1" lang="en-US" altLang="zh-CN" dirty="0"/>
              <a:t>on</a:t>
            </a:r>
            <a:r>
              <a:rPr kumimoji="1" lang="zh-CN" altLang="en-US" dirty="0"/>
              <a:t> </a:t>
            </a:r>
            <a:r>
              <a:rPr kumimoji="1" lang="en-US" altLang="zh-CN" dirty="0"/>
              <a:t>the</a:t>
            </a:r>
            <a:r>
              <a:rPr kumimoji="1" lang="zh-CN" altLang="en-US" dirty="0"/>
              <a:t> </a:t>
            </a:r>
            <a:r>
              <a:rPr kumimoji="1" lang="en-US" altLang="zh-CN" dirty="0"/>
              <a:t>frequency</a:t>
            </a:r>
            <a:r>
              <a:rPr kumimoji="1" lang="zh-CN" altLang="en-US" dirty="0"/>
              <a:t> </a:t>
            </a:r>
            <a:r>
              <a:rPr kumimoji="1" lang="en-US" altLang="zh-CN" dirty="0"/>
              <a:t>using</a:t>
            </a:r>
            <a:r>
              <a:rPr kumimoji="1" lang="zh-CN" altLang="en-US" dirty="0"/>
              <a:t> </a:t>
            </a:r>
            <a:r>
              <a:rPr kumimoji="1" lang="en-US" altLang="zh-CN" dirty="0"/>
              <a:t>the</a:t>
            </a:r>
            <a:r>
              <a:rPr kumimoji="1" lang="zh-CN" altLang="en-US" dirty="0"/>
              <a:t> </a:t>
            </a:r>
            <a:r>
              <a:rPr kumimoji="1" lang="en-US" altLang="zh-CN" dirty="0"/>
              <a:t>10,000</a:t>
            </a:r>
            <a:r>
              <a:rPr kumimoji="1" lang="zh-CN" altLang="en-US" dirty="0"/>
              <a:t> </a:t>
            </a:r>
            <a:r>
              <a:rPr kumimoji="1" lang="en-US" altLang="zh-CN" dirty="0"/>
              <a:t>tweets</a:t>
            </a:r>
            <a:r>
              <a:rPr kumimoji="1" lang="zh-CN" altLang="en-US" dirty="0"/>
              <a:t> </a:t>
            </a:r>
            <a:r>
              <a:rPr kumimoji="1" lang="en-US" altLang="zh-CN" dirty="0"/>
              <a:t>in</a:t>
            </a:r>
            <a:r>
              <a:rPr kumimoji="1" lang="zh-CN" altLang="en-US" dirty="0"/>
              <a:t> </a:t>
            </a:r>
            <a:r>
              <a:rPr kumimoji="1" lang="en-US" altLang="zh-CN" dirty="0"/>
              <a:t>preliminary</a:t>
            </a:r>
            <a:r>
              <a:rPr kumimoji="1" lang="zh-CN" altLang="en-US" dirty="0"/>
              <a:t> </a:t>
            </a:r>
            <a:r>
              <a:rPr kumimoji="1" lang="en-US" altLang="zh-CN" dirty="0"/>
              <a:t>dataset.</a:t>
            </a:r>
            <a:r>
              <a:rPr kumimoji="1" lang="zh-CN" altLang="en-US" dirty="0"/>
              <a:t> </a:t>
            </a:r>
            <a:endParaRPr kumimoji="1" lang="en-US" altLang="zh-CN" dirty="0"/>
          </a:p>
          <a:p>
            <a:endParaRPr kumimoji="1" lang="en-US" altLang="zh-CN" dirty="0"/>
          </a:p>
          <a:p>
            <a:r>
              <a:rPr kumimoji="1" lang="en-US" altLang="zh-CN" dirty="0"/>
              <a:t>(The author exploits the bag-of-word model to process the original 10,000 tweet texts. There is one word bag for low-quality content and another for normal tweets. Stop words are removed in each bag. For terms in the word bag of low-quality content, the term frequency is used to represent the weight of the term but the weight will be reduced if the same word also appears in the bag of normal tweets. Then the words in the bag of low-quality content are sorted according to their weights and the top N words make up the blacklist keyword dictionary. The selection of $N$ will be discussed in the later section.)</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11</a:t>
            </a:fld>
            <a:endParaRPr lang="en-US" altLang="zh-CN"/>
          </a:p>
        </p:txBody>
      </p:sp>
    </p:spTree>
    <p:extLst>
      <p:ext uri="{BB962C8B-B14F-4D97-AF65-F5344CB8AC3E}">
        <p14:creationId xmlns:p14="http://schemas.microsoft.com/office/powerpoint/2010/main" val="3644021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a:t>
            </a:r>
            <a:r>
              <a:rPr kumimoji="1" lang="zh-CN" altLang="en-US" dirty="0"/>
              <a:t> </a:t>
            </a:r>
            <a:r>
              <a:rPr kumimoji="1" lang="en-US" altLang="zh-CN" dirty="0"/>
              <a:t>carry</a:t>
            </a:r>
            <a:r>
              <a:rPr kumimoji="1" lang="zh-CN" altLang="en-US" dirty="0"/>
              <a:t> </a:t>
            </a:r>
            <a:r>
              <a:rPr kumimoji="1" lang="en-US" altLang="zh-CN" dirty="0"/>
              <a:t>out</a:t>
            </a:r>
            <a:r>
              <a:rPr kumimoji="1" lang="zh-CN" altLang="en-US" dirty="0"/>
              <a:t> </a:t>
            </a:r>
            <a:r>
              <a:rPr kumimoji="1" lang="en-US" altLang="zh-CN" dirty="0"/>
              <a:t>the</a:t>
            </a:r>
            <a:r>
              <a:rPr kumimoji="1" lang="zh-CN" altLang="en-US" dirty="0"/>
              <a:t> </a:t>
            </a:r>
            <a:r>
              <a:rPr kumimoji="1" lang="en-US" altLang="zh-CN" dirty="0"/>
              <a:t>experiments,</a:t>
            </a:r>
            <a:r>
              <a:rPr kumimoji="1" lang="zh-CN" altLang="en-US" dirty="0"/>
              <a:t> </a:t>
            </a:r>
            <a:endParaRPr kumimoji="1" lang="en-US" altLang="zh-CN" dirty="0"/>
          </a:p>
          <a:p>
            <a:r>
              <a:rPr kumimoji="1" lang="en-US" altLang="zh-CN" dirty="0"/>
              <a:t>xx</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12</a:t>
            </a:fld>
            <a:endParaRPr lang="en-US" altLang="zh-CN"/>
          </a:p>
        </p:txBody>
      </p:sp>
    </p:spTree>
    <p:extLst>
      <p:ext uri="{BB962C8B-B14F-4D97-AF65-F5344CB8AC3E}">
        <p14:creationId xmlns:p14="http://schemas.microsoft.com/office/powerpoint/2010/main" val="1893459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Figure</a:t>
            </a:r>
            <a:r>
              <a:rPr kumimoji="1" lang="zh-CN" altLang="en-US" dirty="0"/>
              <a:t> </a:t>
            </a:r>
            <a:r>
              <a:rPr kumimoji="1" lang="en-US" altLang="zh-CN" dirty="0"/>
              <a:t>3.5</a:t>
            </a:r>
            <a:r>
              <a:rPr kumimoji="1" lang="zh-CN" altLang="en-US" dirty="0"/>
              <a:t> </a:t>
            </a:r>
            <a:r>
              <a:rPr kumimoji="1" lang="en-US" altLang="zh-CN" dirty="0"/>
              <a:t>shows</a:t>
            </a:r>
            <a:r>
              <a:rPr kumimoji="1" lang="zh-CN" altLang="en-US" dirty="0"/>
              <a:t> </a:t>
            </a:r>
            <a:r>
              <a:rPr kumimoji="1" lang="en-US" altLang="zh-CN" dirty="0"/>
              <a:t>the</a:t>
            </a:r>
            <a:r>
              <a:rPr kumimoji="1" lang="zh-CN" altLang="en-US" dirty="0"/>
              <a:t> </a:t>
            </a:r>
            <a:r>
              <a:rPr kumimoji="1" lang="en-US" altLang="zh-CN" dirty="0"/>
              <a:t>results</a:t>
            </a:r>
            <a:r>
              <a:rPr kumimoji="1" lang="zh-CN" altLang="en-US" dirty="0"/>
              <a:t> </a:t>
            </a:r>
            <a:r>
              <a:rPr kumimoji="1" lang="en-US" altLang="zh-CN" dirty="0"/>
              <a:t>related</a:t>
            </a:r>
            <a:r>
              <a:rPr kumimoji="1" lang="zh-CN" altLang="en-US" dirty="0"/>
              <a:t> </a:t>
            </a:r>
            <a:r>
              <a:rPr kumimoji="1" lang="en-US" altLang="zh-CN" dirty="0"/>
              <a:t>to</a:t>
            </a:r>
            <a:r>
              <a:rPr kumimoji="1" lang="zh-CN" altLang="en-US" dirty="0"/>
              <a:t> </a:t>
            </a:r>
            <a:r>
              <a:rPr kumimoji="1" lang="en-US" altLang="zh-CN" dirty="0"/>
              <a:t>word</a:t>
            </a:r>
            <a:r>
              <a:rPr kumimoji="1" lang="zh-CN" altLang="en-US" dirty="0"/>
              <a:t> </a:t>
            </a:r>
            <a:r>
              <a:rPr kumimoji="1" lang="en-US" altLang="zh-CN" dirty="0"/>
              <a:t>level</a:t>
            </a:r>
            <a:r>
              <a:rPr kumimoji="1" lang="zh-CN" altLang="en-US" dirty="0"/>
              <a:t> </a:t>
            </a:r>
            <a:r>
              <a:rPr kumimoji="1" lang="en-US" altLang="zh-CN" dirty="0"/>
              <a:t>analysis.</a:t>
            </a:r>
            <a:r>
              <a:rPr kumimoji="1" lang="zh-CN" altLang="en-US" dirty="0"/>
              <a:t> </a:t>
            </a:r>
            <a:endParaRPr kumimoji="1" lang="en-US" altLang="zh-CN" dirty="0"/>
          </a:p>
          <a:p>
            <a:endParaRPr kumimoji="1" lang="en-US" altLang="zh-CN" dirty="0"/>
          </a:p>
          <a:p>
            <a:r>
              <a:rPr kumimoji="1" lang="en-US" altLang="zh-CN" dirty="0"/>
              <a:t>One consideration here is whether stemming should be done to process the tweets after removing the stop words as the stemming step could help reduce the number of possible terms but with the risk of losing part of the word meanings.</a:t>
            </a:r>
          </a:p>
          <a:p>
            <a:endParaRPr kumimoji="1" lang="en-US" altLang="zh-CN" dirty="0"/>
          </a:p>
          <a:p>
            <a:r>
              <a:rPr kumimoji="1" lang="en-US" altLang="zh-CN" dirty="0"/>
              <a:t>To achieve a better performance through word level analysis, two special factors are discussed in this subsection. One is the size of the keyword blacklist dictionary. Usually a larger dictionary will increase the detection accuracy but may fall into the overfitting trap. For each word preserved in the low-quality content corpus, its weight determines whether it can be added into the dictionary. Its weight is represented by its term frequency in low-quality content minus its term frequency in normal tweets. The dictionary size can be varied by setting different thresholds for weight. </a:t>
            </a:r>
          </a:p>
          <a:p>
            <a:endParaRPr kumimoji="1" lang="en-US" altLang="zh-CN" dirty="0"/>
          </a:p>
          <a:p>
            <a:r>
              <a:rPr kumimoji="1" lang="en-US" altLang="zh-CN" dirty="0"/>
              <a:t>The other controlled factor is whether to perform stemming on the tweet texts during the preprocessing phase. In this subsection, the author performs low-quality content detection with different dictionary size and evaluates the performance from the perspective of both time and detection rate. The F1 measure results are shown in Fig \ref{fig3.5}.</a:t>
            </a:r>
          </a:p>
          <a:p>
            <a:endParaRPr kumimoji="1" lang="en-US" altLang="zh-CN" dirty="0"/>
          </a:p>
          <a:p>
            <a:r>
              <a:rPr kumimoji="1" lang="en-US" altLang="zh-CN" dirty="0"/>
              <a:t>It is observed from Fig \ref{fig3.5} that when the size of the keyword blacklist dictionary becomes larger, the detection performance increases moderately. However, when the dictionary size is further increased, both of them fall into the trap of over-fitting. No stemming performs better than stemming when the dictionary size is not very large but experiences an early and severe drop in detection performance when the dictionary size increases. Another advantage of no stemming is that it can save the time cost which will otherwise be incurred for the extra stemming step. According to the observations, the dictionary size is set to 150 and the stemming step is skipped in the following experiments. An example of keyword blacklist dictionary can be seen in Appendix \ref{append2}.</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13</a:t>
            </a:fld>
            <a:endParaRPr lang="en-US" altLang="zh-CN"/>
          </a:p>
        </p:txBody>
      </p:sp>
    </p:spTree>
    <p:extLst>
      <p:ext uri="{BB962C8B-B14F-4D97-AF65-F5344CB8AC3E}">
        <p14:creationId xmlns:p14="http://schemas.microsoft.com/office/powerpoint/2010/main" val="122149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a:t>
            </a:r>
            <a:r>
              <a:rPr kumimoji="1" lang="en-US" altLang="zh-CN" baseline="0" dirty="0"/>
              <a:t> in-depth study of the significance of different features are carried out as well. </a:t>
            </a:r>
            <a:endParaRPr kumimoji="1" lang="en-US" altLang="zh-CN" dirty="0"/>
          </a:p>
          <a:p>
            <a:endParaRPr kumimoji="1" lang="en-US" altLang="zh-CN" dirty="0"/>
          </a:p>
          <a:p>
            <a:r>
              <a:rPr kumimoji="1" lang="en-US" altLang="zh-CN" dirty="0"/>
              <a:t>the top 10 features selected via different evaluation methods are shown in Table \ref{table3.7}. It is to be noted that the focus is to extract the top ranking features. Hence, the relative quantitative performance is not shown.</a:t>
            </a:r>
          </a:p>
          <a:p>
            <a:endParaRPr kumimoji="1" lang="en-US" altLang="zh-CN" dirty="0"/>
          </a:p>
          <a:p>
            <a:r>
              <a:rPr kumimoji="1" lang="en-US" altLang="zh-CN" dirty="0"/>
              <a:t>The results show that most of the indirect features are more efficient in detecting low-quality content then direct features. This is because the indirect features also take the posting history of a user into consideration. Among all the features, mention\_prop, </a:t>
            </a:r>
            <a:r>
              <a:rPr kumimoji="1" lang="en-US" altLang="zh-CN" dirty="0" err="1"/>
              <a:t>url</a:t>
            </a:r>
            <a:r>
              <a:rPr kumimoji="1" lang="en-US" altLang="zh-CN" dirty="0"/>
              <a:t>\_prop and </a:t>
            </a:r>
            <a:r>
              <a:rPr kumimoji="1" lang="en-US" altLang="zh-CN" dirty="0" err="1"/>
              <a:t>favourites</a:t>
            </a:r>
            <a:r>
              <a:rPr kumimoji="1" lang="en-US" altLang="zh-CN" dirty="0"/>
              <a:t>\_count are selected by all four feature evaluation methods.</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14</a:t>
            </a:fld>
            <a:endParaRPr lang="en-US" altLang="zh-CN"/>
          </a:p>
        </p:txBody>
      </p:sp>
    </p:spTree>
    <p:extLst>
      <p:ext uri="{BB962C8B-B14F-4D97-AF65-F5344CB8AC3E}">
        <p14:creationId xmlns:p14="http://schemas.microsoft.com/office/powerpoint/2010/main" val="2151519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2400" dirty="0">
                <a:latin typeface="Times New Roman" panose="02020603050405020304" pitchFamily="18" charset="0"/>
                <a:cs typeface="Times New Roman" panose="02020603050405020304" pitchFamily="18" charset="0"/>
              </a:rPr>
              <a:t>I</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further</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carry</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out</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experiments</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using</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different</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feature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subsets.</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It</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is</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observed</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from</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Table</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3.8</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that</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t>
            </a:r>
          </a:p>
          <a:p>
            <a:endParaRPr lang="en-US" altLang="zh-CN" sz="24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Setting</a:t>
            </a:r>
          </a:p>
          <a:p>
            <a:pPr lvl="1"/>
            <a:r>
              <a:rPr lang="en-US" altLang="zh-CN" sz="2000" dirty="0">
                <a:latin typeface="Times New Roman" panose="02020603050405020304" pitchFamily="18" charset="0"/>
                <a:cs typeface="Times New Roman" panose="02020603050405020304" pitchFamily="18" charset="0"/>
              </a:rPr>
              <a:t>Dell Precision T3600 PC with Intel Xeon E5-1650 processor at 3.20 GHz and 16 GB of RAM</a:t>
            </a:r>
          </a:p>
          <a:p>
            <a:pPr lvl="1"/>
            <a:r>
              <a:rPr lang="en-US" altLang="zh-CN" sz="2000" dirty="0">
                <a:latin typeface="Times New Roman" panose="02020603050405020304" pitchFamily="18" charset="0"/>
                <a:cs typeface="Times New Roman" panose="02020603050405020304" pitchFamily="18" charset="0"/>
              </a:rPr>
              <a:t>14.55Mbps download speed and 14.49Mbps upload speed</a:t>
            </a:r>
          </a:p>
          <a:p>
            <a:r>
              <a:rPr lang="en-US" altLang="zh-CN" sz="2400" dirty="0">
                <a:latin typeface="Times New Roman" panose="02020603050405020304" pitchFamily="18" charset="0"/>
                <a:cs typeface="Times New Roman" panose="02020603050405020304" pitchFamily="18" charset="0"/>
              </a:rPr>
              <a:t>Time performance</a:t>
            </a:r>
          </a:p>
          <a:p>
            <a:pPr lvl="1"/>
            <a:r>
              <a:rPr lang="en-US" altLang="zh-CN" sz="2000" dirty="0">
                <a:latin typeface="Times New Roman" panose="02020603050405020304" pitchFamily="18" charset="0"/>
                <a:cs typeface="Times New Roman" panose="02020603050405020304" pitchFamily="18" charset="0"/>
              </a:rPr>
              <a:t>Total time = Processing time + Response time</a:t>
            </a:r>
          </a:p>
          <a:p>
            <a:pPr lvl="1"/>
            <a:r>
              <a:rPr lang="en-US" altLang="zh-CN" sz="2000" b="1" dirty="0">
                <a:latin typeface="Times New Roman" panose="02020603050405020304" pitchFamily="18" charset="0"/>
                <a:cs typeface="Times New Roman" panose="02020603050405020304" pitchFamily="18" charset="0"/>
              </a:rPr>
              <a:t>Direct features</a:t>
            </a:r>
            <a:r>
              <a:rPr lang="en-US" altLang="zh-CN" sz="2000" dirty="0">
                <a:latin typeface="Times New Roman" panose="02020603050405020304" pitchFamily="18" charset="0"/>
                <a:cs typeface="Times New Roman" panose="02020603050405020304" pitchFamily="18" charset="0"/>
              </a:rPr>
              <a:t>: 3.00 x 10</a:t>
            </a:r>
            <a:r>
              <a:rPr lang="en-US" altLang="zh-CN" sz="2000" baseline="30000" dirty="0">
                <a:latin typeface="Times New Roman" panose="02020603050405020304" pitchFamily="18" charset="0"/>
                <a:cs typeface="Times New Roman" panose="02020603050405020304" pitchFamily="18" charset="0"/>
              </a:rPr>
              <a:t>-5</a:t>
            </a:r>
            <a:r>
              <a:rPr lang="en-US" altLang="zh-CN" sz="2000" dirty="0">
                <a:latin typeface="Times New Roman" panose="02020603050405020304" pitchFamily="18" charset="0"/>
                <a:cs typeface="Times New Roman" panose="02020603050405020304" pitchFamily="18" charset="0"/>
              </a:rPr>
              <a:t> s + 0</a:t>
            </a:r>
          </a:p>
          <a:p>
            <a:pPr lvl="1"/>
            <a:r>
              <a:rPr lang="en-US" altLang="zh-CN" sz="2000" b="1" dirty="0">
                <a:latin typeface="Times New Roman" panose="02020603050405020304" pitchFamily="18" charset="0"/>
                <a:cs typeface="Times New Roman" panose="02020603050405020304" pitchFamily="18" charset="0"/>
              </a:rPr>
              <a:t>Indirect features</a:t>
            </a:r>
            <a:r>
              <a:rPr lang="en-US" altLang="zh-CN" sz="2000" dirty="0">
                <a:latin typeface="Times New Roman" panose="02020603050405020304" pitchFamily="18" charset="0"/>
                <a:cs typeface="Times New Roman" panose="02020603050405020304" pitchFamily="18" charset="0"/>
              </a:rPr>
              <a:t>:</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3.00 x 10</a:t>
            </a:r>
            <a:r>
              <a:rPr lang="en-US" altLang="zh-CN" sz="2000" baseline="30000" dirty="0">
                <a:latin typeface="Times New Roman" panose="02020603050405020304" pitchFamily="18" charset="0"/>
                <a:cs typeface="Times New Roman" panose="02020603050405020304" pitchFamily="18" charset="0"/>
              </a:rPr>
              <a:t>-5</a:t>
            </a:r>
            <a:r>
              <a:rPr lang="en-US" altLang="zh-CN" sz="2000" dirty="0">
                <a:latin typeface="Times New Roman" panose="02020603050405020304" pitchFamily="18" charset="0"/>
                <a:cs typeface="Times New Roman" panose="02020603050405020304" pitchFamily="18" charset="0"/>
              </a:rPr>
              <a:t> s+2.3s</a:t>
            </a:r>
          </a:p>
          <a:p>
            <a:pPr marL="457200" lvl="1" indent="0">
              <a:buNone/>
            </a:pPr>
            <a:r>
              <a:rPr lang="en-US" altLang="zh-CN" sz="2000" dirty="0">
                <a:latin typeface="Times New Roman" panose="02020603050405020304" pitchFamily="18" charset="0"/>
                <a:cs typeface="Times New Roman" panose="02020603050405020304" pitchFamily="18" charset="0"/>
              </a:rPr>
              <a:t>The processing time for indirect features is negligible compared to the request time for indirect features</a:t>
            </a:r>
          </a:p>
          <a:p>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15</a:t>
            </a:fld>
            <a:endParaRPr lang="en-US" altLang="zh-CN"/>
          </a:p>
        </p:txBody>
      </p:sp>
    </p:spTree>
    <p:extLst>
      <p:ext uri="{BB962C8B-B14F-4D97-AF65-F5344CB8AC3E}">
        <p14:creationId xmlns:p14="http://schemas.microsoft.com/office/powerpoint/2010/main" val="148549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sz="2400" b="1" dirty="0">
                <a:latin typeface="Times New Roman" panose="02020603050405020304" pitchFamily="18" charset="0"/>
                <a:cs typeface="Times New Roman" panose="02020603050405020304" pitchFamily="18" charset="0"/>
              </a:rPr>
              <a:t>Comparisons with Other Methods</a:t>
            </a:r>
          </a:p>
          <a:p>
            <a:r>
              <a:rPr lang="en-US" altLang="zh-CN" sz="2400" dirty="0">
                <a:latin typeface="Times New Roman" panose="02020603050405020304" pitchFamily="18" charset="0"/>
                <a:cs typeface="Times New Roman" panose="02020603050405020304" pitchFamily="18" charset="0"/>
              </a:rPr>
              <a:t>Blacklists</a:t>
            </a:r>
          </a:p>
          <a:p>
            <a:pPr lvl="1"/>
            <a:r>
              <a:rPr lang="en-US" altLang="zh-CN" sz="2000" dirty="0">
                <a:latin typeface="Times New Roman" panose="02020603050405020304" pitchFamily="18" charset="0"/>
                <a:cs typeface="Times New Roman" panose="02020603050405020304" pitchFamily="18" charset="0"/>
              </a:rPr>
              <a:t>There is always a time lag between the occurrence of these content polluters and the report to the blacklists</a:t>
            </a:r>
          </a:p>
          <a:p>
            <a:pPr lvl="1"/>
            <a:r>
              <a:rPr lang="en-US" altLang="zh-CN" sz="2000" dirty="0">
                <a:latin typeface="Times New Roman" panose="02020603050405020304" pitchFamily="18" charset="0"/>
                <a:cs typeface="Times New Roman" panose="02020603050405020304" pitchFamily="18" charset="0"/>
              </a:rPr>
              <a:t>Most of the blacklists focus on phishing or malware which are only small parts of content polluters.</a:t>
            </a:r>
          </a:p>
          <a:p>
            <a:r>
              <a:rPr lang="en-US" altLang="zh-CN" sz="2400" dirty="0">
                <a:latin typeface="Times New Roman" panose="02020603050405020304" pitchFamily="18" charset="0"/>
                <a:cs typeface="Times New Roman" panose="02020603050405020304" pitchFamily="18" charset="0"/>
              </a:rPr>
              <a:t>Twitter</a:t>
            </a:r>
          </a:p>
          <a:p>
            <a:pPr lvl="1"/>
            <a:r>
              <a:rPr lang="en-US" altLang="zh-CN" sz="2000" dirty="0">
                <a:latin typeface="Times New Roman" panose="02020603050405020304" pitchFamily="18" charset="0"/>
                <a:cs typeface="Times New Roman" panose="02020603050405020304" pitchFamily="18" charset="0"/>
              </a:rPr>
              <a:t>Only 77% of spam accounts detected by Twitter are suspended in one day of their first post. </a:t>
            </a:r>
          </a:p>
          <a:p>
            <a:pPr lvl="1"/>
            <a:r>
              <a:rPr lang="en-US" altLang="zh-CN" sz="2000" dirty="0">
                <a:latin typeface="Times New Roman" panose="02020603050405020304" pitchFamily="18" charset="0"/>
                <a:cs typeface="Times New Roman" panose="02020603050405020304" pitchFamily="18" charset="0"/>
              </a:rPr>
              <a:t>The author checks the low-quality content’s status two months later, and 4.93% of them are still there.</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16</a:t>
            </a:fld>
            <a:endParaRPr lang="en-US" altLang="zh-CN"/>
          </a:p>
        </p:txBody>
      </p:sp>
    </p:spTree>
    <p:extLst>
      <p:ext uri="{BB962C8B-B14F-4D97-AF65-F5344CB8AC3E}">
        <p14:creationId xmlns:p14="http://schemas.microsoft.com/office/powerpoint/2010/main" val="333913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17</a:t>
            </a:fld>
            <a:endParaRPr lang="en-US" altLang="zh-CN"/>
          </a:p>
        </p:txBody>
      </p:sp>
    </p:spTree>
    <p:extLst>
      <p:ext uri="{BB962C8B-B14F-4D97-AF65-F5344CB8AC3E}">
        <p14:creationId xmlns:p14="http://schemas.microsoft.com/office/powerpoint/2010/main" val="284639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AA0EAEA-8BE8-4DFD-900C-9719E58A9E4C}" type="slidenum">
              <a:rPr lang="en-US" altLang="zh-CN" sz="1200" baseline="0"/>
              <a:pPr/>
              <a:t>18</a:t>
            </a:fld>
            <a:endParaRPr lang="en-US" altLang="zh-CN"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endParaRPr lang="zh-CN" altLang="zh-CN"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75973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a:t>
            </a:r>
            <a:r>
              <a:rPr kumimoji="1" lang="zh-CN" altLang="en-US" dirty="0"/>
              <a:t> </a:t>
            </a:r>
            <a:r>
              <a:rPr kumimoji="1" lang="en-US" altLang="zh-CN" dirty="0"/>
              <a:t>I</a:t>
            </a:r>
            <a:r>
              <a:rPr kumimoji="1" lang="zh-CN" altLang="en-US" dirty="0"/>
              <a:t> </a:t>
            </a:r>
            <a:r>
              <a:rPr kumimoji="1" lang="en-US" altLang="zh-CN" dirty="0"/>
              <a:t>list</a:t>
            </a:r>
            <a:r>
              <a:rPr kumimoji="1" lang="zh-CN" altLang="en-US" dirty="0"/>
              <a:t> </a:t>
            </a:r>
            <a:r>
              <a:rPr kumimoji="1" lang="en-US" altLang="zh-CN" dirty="0"/>
              <a:t>the</a:t>
            </a:r>
            <a:r>
              <a:rPr kumimoji="1" lang="zh-CN" altLang="en-US" dirty="0"/>
              <a:t> </a:t>
            </a:r>
            <a:r>
              <a:rPr kumimoji="1" lang="en-US" altLang="zh-CN" dirty="0"/>
              <a:t>4</a:t>
            </a:r>
            <a:r>
              <a:rPr kumimoji="1" lang="zh-CN" altLang="en-US" dirty="0"/>
              <a:t> </a:t>
            </a:r>
            <a:r>
              <a:rPr kumimoji="1" lang="en-US" altLang="zh-CN" dirty="0"/>
              <a:t>motivations</a:t>
            </a:r>
            <a:r>
              <a:rPr kumimoji="1" lang="zh-CN" altLang="en-US" dirty="0"/>
              <a:t> </a:t>
            </a:r>
            <a:r>
              <a:rPr kumimoji="1" lang="en-US" altLang="zh-CN" dirty="0"/>
              <a:t>but</a:t>
            </a:r>
            <a:r>
              <a:rPr kumimoji="1" lang="zh-CN" altLang="en-US" dirty="0"/>
              <a:t> </a:t>
            </a:r>
            <a:r>
              <a:rPr kumimoji="1" lang="en-US" altLang="zh-CN" dirty="0"/>
              <a:t>the</a:t>
            </a:r>
            <a:r>
              <a:rPr kumimoji="1" lang="zh-CN" altLang="en-US" dirty="0"/>
              <a:t> </a:t>
            </a:r>
            <a:r>
              <a:rPr kumimoji="1" lang="en-US" altLang="zh-CN" dirty="0"/>
              <a:t>most</a:t>
            </a:r>
            <a:r>
              <a:rPr kumimoji="1" lang="zh-CN" altLang="en-US" dirty="0"/>
              <a:t> </a:t>
            </a:r>
            <a:r>
              <a:rPr kumimoji="1" lang="en-US" altLang="zh-CN" dirty="0"/>
              <a:t>important</a:t>
            </a:r>
            <a:r>
              <a:rPr kumimoji="1" lang="zh-CN" altLang="en-US" dirty="0"/>
              <a:t> </a:t>
            </a:r>
            <a:r>
              <a:rPr kumimoji="1" lang="en-US" altLang="zh-CN" dirty="0"/>
              <a:t>one</a:t>
            </a:r>
            <a:r>
              <a:rPr kumimoji="1" lang="zh-CN" altLang="en-US" dirty="0"/>
              <a:t> </a:t>
            </a:r>
            <a:r>
              <a:rPr kumimoji="1" lang="en-US" altLang="zh-CN" dirty="0"/>
              <a:t>is</a:t>
            </a:r>
            <a:r>
              <a:rPr kumimoji="1" lang="zh-CN" altLang="en-US" dirty="0"/>
              <a:t> </a:t>
            </a:r>
            <a:r>
              <a:rPr kumimoji="1" lang="en-US" altLang="zh-CN" dirty="0"/>
              <a:t>the</a:t>
            </a:r>
            <a:r>
              <a:rPr kumimoji="1" lang="zh-CN" altLang="en-US" dirty="0"/>
              <a:t> </a:t>
            </a:r>
            <a:r>
              <a:rPr kumimoji="1" lang="en-US" altLang="zh-CN" dirty="0"/>
              <a:t>first</a:t>
            </a:r>
            <a:r>
              <a:rPr kumimoji="1" lang="zh-CN" altLang="en-US" dirty="0"/>
              <a:t> </a:t>
            </a:r>
            <a:r>
              <a:rPr kumimoji="1" lang="en-US" altLang="zh-CN" dirty="0"/>
              <a:t>one.</a:t>
            </a:r>
            <a:r>
              <a:rPr kumimoji="1" lang="zh-CN" altLang="en-US" dirty="0"/>
              <a:t> </a:t>
            </a:r>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19</a:t>
            </a:fld>
            <a:endParaRPr lang="en-US" altLang="zh-CN"/>
          </a:p>
        </p:txBody>
      </p:sp>
    </p:spTree>
    <p:extLst>
      <p:ext uri="{BB962C8B-B14F-4D97-AF65-F5344CB8AC3E}">
        <p14:creationId xmlns:p14="http://schemas.microsoft.com/office/powerpoint/2010/main" val="148853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AA0EAEA-8BE8-4DFD-900C-9719E58A9E4C}" type="slidenum">
              <a:rPr lang="en-US" altLang="zh-CN" sz="1200" baseline="0"/>
              <a:pPr/>
              <a:t>2</a:t>
            </a:fld>
            <a:endParaRPr lang="en-US" altLang="zh-CN"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39903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Talking</a:t>
            </a:r>
            <a:r>
              <a:rPr lang="zh-CN" altLang="en-US" dirty="0"/>
              <a:t> </a:t>
            </a:r>
            <a:r>
              <a:rPr lang="en-US" altLang="zh-CN" dirty="0"/>
              <a:t>about</a:t>
            </a:r>
            <a:r>
              <a:rPr lang="zh-CN" altLang="en-US" dirty="0"/>
              <a:t> </a:t>
            </a:r>
            <a:r>
              <a:rPr lang="en-US" altLang="zh-CN" dirty="0"/>
              <a:t>rumors,</a:t>
            </a:r>
            <a:r>
              <a:rPr lang="zh-CN" altLang="en-US" dirty="0"/>
              <a:t> </a:t>
            </a:r>
            <a:r>
              <a:rPr lang="en-US" altLang="zh-CN" dirty="0"/>
              <a:t>there</a:t>
            </a:r>
            <a:r>
              <a:rPr lang="zh-CN" altLang="en-US" dirty="0"/>
              <a:t> </a:t>
            </a:r>
            <a:r>
              <a:rPr lang="en-US" altLang="zh-CN" dirty="0"/>
              <a:t>are</a:t>
            </a:r>
            <a:r>
              <a:rPr lang="zh-CN" altLang="en-US" dirty="0"/>
              <a:t> </a:t>
            </a:r>
            <a:r>
              <a:rPr lang="en-US" altLang="zh-CN" dirty="0"/>
              <a:t>actually</a:t>
            </a:r>
            <a:r>
              <a:rPr lang="zh-CN" altLang="en-US" dirty="0"/>
              <a:t> </a:t>
            </a:r>
            <a:r>
              <a:rPr lang="en-US" altLang="zh-CN" dirty="0"/>
              <a:t>two</a:t>
            </a:r>
            <a:r>
              <a:rPr lang="zh-CN" altLang="en-US" dirty="0"/>
              <a:t> </a:t>
            </a:r>
            <a:r>
              <a:rPr lang="en-US" altLang="zh-CN" dirty="0"/>
              <a:t>mainstream</a:t>
            </a:r>
            <a:r>
              <a:rPr lang="zh-CN" altLang="en-US" dirty="0"/>
              <a:t> </a:t>
            </a:r>
            <a:r>
              <a:rPr lang="en-US" altLang="zh-CN" dirty="0"/>
              <a:t>opinions</a:t>
            </a:r>
            <a:r>
              <a:rPr lang="zh-CN" altLang="en-US" dirty="0"/>
              <a:t> </a:t>
            </a:r>
            <a:r>
              <a:rPr lang="en-US" altLang="zh-CN" dirty="0"/>
              <a:t>about</a:t>
            </a:r>
            <a:r>
              <a:rPr lang="zh-CN" altLang="en-US" dirty="0"/>
              <a:t> </a:t>
            </a:r>
            <a:r>
              <a:rPr lang="en-US" altLang="zh-CN" dirty="0"/>
              <a:t>the</a:t>
            </a:r>
            <a:r>
              <a:rPr lang="zh-CN" altLang="en-US" dirty="0"/>
              <a:t> </a:t>
            </a:r>
            <a:r>
              <a:rPr lang="en-US" altLang="zh-CN" dirty="0"/>
              <a:t>definition</a:t>
            </a:r>
            <a:r>
              <a:rPr lang="zh-CN" altLang="en-US" dirty="0"/>
              <a:t> </a:t>
            </a:r>
            <a:r>
              <a:rPr lang="en-US" altLang="zh-CN" dirty="0"/>
              <a:t>of</a:t>
            </a:r>
            <a:r>
              <a:rPr lang="zh-CN" altLang="en-US" dirty="0"/>
              <a:t> </a:t>
            </a:r>
            <a:r>
              <a:rPr lang="en-US" altLang="zh-CN" dirty="0"/>
              <a:t>it.</a:t>
            </a:r>
            <a:r>
              <a:rPr lang="zh-CN" altLang="en-US" dirty="0"/>
              <a:t> </a:t>
            </a:r>
            <a:r>
              <a:rPr lang="en-US" altLang="zh-CN" dirty="0"/>
              <a:t>Some</a:t>
            </a:r>
            <a:r>
              <a:rPr lang="zh-CN" altLang="en-US" dirty="0"/>
              <a:t> </a:t>
            </a:r>
            <a:r>
              <a:rPr lang="en-US" altLang="zh-CN" dirty="0"/>
              <a:t>…,</a:t>
            </a:r>
            <a:r>
              <a:rPr lang="zh-CN" altLang="en-US" dirty="0"/>
              <a:t> </a:t>
            </a:r>
            <a:r>
              <a:rPr lang="en-US" altLang="zh-CN" dirty="0"/>
              <a:t>others</a:t>
            </a:r>
            <a:r>
              <a:rPr lang="zh-CN" altLang="en-US" dirty="0"/>
              <a:t> </a:t>
            </a:r>
            <a:r>
              <a:rPr lang="en-US" altLang="zh-CN" dirty="0"/>
              <a:t>…</a:t>
            </a:r>
          </a:p>
          <a:p>
            <a:endParaRPr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In</a:t>
            </a:r>
            <a:r>
              <a:rPr lang="zh-CN" altLang="en-US" dirty="0"/>
              <a:t> </a:t>
            </a:r>
            <a:r>
              <a:rPr lang="en-US" altLang="zh-CN" dirty="0"/>
              <a:t>this</a:t>
            </a:r>
            <a:r>
              <a:rPr lang="zh-CN" altLang="en-US" dirty="0"/>
              <a:t> </a:t>
            </a:r>
            <a:r>
              <a:rPr lang="en-US" altLang="zh-CN" dirty="0"/>
              <a:t>thesis,</a:t>
            </a:r>
            <a:r>
              <a:rPr lang="zh-CN" altLang="en-US" dirty="0"/>
              <a:t> </a:t>
            </a:r>
            <a:r>
              <a:rPr lang="en-US" altLang="zh-CN" dirty="0"/>
              <a:t>I</a:t>
            </a:r>
            <a:r>
              <a:rPr lang="zh-CN" altLang="en-US" dirty="0"/>
              <a:t> </a:t>
            </a:r>
            <a:r>
              <a:rPr lang="en-US" altLang="zh-CN" dirty="0"/>
              <a:t>favor</a:t>
            </a:r>
            <a:r>
              <a:rPr lang="zh-CN" altLang="en-US" dirty="0"/>
              <a:t> </a:t>
            </a:r>
            <a:r>
              <a:rPr lang="en-US" altLang="zh-CN" dirty="0"/>
              <a:t>the</a:t>
            </a:r>
            <a:r>
              <a:rPr lang="zh-CN" altLang="en-US" dirty="0"/>
              <a:t> </a:t>
            </a:r>
            <a:r>
              <a:rPr lang="en-US" altLang="zh-CN" dirty="0"/>
              <a:t>latter</a:t>
            </a:r>
            <a:r>
              <a:rPr lang="zh-CN" altLang="en-US" dirty="0"/>
              <a:t> </a:t>
            </a:r>
            <a:r>
              <a:rPr lang="en-US" altLang="zh-CN" dirty="0"/>
              <a:t>definition</a:t>
            </a:r>
            <a:r>
              <a:rPr lang="zh-CN" altLang="en-US" dirty="0"/>
              <a:t> </a:t>
            </a:r>
            <a:r>
              <a:rPr lang="en-US" altLang="zh-CN" sz="1200" kern="1200" dirty="0">
                <a:solidFill>
                  <a:schemeClr val="tx1"/>
                </a:solidFill>
                <a:effectLst/>
                <a:latin typeface="Arial" charset="0"/>
                <a:ea typeface="ＭＳ Ｐゴシック" pitchFamily="64" charset="-128"/>
                <a:cs typeface="+mn-cs"/>
              </a:rPr>
              <a:t>as it is consistent with the definition in social psychological field and the explanation in major dictionaries.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In</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other</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words,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rumor</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can</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be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verified</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genuine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fact</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or</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debunked</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fake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news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when</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referring</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to</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some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authoritative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sources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later.</a:t>
            </a:r>
            <a:r>
              <a:rPr lang="zh-CN" altLang="en-US" sz="1200" kern="1200" dirty="0">
                <a:solidFill>
                  <a:schemeClr val="tx1"/>
                </a:solidFill>
                <a:effectLst/>
                <a:latin typeface="Arial" charset="0"/>
                <a:ea typeface="ＭＳ Ｐゴシック" pitchFamily="64" charset="-128"/>
                <a:cs typeface="+mn-cs"/>
              </a:rPr>
              <a:t> </a:t>
            </a:r>
            <a:endParaRPr lang="en-US" altLang="zh-CN" sz="1200" kern="1200" dirty="0">
              <a:solidFill>
                <a:schemeClr val="tx1"/>
              </a:solidFill>
              <a:effectLst/>
              <a:latin typeface="Arial" charset="0"/>
              <a:ea typeface="ＭＳ Ｐゴシック" pitchFamily="6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CN" sz="1200" kern="1200" dirty="0">
              <a:solidFill>
                <a:schemeClr val="tx1"/>
              </a:solidFill>
              <a:effectLst/>
              <a:latin typeface="Arial" charset="0"/>
              <a:ea typeface="ＭＳ Ｐゴシック" pitchFamily="6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pitchFamily="64" charset="-128"/>
                <a:cs typeface="+mn-cs"/>
              </a:rPr>
              <a:t>Rumors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later</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proved</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to</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be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misinformation</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definitely</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cause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more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harm</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than</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those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verified</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genuine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facts.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Thus,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focus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of</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this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work</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is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put</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on</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detection</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of</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misinformation</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or</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fake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news.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In</a:t>
            </a:r>
            <a:r>
              <a:rPr lang="zh-CN" altLang="en-US" sz="1200" kern="1200" dirty="0">
                <a:solidFill>
                  <a:schemeClr val="tx1"/>
                </a:solidFill>
                <a:effectLst/>
                <a:latin typeface="Arial" charset="0"/>
                <a:ea typeface="ＭＳ Ｐゴシック" pitchFamily="64" charset="-128"/>
                <a:cs typeface="+mn-cs"/>
              </a:rPr>
              <a:t> </a:t>
            </a:r>
            <a:r>
              <a:rPr lang="en-US" altLang="ja-JP" dirty="0"/>
              <a:t>the later sections, the term ``rumor'' shall be used to refer to actual rumors for convenience. On the other hand, for those rumors which turn out to be true, they are referred to as genuine facts or non-rumors. </a:t>
            </a:r>
          </a:p>
          <a:p>
            <a:endParaRPr kumimoji="1" lang="en-US" altLang="zh-CN" dirty="0"/>
          </a:p>
          <a:p>
            <a:r>
              <a:rPr kumimoji="1" lang="en-US" altLang="zh-CN" dirty="0"/>
              <a:t>Although</a:t>
            </a:r>
            <a:r>
              <a:rPr kumimoji="1" lang="zh-CN" altLang="en-US" dirty="0"/>
              <a:t> </a:t>
            </a:r>
            <a:r>
              <a:rPr kumimoji="1" lang="en-US" altLang="zh-CN" dirty="0"/>
              <a:t>traditional classifiers are most commonly used for rumor detection task. Considering that rumors only account for a small percentage of all posts, the dataset can be extremely imbalanced which would have a negative effect on the detection performance. Therefore the author proposes to apply anomaly detection method instead of classification. </a:t>
            </a:r>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20</a:t>
            </a:fld>
            <a:endParaRPr lang="en-US" altLang="zh-CN"/>
          </a:p>
        </p:txBody>
      </p:sp>
    </p:spTree>
    <p:extLst>
      <p:ext uri="{BB962C8B-B14F-4D97-AF65-F5344CB8AC3E}">
        <p14:creationId xmlns:p14="http://schemas.microsoft.com/office/powerpoint/2010/main" val="621710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Before I move on the overview</a:t>
            </a:r>
            <a:r>
              <a:rPr lang="en-US" altLang="zh-CN" baseline="0" dirty="0"/>
              <a:t> of the proposed model, I’d like to introduce some basic concepts first.</a:t>
            </a:r>
            <a:endParaRPr lang="zh-CN" altLang="en-US" dirty="0"/>
          </a:p>
        </p:txBody>
      </p:sp>
      <p:sp>
        <p:nvSpPr>
          <p:cNvPr id="4" name="Slide Number Placeholder 3"/>
          <p:cNvSpPr>
            <a:spLocks noGrp="1"/>
          </p:cNvSpPr>
          <p:nvPr>
            <p:ph type="sldNum" sz="quarter" idx="10"/>
          </p:nvPr>
        </p:nvSpPr>
        <p:spPr/>
        <p:txBody>
          <a:bodyPr/>
          <a:lstStyle/>
          <a:p>
            <a:pPr>
              <a:defRPr/>
            </a:pPr>
            <a:fld id="{DF6562C3-5224-4F3F-A7DE-9B92B1635E4C}" type="slidenum">
              <a:rPr lang="en-US" altLang="zh-CN" smtClean="0"/>
              <a:pPr>
                <a:defRPr/>
              </a:pPr>
              <a:t>21</a:t>
            </a:fld>
            <a:endParaRPr lang="en-US" altLang="zh-CN"/>
          </a:p>
        </p:txBody>
      </p:sp>
    </p:spTree>
    <p:extLst>
      <p:ext uri="{BB962C8B-B14F-4D97-AF65-F5344CB8AC3E}">
        <p14:creationId xmlns:p14="http://schemas.microsoft.com/office/powerpoint/2010/main" val="273519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 illustrate the procedures and performance of the proposed model, experiments are carried out on </a:t>
            </a:r>
            <a:r>
              <a:rPr kumimoji="1" lang="en-US" altLang="zh-CN" dirty="0" err="1"/>
              <a:t>Sina</a:t>
            </a:r>
            <a:r>
              <a:rPr kumimoji="1" lang="en-US" altLang="zh-CN" dirty="0"/>
              <a:t> Weibo. Since </a:t>
            </a:r>
            <a:r>
              <a:rPr kumimoji="1" lang="en-US" altLang="zh-CN" dirty="0" err="1"/>
              <a:t>Sina</a:t>
            </a:r>
            <a:r>
              <a:rPr kumimoji="1" lang="en-US" altLang="zh-CN" dirty="0"/>
              <a:t> Weibo implements many common features of OSN, the model can be applied to other OSN with little refinement needed. Fig. \ref{fig4.4.1} shows the overview of the proposed learning model for rumor detection comprising two phases, namely, feature extraction and learning model. </a:t>
            </a:r>
          </a:p>
          <a:p>
            <a:endParaRPr kumimoji="1" lang="en-US" altLang="zh-CN" dirty="0"/>
          </a:p>
          <a:p>
            <a:r>
              <a:rPr kumimoji="1" lang="en-US" altLang="zh-CN" dirty="0"/>
              <a:t>For a suspicious Weibo submitted to the system, the system refers to the profile of its author and crawl a set of recent </a:t>
            </a:r>
            <a:r>
              <a:rPr kumimoji="1" lang="en-US" altLang="zh-CN" dirty="0" err="1"/>
              <a:t>Weibos</a:t>
            </a:r>
            <a:r>
              <a:rPr kumimoji="1" lang="en-US" altLang="zh-CN" dirty="0"/>
              <a:t> posted by the author. In the feature extraction phase, each Weibo in the recent Weibo set is represented by the features extracted from itself and its corresponding comments. In the learning phase, comment based features (i.e. time dependent features) of the recent Weibo set will be first input into the RNN module to be analyzed over time as comments arrive at different time. The output of the RNN module is then combined with those Weibo based features (i.e. time independent features) and forwarded to the variant AE as an input. The variant AE then learns the normal behavior patterns of the author. Finally, the errors between the input and output of AE are calculated to perform anomaly detection and a Weibo with a larger error usually indicates a high possibility of an anomaly (i.e. rumor).</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22</a:t>
            </a:fld>
            <a:endParaRPr lang="en-US" altLang="zh-CN"/>
          </a:p>
        </p:txBody>
      </p:sp>
    </p:spTree>
    <p:extLst>
      <p:ext uri="{BB962C8B-B14F-4D97-AF65-F5344CB8AC3E}">
        <p14:creationId xmlns:p14="http://schemas.microsoft.com/office/powerpoint/2010/main" val="2616236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a:t>
            </a:r>
            <a:r>
              <a:rPr kumimoji="1" lang="zh-CN" altLang="en-US" dirty="0"/>
              <a:t> </a:t>
            </a:r>
            <a:r>
              <a:rPr kumimoji="1" lang="en-US" altLang="zh-CN" dirty="0"/>
              <a:t>carry</a:t>
            </a:r>
            <a:r>
              <a:rPr kumimoji="1" lang="zh-CN" altLang="en-US" dirty="0"/>
              <a:t> </a:t>
            </a:r>
            <a:r>
              <a:rPr kumimoji="1" lang="en-US" altLang="zh-CN" dirty="0"/>
              <a:t>out</a:t>
            </a:r>
            <a:r>
              <a:rPr kumimoji="1" lang="zh-CN" altLang="en-US" dirty="0"/>
              <a:t> </a:t>
            </a:r>
            <a:r>
              <a:rPr kumimoji="1" lang="en-US" altLang="zh-CN" dirty="0"/>
              <a:t>the</a:t>
            </a:r>
            <a:r>
              <a:rPr kumimoji="1" lang="zh-CN" altLang="en-US" dirty="0"/>
              <a:t> </a:t>
            </a:r>
            <a:r>
              <a:rPr kumimoji="1" lang="en-US" altLang="zh-CN" dirty="0"/>
              <a:t>experiments,</a:t>
            </a:r>
            <a:r>
              <a:rPr kumimoji="1" lang="zh-CN" altLang="en-US" dirty="0"/>
              <a:t> </a:t>
            </a:r>
            <a:endParaRPr kumimoji="1" lang="en-US" altLang="zh-CN" dirty="0"/>
          </a:p>
          <a:p>
            <a:r>
              <a:rPr kumimoji="1" lang="en-US" altLang="zh-CN" dirty="0"/>
              <a:t>xx</a:t>
            </a:r>
            <a:endParaRPr kumimoji="1" lang="zh-CN" altLang="en-US" dirty="0"/>
          </a:p>
          <a:p>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23</a:t>
            </a:fld>
            <a:endParaRPr lang="en-US" altLang="zh-CN"/>
          </a:p>
        </p:txBody>
      </p:sp>
    </p:spTree>
    <p:extLst>
      <p:ext uri="{BB962C8B-B14F-4D97-AF65-F5344CB8AC3E}">
        <p14:creationId xmlns:p14="http://schemas.microsoft.com/office/powerpoint/2010/main" val="2172057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Table</a:t>
            </a:r>
            <a:r>
              <a:rPr kumimoji="1" lang="zh-CN" altLang="en-US" dirty="0"/>
              <a:t> </a:t>
            </a:r>
            <a:r>
              <a:rPr kumimoji="1" lang="en-US" altLang="zh-CN" dirty="0"/>
              <a:t>4.1</a:t>
            </a:r>
            <a:r>
              <a:rPr kumimoji="1" lang="zh-CN" altLang="en-US" dirty="0"/>
              <a:t> </a:t>
            </a:r>
            <a:r>
              <a:rPr kumimoji="1" lang="en-US" altLang="zh-CN" dirty="0"/>
              <a:t>and</a:t>
            </a:r>
            <a:r>
              <a:rPr kumimoji="1" lang="zh-CN" altLang="en-US" dirty="0"/>
              <a:t> </a:t>
            </a:r>
            <a:r>
              <a:rPr kumimoji="1" lang="en-US" altLang="zh-CN" dirty="0"/>
              <a:t>Table</a:t>
            </a:r>
            <a:r>
              <a:rPr kumimoji="1" lang="zh-CN" altLang="en-US" dirty="0"/>
              <a:t> </a:t>
            </a:r>
            <a:r>
              <a:rPr kumimoji="1" lang="en-US" altLang="zh-CN" dirty="0"/>
              <a:t>4.2</a:t>
            </a:r>
            <a:r>
              <a:rPr kumimoji="1" lang="zh-CN" altLang="en-US" dirty="0"/>
              <a:t> </a:t>
            </a:r>
            <a:r>
              <a:rPr kumimoji="1" lang="en-US" altLang="zh-CN" dirty="0"/>
              <a:t>list</a:t>
            </a:r>
            <a:r>
              <a:rPr kumimoji="1" lang="zh-CN" altLang="en-US" dirty="0"/>
              <a:t> </a:t>
            </a:r>
            <a:r>
              <a:rPr kumimoji="1" lang="en-US" altLang="zh-CN" dirty="0"/>
              <a:t>the</a:t>
            </a:r>
            <a:r>
              <a:rPr kumimoji="1" lang="zh-CN" altLang="en-US" dirty="0"/>
              <a:t> </a:t>
            </a:r>
            <a:r>
              <a:rPr kumimoji="1" lang="en-US" altLang="zh-CN" dirty="0"/>
              <a:t>Weibo</a:t>
            </a:r>
            <a:r>
              <a:rPr kumimoji="1" lang="zh-CN" altLang="en-US" dirty="0"/>
              <a:t> </a:t>
            </a:r>
            <a:r>
              <a:rPr kumimoji="1" lang="en-US" altLang="zh-CN" dirty="0"/>
              <a:t>based</a:t>
            </a:r>
            <a:r>
              <a:rPr kumimoji="1" lang="zh-CN" altLang="en-US" dirty="0"/>
              <a:t> </a:t>
            </a:r>
            <a:r>
              <a:rPr kumimoji="1" lang="en-US" altLang="zh-CN" dirty="0"/>
              <a:t>features</a:t>
            </a:r>
            <a:r>
              <a:rPr kumimoji="1" lang="zh-CN" altLang="en-US" dirty="0"/>
              <a:t> </a:t>
            </a:r>
            <a:r>
              <a:rPr kumimoji="1" lang="en-US" altLang="zh-CN" dirty="0"/>
              <a:t>and</a:t>
            </a:r>
            <a:r>
              <a:rPr kumimoji="1" lang="zh-CN" altLang="en-US" dirty="0"/>
              <a:t> </a:t>
            </a:r>
            <a:r>
              <a:rPr kumimoji="1" lang="en-US" altLang="zh-CN" dirty="0"/>
              <a:t>comment</a:t>
            </a:r>
            <a:r>
              <a:rPr kumimoji="1" lang="zh-CN" altLang="en-US" dirty="0"/>
              <a:t> </a:t>
            </a:r>
            <a:r>
              <a:rPr kumimoji="1" lang="en-US" altLang="zh-CN" dirty="0"/>
              <a:t>based</a:t>
            </a:r>
            <a:r>
              <a:rPr kumimoji="1" lang="zh-CN" altLang="en-US" dirty="0"/>
              <a:t> </a:t>
            </a:r>
            <a:r>
              <a:rPr kumimoji="1" lang="en-US" altLang="zh-CN" dirty="0"/>
              <a:t>features</a:t>
            </a:r>
            <a:r>
              <a:rPr kumimoji="1" lang="zh-CN" altLang="en-US" dirty="0"/>
              <a:t> </a:t>
            </a:r>
            <a:r>
              <a:rPr kumimoji="1" lang="en-US" altLang="zh-CN" dirty="0"/>
              <a:t>respectively.</a:t>
            </a:r>
            <a:r>
              <a:rPr kumimoji="1" lang="zh-CN" altLang="en-US" dirty="0"/>
              <a:t> </a:t>
            </a:r>
            <a:r>
              <a:rPr kumimoji="1" lang="en-US" altLang="zh-CN" dirty="0"/>
              <a:t>These</a:t>
            </a:r>
            <a:r>
              <a:rPr kumimoji="1" lang="zh-CN" altLang="en-US" dirty="0"/>
              <a:t> </a:t>
            </a:r>
            <a:r>
              <a:rPr kumimoji="1" lang="en-US" altLang="zh-CN" dirty="0"/>
              <a:t>features</a:t>
            </a:r>
            <a:r>
              <a:rPr kumimoji="1" lang="zh-CN" altLang="en-US" dirty="0"/>
              <a:t> </a:t>
            </a:r>
            <a:r>
              <a:rPr kumimoji="1" lang="en-US" altLang="zh-CN" dirty="0"/>
              <a:t>are</a:t>
            </a:r>
            <a:r>
              <a:rPr kumimoji="1" lang="zh-CN" altLang="en-US" dirty="0"/>
              <a:t> </a:t>
            </a:r>
            <a:r>
              <a:rPr kumimoji="1" lang="en-US" altLang="zh-CN" dirty="0"/>
              <a:t>proposed</a:t>
            </a:r>
            <a:r>
              <a:rPr kumimoji="1" lang="zh-CN" altLang="en-US" dirty="0"/>
              <a:t> </a:t>
            </a:r>
            <a:r>
              <a:rPr kumimoji="1" lang="en-US" altLang="zh-CN" dirty="0"/>
              <a:t>inspired</a:t>
            </a:r>
            <a:r>
              <a:rPr kumimoji="1" lang="zh-CN" altLang="en-US" dirty="0"/>
              <a:t> </a:t>
            </a:r>
            <a:r>
              <a:rPr kumimoji="1" lang="en-US" altLang="zh-CN" dirty="0"/>
              <a:t>by</a:t>
            </a:r>
            <a:r>
              <a:rPr kumimoji="1" lang="zh-CN" altLang="en-US" dirty="0"/>
              <a:t> </a:t>
            </a:r>
            <a:r>
              <a:rPr kumimoji="1" lang="en-US" altLang="zh-CN" dirty="0"/>
              <a:t>previous</a:t>
            </a:r>
            <a:r>
              <a:rPr kumimoji="1" lang="zh-CN" altLang="en-US" dirty="0"/>
              <a:t> </a:t>
            </a:r>
            <a:r>
              <a:rPr kumimoji="1" lang="en-US" altLang="zh-CN" dirty="0"/>
              <a:t>research</a:t>
            </a:r>
            <a:r>
              <a:rPr kumimoji="1" lang="zh-CN" altLang="en-US" dirty="0"/>
              <a:t> </a:t>
            </a:r>
            <a:r>
              <a:rPr kumimoji="1" lang="en-US" altLang="zh-CN" dirty="0"/>
              <a:t>in</a:t>
            </a:r>
            <a:r>
              <a:rPr kumimoji="1" lang="zh-CN" altLang="en-US" dirty="0"/>
              <a:t> </a:t>
            </a:r>
            <a:r>
              <a:rPr kumimoji="1" lang="en-US" altLang="zh-CN" dirty="0"/>
              <a:t>social</a:t>
            </a:r>
            <a:r>
              <a:rPr kumimoji="1" lang="zh-CN" altLang="en-US" dirty="0"/>
              <a:t> </a:t>
            </a:r>
            <a:r>
              <a:rPr kumimoji="1" lang="en-US" altLang="zh-CN" dirty="0"/>
              <a:t>psychology</a:t>
            </a:r>
            <a:r>
              <a:rPr kumimoji="1" lang="zh-CN" altLang="en-US" dirty="0"/>
              <a:t> </a:t>
            </a:r>
            <a:r>
              <a:rPr kumimoji="1" lang="en-US" altLang="zh-CN" dirty="0"/>
              <a:t>field.</a:t>
            </a:r>
            <a:r>
              <a:rPr kumimoji="1" lang="zh-CN" altLang="en-US" dirty="0"/>
              <a:t> </a:t>
            </a:r>
            <a:endParaRPr kumimoji="1" lang="en-US" altLang="zh-CN" dirty="0"/>
          </a:p>
          <a:p>
            <a:r>
              <a:rPr kumimoji="1" lang="en-US" altLang="zh-CN" dirty="0"/>
              <a:t>For</a:t>
            </a:r>
            <a:r>
              <a:rPr kumimoji="1" lang="zh-CN" altLang="en-US" dirty="0"/>
              <a:t> </a:t>
            </a:r>
            <a:r>
              <a:rPr kumimoji="1" lang="en-US" altLang="zh-CN" dirty="0"/>
              <a:t>example,</a:t>
            </a:r>
            <a:r>
              <a:rPr kumimoji="1" lang="zh-CN" altLang="en-US" dirty="0"/>
              <a:t> </a:t>
            </a:r>
            <a:r>
              <a:rPr kumimoji="1" lang="en-US" altLang="zh-CN" dirty="0"/>
              <a:t>…</a:t>
            </a:r>
          </a:p>
          <a:p>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24</a:t>
            </a:fld>
            <a:endParaRPr lang="en-US" altLang="zh-CN"/>
          </a:p>
        </p:txBody>
      </p:sp>
    </p:spTree>
    <p:extLst>
      <p:ext uri="{BB962C8B-B14F-4D97-AF65-F5344CB8AC3E}">
        <p14:creationId xmlns:p14="http://schemas.microsoft.com/office/powerpoint/2010/main" val="1472380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Recurrent</a:t>
            </a:r>
            <a:r>
              <a:rPr kumimoji="1" lang="zh-CN" altLang="en-US" dirty="0"/>
              <a:t> </a:t>
            </a:r>
            <a:r>
              <a:rPr kumimoji="1" lang="en-US" altLang="zh-CN" dirty="0"/>
              <a:t>neural</a:t>
            </a:r>
            <a:r>
              <a:rPr kumimoji="1" lang="zh-CN" altLang="en-US" dirty="0"/>
              <a:t> </a:t>
            </a:r>
            <a:r>
              <a:rPr kumimoji="1" lang="en-US" altLang="zh-CN" dirty="0"/>
              <a:t>networks</a:t>
            </a:r>
            <a:r>
              <a:rPr kumimoji="1" lang="zh-CN" altLang="en-US" dirty="0"/>
              <a:t> </a:t>
            </a:r>
            <a:r>
              <a:rPr kumimoji="1" lang="en-US" altLang="zh-CN" dirty="0"/>
              <a:t>are</a:t>
            </a:r>
            <a:r>
              <a:rPr kumimoji="1" lang="zh-CN" altLang="en-US" dirty="0"/>
              <a:t> </a:t>
            </a:r>
            <a:r>
              <a:rPr kumimoji="1" lang="en-US" altLang="zh-CN" dirty="0"/>
              <a:t>employed</a:t>
            </a:r>
            <a:r>
              <a:rPr kumimoji="1" lang="zh-CN" altLang="en-US" dirty="0"/>
              <a:t> </a:t>
            </a:r>
            <a:r>
              <a:rPr kumimoji="1" lang="en-US" altLang="zh-CN" dirty="0"/>
              <a:t>to</a:t>
            </a:r>
            <a:r>
              <a:rPr kumimoji="1" lang="zh-CN" altLang="en-US" dirty="0"/>
              <a:t> </a:t>
            </a:r>
            <a:r>
              <a:rPr kumimoji="1" lang="en-US" altLang="zh-CN" dirty="0"/>
              <a:t>process</a:t>
            </a:r>
            <a:r>
              <a:rPr kumimoji="1" lang="zh-CN" altLang="en-US" dirty="0"/>
              <a:t> </a:t>
            </a:r>
            <a:r>
              <a:rPr kumimoji="1" lang="en-US" altLang="zh-CN" dirty="0"/>
              <a:t>the</a:t>
            </a:r>
            <a:r>
              <a:rPr kumimoji="1" lang="zh-CN" altLang="en-US" dirty="0"/>
              <a:t> </a:t>
            </a:r>
            <a:r>
              <a:rPr kumimoji="1" lang="en-US" altLang="zh-CN" dirty="0"/>
              <a:t>comments</a:t>
            </a:r>
            <a:r>
              <a:rPr kumimoji="1" lang="zh-CN" altLang="en-US" dirty="0"/>
              <a:t> </a:t>
            </a:r>
            <a:r>
              <a:rPr kumimoji="1" lang="en-US" altLang="zh-CN" dirty="0"/>
              <a:t>of</a:t>
            </a:r>
            <a:r>
              <a:rPr kumimoji="1" lang="zh-CN" altLang="en-US" dirty="0"/>
              <a:t> </a:t>
            </a:r>
            <a:r>
              <a:rPr kumimoji="1" lang="en-US" altLang="zh-CN" dirty="0" err="1"/>
              <a:t>Weibos</a:t>
            </a:r>
            <a:r>
              <a:rPr kumimoji="1" lang="en-US" altLang="zh-CN" dirty="0"/>
              <a:t>.</a:t>
            </a:r>
            <a:r>
              <a:rPr kumimoji="1" lang="zh-CN" altLang="en-US" dirty="0"/>
              <a:t> </a:t>
            </a: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RNN are regarded as recurrent because they perform the same task for every element in a sequence and the current output depends on the previous computations. In RNN, connections between units form a directed cycle.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The</a:t>
            </a:r>
            <a:r>
              <a:rPr kumimoji="1" lang="zh-CN" altLang="en-US" dirty="0"/>
              <a:t> </a:t>
            </a:r>
            <a:r>
              <a:rPr kumimoji="1" lang="en-US" altLang="zh-CN" dirty="0"/>
              <a:t>RNN</a:t>
            </a:r>
            <a:r>
              <a:rPr kumimoji="1" lang="zh-CN" altLang="en-US" dirty="0"/>
              <a:t> </a:t>
            </a:r>
            <a:r>
              <a:rPr kumimoji="1" lang="en-US" altLang="zh-CN" dirty="0"/>
              <a:t>used</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model</a:t>
            </a:r>
            <a:r>
              <a:rPr kumimoji="1" lang="zh-CN" altLang="en-US" dirty="0"/>
              <a:t> </a:t>
            </a:r>
            <a:r>
              <a:rPr kumimoji="1" lang="en-US" altLang="zh-CN" dirty="0"/>
              <a:t>is</a:t>
            </a:r>
            <a:r>
              <a:rPr kumimoji="1" lang="zh-CN" altLang="en-US" dirty="0"/>
              <a:t> </a:t>
            </a:r>
            <a:r>
              <a:rPr kumimoji="1" lang="en-US" altLang="zh-CN" dirty="0"/>
              <a:t>a</a:t>
            </a:r>
            <a:r>
              <a:rPr kumimoji="1" lang="zh-CN" altLang="en-US" dirty="0"/>
              <a:t> </a:t>
            </a:r>
            <a:r>
              <a:rPr kumimoji="1" lang="en-US" altLang="zh-CN" dirty="0"/>
              <a:t>traditional</a:t>
            </a:r>
            <a:r>
              <a:rPr kumimoji="1" lang="zh-CN" altLang="en-US" dirty="0"/>
              <a:t> </a:t>
            </a:r>
            <a:r>
              <a:rPr kumimoji="1" lang="en-US" altLang="zh-CN" dirty="0"/>
              <a:t>one</a:t>
            </a:r>
            <a:r>
              <a:rPr kumimoji="1" lang="zh-CN" altLang="en-US" dirty="0"/>
              <a:t> </a:t>
            </a:r>
            <a:r>
              <a:rPr kumimoji="1" lang="en-US" altLang="zh-CN" dirty="0"/>
              <a:t>so</a:t>
            </a:r>
            <a:r>
              <a:rPr kumimoji="1" lang="zh-CN" altLang="en-US" dirty="0"/>
              <a:t> </a:t>
            </a:r>
            <a:r>
              <a:rPr kumimoji="1" lang="en-US" altLang="zh-CN" dirty="0"/>
              <a:t>I</a:t>
            </a:r>
            <a:r>
              <a:rPr kumimoji="1" lang="zh-CN" altLang="en-US" dirty="0"/>
              <a:t> </a:t>
            </a:r>
            <a:r>
              <a:rPr kumimoji="1" lang="en-US" altLang="zh-CN" dirty="0"/>
              <a:t>will</a:t>
            </a:r>
            <a:r>
              <a:rPr kumimoji="1" lang="zh-CN" altLang="en-US" dirty="0"/>
              <a:t> </a:t>
            </a:r>
            <a:r>
              <a:rPr kumimoji="1" lang="en-US" altLang="zh-CN" dirty="0"/>
              <a:t>just</a:t>
            </a:r>
            <a:r>
              <a:rPr kumimoji="1" lang="zh-CN" altLang="en-US" dirty="0"/>
              <a:t> </a:t>
            </a:r>
            <a:r>
              <a:rPr kumimoji="1" lang="en-US" altLang="zh-CN" dirty="0"/>
              <a:t>skip</a:t>
            </a:r>
            <a:r>
              <a:rPr kumimoji="1" lang="zh-CN" altLang="en-US" dirty="0"/>
              <a:t> </a:t>
            </a:r>
            <a:r>
              <a:rPr kumimoji="1" lang="en-US" altLang="zh-CN" dirty="0"/>
              <a:t>the</a:t>
            </a:r>
            <a:r>
              <a:rPr kumimoji="1" lang="zh-CN" altLang="en-US" dirty="0"/>
              <a:t> </a:t>
            </a:r>
            <a:r>
              <a:rPr kumimoji="1" lang="en-US" altLang="zh-CN" dirty="0"/>
              <a:t>details</a:t>
            </a:r>
            <a:r>
              <a:rPr kumimoji="1" lang="zh-CN" altLang="en-US" dirty="0"/>
              <a:t> </a:t>
            </a:r>
            <a:r>
              <a:rPr kumimoji="1" lang="en-US" altLang="zh-CN" dirty="0"/>
              <a:t>here.</a:t>
            </a:r>
            <a:r>
              <a:rPr kumimoji="1" lang="zh-CN" altLang="en-US" dirty="0"/>
              <a:t> </a:t>
            </a:r>
            <a:endParaRPr kumimoji="1" lang="en-US" altLang="zh-CN" dirty="0"/>
          </a:p>
          <a:p>
            <a:endParaRPr kumimoji="1" lang="en-US" altLang="zh-CN" dirty="0"/>
          </a:p>
          <a:p>
            <a:r>
              <a:rPr kumimoji="1" lang="en-US" altLang="zh-CN" dirty="0"/>
              <a:t>(A recurrent neural network (RNN) \cite{lipton2015critical} is a feed-forward artificial neural network in which connections between units form a directed cycle. This builds an internal state of the network allowing it to exhibit dynamic temporal behavior. The reason that the author would like to observe the temporal behaviors is because the propagation pattern of rumors and non-rumors tend to be different. In other words, other users who read the posts respond differently over time depending on whether the original post is a rumor or not.</a:t>
            </a:r>
          </a:p>
          <a:p>
            <a:endParaRPr kumimoji="1" lang="en-US" altLang="zh-CN" dirty="0"/>
          </a:p>
          <a:p>
            <a:r>
              <a:rPr kumimoji="1" lang="en-US" altLang="zh-CN" dirty="0"/>
              <a:t>the proposed one-hidden-layer RNN module is formalized as follows (see Fig. \ref{fig4.4.2}(a)): given an input sequence $\{\</a:t>
            </a:r>
            <a:r>
              <a:rPr kumimoji="1" lang="en-US" altLang="zh-CN" dirty="0" err="1"/>
              <a:t>bx</a:t>
            </a:r>
            <a:r>
              <a:rPr kumimoji="1" lang="en-US" altLang="zh-CN" dirty="0"/>
              <a:t>_{1},\</a:t>
            </a:r>
            <a:r>
              <a:rPr kumimoji="1" lang="en-US" altLang="zh-CN" dirty="0" err="1"/>
              <a:t>ldots</a:t>
            </a:r>
            <a:r>
              <a:rPr kumimoji="1" lang="en-US" altLang="zh-CN" dirty="0"/>
              <a:t>,\</a:t>
            </a:r>
            <a:r>
              <a:rPr kumimoji="1" lang="en-US" altLang="zh-CN" dirty="0" err="1"/>
              <a:t>bx</a:t>
            </a:r>
            <a:r>
              <a:rPr kumimoji="1" lang="en-US" altLang="zh-CN" dirty="0"/>
              <a:t>_{T}\}$, the hidden states $\{\</a:t>
            </a:r>
            <a:r>
              <a:rPr kumimoji="1" lang="en-US" altLang="zh-CN" dirty="0" err="1"/>
              <a:t>bh</a:t>
            </a:r>
            <a:r>
              <a:rPr kumimoji="1" lang="en-US" altLang="zh-CN" dirty="0"/>
              <a:t>_{1},\</a:t>
            </a:r>
            <a:r>
              <a:rPr kumimoji="1" lang="en-US" altLang="zh-CN" dirty="0" err="1"/>
              <a:t>ldots</a:t>
            </a:r>
            <a:r>
              <a:rPr kumimoji="1" lang="en-US" altLang="zh-CN" dirty="0"/>
              <a:t>,\</a:t>
            </a:r>
            <a:r>
              <a:rPr kumimoji="1" lang="en-US" altLang="zh-CN" dirty="0" err="1"/>
              <a:t>bh</a:t>
            </a:r>
            <a:r>
              <a:rPr kumimoji="1" lang="en-US" altLang="zh-CN" dirty="0"/>
              <a:t>_{T}\}$ are updated at every time step so as to generate the outputs $(\</a:t>
            </a:r>
            <a:r>
              <a:rPr kumimoji="1" lang="en-US" altLang="zh-CN" dirty="0" err="1"/>
              <a:t>bo</a:t>
            </a:r>
            <a:r>
              <a:rPr kumimoji="1" lang="en-US" altLang="zh-CN" dirty="0"/>
              <a:t>_{1},\</a:t>
            </a:r>
            <a:r>
              <a:rPr kumimoji="1" lang="en-US" altLang="zh-CN" dirty="0" err="1"/>
              <a:t>ldots</a:t>
            </a:r>
            <a:r>
              <a:rPr kumimoji="1" lang="en-US" altLang="zh-CN" dirty="0"/>
              <a:t>,\</a:t>
            </a:r>
            <a:r>
              <a:rPr kumimoji="1" lang="en-US" altLang="zh-CN" dirty="0" err="1"/>
              <a:t>bo</a:t>
            </a:r>
            <a:r>
              <a:rPr kumimoji="1" lang="en-US" altLang="zh-CN" dirty="0"/>
              <a:t>_{T})$. </a:t>
            </a:r>
          </a:p>
          <a:p>
            <a:endParaRPr kumimoji="1" lang="en-US" altLang="zh-CN" dirty="0"/>
          </a:p>
          <a:p>
            <a:r>
              <a:rPr kumimoji="1" lang="en-US" altLang="zh-CN" dirty="0"/>
              <a:t>$\</a:t>
            </a:r>
            <a:r>
              <a:rPr kumimoji="1" lang="en-US" altLang="zh-CN" dirty="0" err="1"/>
              <a:t>bh</a:t>
            </a:r>
            <a:r>
              <a:rPr kumimoji="1" lang="en-US" altLang="zh-CN" dirty="0"/>
              <a:t>_{t}$ is the hidden state in the $</a:t>
            </a:r>
            <a:r>
              <a:rPr kumimoji="1" lang="en-US" altLang="zh-CN" dirty="0" err="1"/>
              <a:t>t$th</a:t>
            </a:r>
            <a:r>
              <a:rPr kumimoji="1" lang="en-US" altLang="zh-CN" dirty="0"/>
              <a:t> time slot and can be regarded as the ``memory'' of the network. $\</a:t>
            </a:r>
            <a:r>
              <a:rPr kumimoji="1" lang="en-US" altLang="zh-CN" dirty="0" err="1"/>
              <a:t>bh</a:t>
            </a:r>
            <a:r>
              <a:rPr kumimoji="1" lang="en-US" altLang="zh-CN" dirty="0"/>
              <a:t>_{t}$ is calculated based on the previous hidden state and the input at the current step. Similarly, $\</a:t>
            </a:r>
            <a:r>
              <a:rPr kumimoji="1" lang="en-US" altLang="zh-CN" dirty="0" err="1"/>
              <a:t>bo</a:t>
            </a:r>
            <a:r>
              <a:rPr kumimoji="1" lang="en-US" altLang="zh-CN" dirty="0"/>
              <a:t>_{t}$ is the output vector. $\</a:t>
            </a:r>
            <a:r>
              <a:rPr kumimoji="1" lang="en-US" altLang="zh-CN" dirty="0" err="1"/>
              <a:t>bh</a:t>
            </a:r>
            <a:r>
              <a:rPr kumimoji="1" lang="en-US" altLang="zh-CN" dirty="0"/>
              <a:t>_{t}$ and $\</a:t>
            </a:r>
            <a:r>
              <a:rPr kumimoji="1" lang="en-US" altLang="zh-CN" dirty="0" err="1"/>
              <a:t>bo</a:t>
            </a:r>
            <a:r>
              <a:rPr kumimoji="1" lang="en-US" altLang="zh-CN" dirty="0"/>
              <a:t>_{t}$ are calculated using Formula \ref{formula2} in which </a:t>
            </a:r>
            <a:r>
              <a:rPr kumimoji="1" lang="en-US" altLang="zh-CN" b="1" dirty="0"/>
              <a:t>$U_R,W_R,V_R$ are the input-to-hidden, hidden-to-hidden, hidden-to-output parameters respectively</a:t>
            </a:r>
            <a:r>
              <a:rPr kumimoji="1" lang="en-US" altLang="zh-CN" dirty="0"/>
              <a:t>. When training the parameters the errors between $\</a:t>
            </a:r>
            <a:r>
              <a:rPr kumimoji="1" lang="en-US" altLang="zh-CN" dirty="0" err="1"/>
              <a:t>bo_t</a:t>
            </a:r>
            <a:r>
              <a:rPr kumimoji="1" lang="en-US" altLang="zh-CN" dirty="0"/>
              <a:t>$ and $\</a:t>
            </a:r>
            <a:r>
              <a:rPr kumimoji="1" lang="en-US" altLang="zh-CN" dirty="0" err="1"/>
              <a:t>bx</a:t>
            </a:r>
            <a:r>
              <a:rPr kumimoji="1" lang="en-US" altLang="zh-CN" dirty="0"/>
              <a:t>_{t+1}$ are calculated since it is expected that the output at step $t$ would learn the influence of the comments in the previous time slots and predict the result in the next slot.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25</a:t>
            </a:fld>
            <a:endParaRPr lang="en-US" altLang="zh-CN"/>
          </a:p>
        </p:txBody>
      </p:sp>
    </p:spTree>
    <p:extLst>
      <p:ext uri="{BB962C8B-B14F-4D97-AF65-F5344CB8AC3E}">
        <p14:creationId xmlns:p14="http://schemas.microsoft.com/office/powerpoint/2010/main" val="63469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Then</a:t>
            </a:r>
            <a:r>
              <a:rPr kumimoji="1" lang="zh-CN" altLang="en-US" dirty="0"/>
              <a:t> </a:t>
            </a:r>
            <a:r>
              <a:rPr kumimoji="1" lang="en-US" altLang="zh-CN" dirty="0"/>
              <a:t>I would like to introduce about how</a:t>
            </a:r>
            <a:r>
              <a:rPr kumimoji="1" lang="zh-CN" altLang="en-US" dirty="0"/>
              <a:t> </a:t>
            </a:r>
            <a:r>
              <a:rPr kumimoji="1" lang="en-US" altLang="zh-CN" dirty="0"/>
              <a:t>to</a:t>
            </a:r>
            <a:r>
              <a:rPr kumimoji="1" lang="zh-CN" altLang="en-US" dirty="0"/>
              <a:t> </a:t>
            </a:r>
            <a:r>
              <a:rPr kumimoji="1" lang="en-US" altLang="zh-CN" dirty="0"/>
              <a:t>feed</a:t>
            </a:r>
            <a:r>
              <a:rPr kumimoji="1" lang="zh-CN" altLang="en-US" dirty="0"/>
              <a:t> </a:t>
            </a:r>
            <a:r>
              <a:rPr kumimoji="1" lang="en-US" altLang="zh-CN" dirty="0"/>
              <a:t>the</a:t>
            </a:r>
            <a:r>
              <a:rPr kumimoji="1" lang="zh-CN" altLang="en-US" dirty="0"/>
              <a:t> </a:t>
            </a:r>
            <a:r>
              <a:rPr kumimoji="1" lang="en-US" altLang="zh-CN" dirty="0"/>
              <a:t>comment</a:t>
            </a:r>
            <a:r>
              <a:rPr kumimoji="1" lang="zh-CN" altLang="en-US" dirty="0"/>
              <a:t> </a:t>
            </a:r>
            <a:r>
              <a:rPr kumimoji="1" lang="en-US" altLang="zh-CN" dirty="0"/>
              <a:t>features</a:t>
            </a:r>
            <a:r>
              <a:rPr kumimoji="1" lang="zh-CN" altLang="en-US" dirty="0"/>
              <a:t> </a:t>
            </a:r>
            <a:r>
              <a:rPr kumimoji="1" lang="en-US" altLang="zh-CN" dirty="0"/>
              <a:t>into</a:t>
            </a:r>
            <a:r>
              <a:rPr kumimoji="1" lang="zh-CN" altLang="en-US" dirty="0"/>
              <a:t> </a:t>
            </a:r>
            <a:r>
              <a:rPr kumimoji="1" lang="en-US" altLang="zh-CN" dirty="0"/>
              <a:t>RNN?</a:t>
            </a:r>
          </a:p>
          <a:p>
            <a:endParaRPr kumimoji="1" lang="en-US" altLang="zh-CN"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pitchFamily="64" charset="-128"/>
                <a:cs typeface="+mn-cs"/>
              </a:rPr>
              <a:t>The function g(·) describes the general characteristics of all the comments falling into the same time slot. Functions like sum and mean are tested and they perform similarly. In the proposed model, the mean function is selected for the following experiments. </a:t>
            </a:r>
            <a:endParaRPr lang="en-US" altLang="zh-CN" dirty="0"/>
          </a:p>
          <a:p>
            <a:endParaRPr kumimoji="1" lang="en-US" altLang="zh-CN" dirty="0"/>
          </a:p>
          <a:p>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26</a:t>
            </a:fld>
            <a:endParaRPr lang="en-US" altLang="zh-CN"/>
          </a:p>
        </p:txBody>
      </p:sp>
    </p:spTree>
    <p:extLst>
      <p:ext uri="{BB962C8B-B14F-4D97-AF65-F5344CB8AC3E}">
        <p14:creationId xmlns:p14="http://schemas.microsoft.com/office/powerpoint/2010/main" val="3500709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a:t>
            </a:r>
            <a:r>
              <a:rPr kumimoji="1" lang="zh-CN" altLang="en-US" dirty="0"/>
              <a:t> </a:t>
            </a:r>
            <a:r>
              <a:rPr kumimoji="1" lang="en-US" altLang="zh-CN" dirty="0"/>
              <a:t>output</a:t>
            </a:r>
            <a:r>
              <a:rPr kumimoji="1" lang="zh-CN" altLang="en-US" dirty="0"/>
              <a:t> </a:t>
            </a:r>
            <a:r>
              <a:rPr kumimoji="1" lang="en-US" altLang="zh-CN" dirty="0"/>
              <a:t>of</a:t>
            </a:r>
            <a:r>
              <a:rPr kumimoji="1" lang="zh-CN" altLang="en-US" dirty="0"/>
              <a:t> </a:t>
            </a:r>
            <a:r>
              <a:rPr kumimoji="1" lang="en-US" altLang="zh-CN" dirty="0"/>
              <a:t>RNN</a:t>
            </a:r>
            <a:r>
              <a:rPr kumimoji="1" lang="zh-CN" altLang="en-US" dirty="0"/>
              <a:t> </a:t>
            </a:r>
            <a:r>
              <a:rPr kumimoji="1" lang="en-US" altLang="zh-CN" dirty="0"/>
              <a:t>is</a:t>
            </a:r>
            <a:r>
              <a:rPr kumimoji="1" lang="zh-CN" altLang="en-US" dirty="0"/>
              <a:t> </a:t>
            </a:r>
            <a:r>
              <a:rPr kumimoji="1" lang="en-US" altLang="zh-CN" dirty="0"/>
              <a:t>combined</a:t>
            </a:r>
            <a:r>
              <a:rPr kumimoji="1" lang="zh-CN" altLang="en-US" dirty="0"/>
              <a:t> </a:t>
            </a:r>
            <a:r>
              <a:rPr kumimoji="1" lang="en-US" altLang="zh-CN" dirty="0"/>
              <a:t>with</a:t>
            </a:r>
            <a:r>
              <a:rPr kumimoji="1" lang="zh-CN" altLang="en-US" dirty="0"/>
              <a:t> </a:t>
            </a:r>
            <a:r>
              <a:rPr kumimoji="1" lang="en-US" altLang="zh-CN" dirty="0"/>
              <a:t>Weibo</a:t>
            </a:r>
            <a:r>
              <a:rPr kumimoji="1" lang="zh-CN" altLang="en-US" dirty="0"/>
              <a:t> </a:t>
            </a:r>
            <a:r>
              <a:rPr kumimoji="1" lang="en-US" altLang="zh-CN" dirty="0"/>
              <a:t>based</a:t>
            </a:r>
            <a:r>
              <a:rPr kumimoji="1" lang="zh-CN" altLang="en-US" dirty="0"/>
              <a:t> </a:t>
            </a:r>
            <a:r>
              <a:rPr kumimoji="1" lang="en-US" altLang="zh-CN" dirty="0"/>
              <a:t>features</a:t>
            </a:r>
            <a:r>
              <a:rPr kumimoji="1" lang="zh-CN" altLang="en-US" dirty="0"/>
              <a:t> </a:t>
            </a:r>
            <a:r>
              <a:rPr kumimoji="1" lang="en-US" altLang="zh-CN" dirty="0"/>
              <a:t>so</a:t>
            </a:r>
            <a:r>
              <a:rPr kumimoji="1" lang="zh-CN" altLang="en-US" dirty="0"/>
              <a:t> </a:t>
            </a:r>
            <a:r>
              <a:rPr kumimoji="1" lang="en-US" altLang="zh-CN" dirty="0"/>
              <a:t>as</a:t>
            </a:r>
            <a:r>
              <a:rPr kumimoji="1" lang="zh-CN" altLang="en-US" dirty="0"/>
              <a:t> </a:t>
            </a:r>
            <a:r>
              <a:rPr kumimoji="1" lang="en-US" altLang="zh-CN" dirty="0"/>
              <a:t>to</a:t>
            </a:r>
            <a:r>
              <a:rPr kumimoji="1" lang="zh-CN" altLang="en-US" dirty="0"/>
              <a:t> </a:t>
            </a:r>
            <a:r>
              <a:rPr kumimoji="1" lang="en-US" altLang="zh-CN" dirty="0"/>
              <a:t>input</a:t>
            </a:r>
            <a:r>
              <a:rPr kumimoji="1" lang="zh-CN" altLang="en-US" dirty="0"/>
              <a:t> </a:t>
            </a:r>
            <a:r>
              <a:rPr kumimoji="1" lang="en-US" altLang="zh-CN" dirty="0"/>
              <a:t>into</a:t>
            </a:r>
            <a:r>
              <a:rPr kumimoji="1" lang="zh-CN" altLang="en-US" dirty="0"/>
              <a:t> </a:t>
            </a:r>
            <a:r>
              <a:rPr kumimoji="1" lang="en-US" altLang="zh-CN" dirty="0"/>
              <a:t>an</a:t>
            </a:r>
            <a:r>
              <a:rPr kumimoji="1" lang="zh-CN" altLang="en-US" dirty="0"/>
              <a:t> </a:t>
            </a:r>
            <a:r>
              <a:rPr kumimoji="1" lang="en-US" altLang="zh-CN" dirty="0" err="1"/>
              <a:t>AutoEncoder</a:t>
            </a:r>
            <a:r>
              <a:rPr kumimoji="1" lang="en-US" altLang="zh-CN" dirty="0"/>
              <a:t>.</a:t>
            </a:r>
            <a:r>
              <a:rPr kumimoji="1" lang="zh-CN" altLang="en-US" dirty="0"/>
              <a:t> </a:t>
            </a:r>
            <a:r>
              <a:rPr kumimoji="1" lang="en-US" altLang="zh-CN" dirty="0"/>
              <a:t>One</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most</a:t>
            </a:r>
            <a:r>
              <a:rPr kumimoji="1" lang="zh-CN" altLang="en-US" dirty="0"/>
              <a:t> </a:t>
            </a:r>
            <a:r>
              <a:rPr kumimoji="1" lang="en-US" altLang="zh-CN" dirty="0"/>
              <a:t>important</a:t>
            </a:r>
            <a:r>
              <a:rPr kumimoji="1" lang="zh-CN" altLang="en-US" dirty="0"/>
              <a:t> </a:t>
            </a:r>
            <a:r>
              <a:rPr kumimoji="1" lang="en-US" altLang="zh-CN" dirty="0"/>
              <a:t>features</a:t>
            </a:r>
            <a:r>
              <a:rPr kumimoji="1" lang="zh-CN" altLang="en-US" dirty="0"/>
              <a:t> </a:t>
            </a:r>
            <a:r>
              <a:rPr kumimoji="1" lang="en-US" altLang="zh-CN" dirty="0"/>
              <a:t>of</a:t>
            </a:r>
            <a:r>
              <a:rPr kumimoji="1" lang="zh-CN" altLang="en-US" dirty="0"/>
              <a:t> </a:t>
            </a:r>
            <a:r>
              <a:rPr kumimoji="1" lang="en-US" altLang="zh-CN" dirty="0"/>
              <a:t>AE</a:t>
            </a:r>
            <a:r>
              <a:rPr kumimoji="1" lang="zh-CN" altLang="en-US" dirty="0"/>
              <a:t> </a:t>
            </a:r>
            <a:r>
              <a:rPr kumimoji="1" lang="en-US" altLang="zh-CN" dirty="0"/>
              <a:t>is</a:t>
            </a:r>
            <a:r>
              <a:rPr kumimoji="1" lang="zh-CN" altLang="en-US" dirty="0"/>
              <a:t> </a:t>
            </a:r>
            <a:r>
              <a:rPr kumimoji="1" lang="en-US" altLang="zh-CN" dirty="0"/>
              <a:t>that</a:t>
            </a:r>
            <a:r>
              <a:rPr kumimoji="1" lang="zh-CN" altLang="en-US" dirty="0"/>
              <a:t> </a:t>
            </a:r>
            <a:r>
              <a:rPr kumimoji="1" lang="en-US" altLang="zh-CN" dirty="0"/>
              <a:t>the</a:t>
            </a:r>
            <a:r>
              <a:rPr kumimoji="1" lang="zh-CN" altLang="en-US" dirty="0"/>
              <a:t> </a:t>
            </a:r>
            <a:r>
              <a:rPr kumimoji="1" lang="en-US" altLang="zh-CN" dirty="0"/>
              <a:t>target</a:t>
            </a:r>
            <a:r>
              <a:rPr kumimoji="1" lang="zh-CN" altLang="en-US" dirty="0"/>
              <a:t> </a:t>
            </a:r>
            <a:r>
              <a:rPr kumimoji="1" lang="en-US" altLang="zh-CN" dirty="0"/>
              <a:t>values</a:t>
            </a:r>
            <a:r>
              <a:rPr kumimoji="1" lang="zh-CN" altLang="en-US" dirty="0"/>
              <a:t> </a:t>
            </a:r>
            <a:r>
              <a:rPr kumimoji="1" lang="en-US" altLang="zh-CN" dirty="0"/>
              <a:t>are</a:t>
            </a:r>
            <a:r>
              <a:rPr kumimoji="1" lang="zh-CN" altLang="en-US" dirty="0"/>
              <a:t> </a:t>
            </a:r>
            <a:r>
              <a:rPr kumimoji="1" lang="en-US" altLang="zh-CN" dirty="0"/>
              <a:t>set</a:t>
            </a:r>
            <a:r>
              <a:rPr kumimoji="1" lang="zh-CN" altLang="en-US" dirty="0"/>
              <a:t> </a:t>
            </a:r>
            <a:r>
              <a:rPr kumimoji="1" lang="en-US" altLang="zh-CN" dirty="0"/>
              <a:t>to</a:t>
            </a:r>
            <a:r>
              <a:rPr kumimoji="1" lang="zh-CN" altLang="en-US" dirty="0"/>
              <a:t> </a:t>
            </a:r>
            <a:r>
              <a:rPr kumimoji="1" lang="en-US" altLang="zh-CN" dirty="0"/>
              <a:t>be</a:t>
            </a:r>
            <a:r>
              <a:rPr kumimoji="1" lang="zh-CN" altLang="en-US" dirty="0"/>
              <a:t> </a:t>
            </a:r>
            <a:r>
              <a:rPr kumimoji="1" lang="en-US" altLang="zh-CN" dirty="0"/>
              <a:t>equal</a:t>
            </a:r>
            <a:r>
              <a:rPr kumimoji="1" lang="zh-CN" altLang="en-US" dirty="0"/>
              <a:t> </a:t>
            </a:r>
            <a:r>
              <a:rPr kumimoji="1" lang="en-US" altLang="zh-CN" dirty="0"/>
              <a:t>to</a:t>
            </a:r>
            <a:r>
              <a:rPr kumimoji="1" lang="zh-CN" altLang="en-US" dirty="0"/>
              <a:t> </a:t>
            </a:r>
            <a:r>
              <a:rPr kumimoji="1" lang="en-US" altLang="zh-CN" dirty="0"/>
              <a:t>the</a:t>
            </a:r>
            <a:r>
              <a:rPr kumimoji="1" lang="zh-CN" altLang="en-US" dirty="0"/>
              <a:t> </a:t>
            </a:r>
            <a:r>
              <a:rPr kumimoji="1" lang="en-US" altLang="zh-CN" dirty="0"/>
              <a:t>inputs.</a:t>
            </a:r>
            <a:r>
              <a:rPr kumimoji="1" lang="zh-CN" altLang="en-US" dirty="0"/>
              <a:t> </a:t>
            </a:r>
            <a:r>
              <a:rPr kumimoji="1" lang="en-US" altLang="zh-CN" dirty="0"/>
              <a:t>However,</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proposed</a:t>
            </a:r>
            <a:r>
              <a:rPr kumimoji="1" lang="zh-CN" altLang="en-US" dirty="0"/>
              <a:t> </a:t>
            </a:r>
            <a:r>
              <a:rPr kumimoji="1" lang="en-US" altLang="zh-CN" dirty="0"/>
              <a:t>model,</a:t>
            </a:r>
            <a:r>
              <a:rPr kumimoji="1" lang="zh-CN" altLang="en-US" dirty="0"/>
              <a:t> </a:t>
            </a:r>
            <a:r>
              <a:rPr kumimoji="1" lang="en-US" altLang="zh-CN" dirty="0"/>
              <a:t>when</a:t>
            </a:r>
            <a:r>
              <a:rPr kumimoji="1" lang="zh-CN" altLang="en-US" dirty="0"/>
              <a:t> </a:t>
            </a:r>
            <a:r>
              <a:rPr kumimoji="1" lang="en-US" altLang="zh-CN" dirty="0"/>
              <a:t>combining</a:t>
            </a:r>
            <a:r>
              <a:rPr kumimoji="1" lang="zh-CN" altLang="en-US" dirty="0"/>
              <a:t> </a:t>
            </a:r>
            <a:r>
              <a:rPr kumimoji="1" lang="en-US" altLang="zh-CN" dirty="0"/>
              <a:t>RNN</a:t>
            </a:r>
            <a:r>
              <a:rPr kumimoji="1" lang="zh-CN" altLang="en-US" dirty="0"/>
              <a:t> </a:t>
            </a:r>
            <a:r>
              <a:rPr kumimoji="1" lang="en-US" altLang="zh-CN" dirty="0"/>
              <a:t>and</a:t>
            </a:r>
            <a:r>
              <a:rPr kumimoji="1" lang="zh-CN" altLang="en-US" dirty="0"/>
              <a:t> </a:t>
            </a:r>
            <a:r>
              <a:rPr kumimoji="1" lang="en-US" altLang="zh-CN" dirty="0"/>
              <a:t>AE,</a:t>
            </a:r>
            <a:r>
              <a:rPr kumimoji="1" lang="zh-CN" altLang="en-US" dirty="0"/>
              <a:t> </a:t>
            </a:r>
            <a:r>
              <a:rPr kumimoji="1" lang="en-US" altLang="zh-CN" dirty="0"/>
              <a:t>some</a:t>
            </a:r>
            <a:r>
              <a:rPr kumimoji="1" lang="zh-CN" altLang="en-US" dirty="0"/>
              <a:t> </a:t>
            </a:r>
            <a:r>
              <a:rPr kumimoji="1" lang="en-US" altLang="zh-CN" dirty="0"/>
              <a:t>changes</a:t>
            </a:r>
            <a:r>
              <a:rPr kumimoji="1" lang="zh-CN" altLang="en-US" dirty="0"/>
              <a:t> </a:t>
            </a:r>
            <a:r>
              <a:rPr kumimoji="1" lang="en-US" altLang="zh-CN" dirty="0"/>
              <a:t>are</a:t>
            </a:r>
            <a:r>
              <a:rPr kumimoji="1" lang="zh-CN" altLang="en-US" dirty="0"/>
              <a:t> </a:t>
            </a:r>
            <a:r>
              <a:rPr kumimoji="1" lang="en-US" altLang="zh-CN" dirty="0"/>
              <a:t>made.</a:t>
            </a:r>
            <a:r>
              <a:rPr kumimoji="1" lang="zh-CN" altLang="en-US" dirty="0"/>
              <a:t> </a:t>
            </a:r>
            <a:endParaRPr kumimoji="1" lang="en-US" altLang="zh-CN" dirty="0"/>
          </a:p>
          <a:p>
            <a:endParaRPr kumimoji="1" lang="en-US" altLang="zh-CN" dirty="0"/>
          </a:p>
          <a:p>
            <a:r>
              <a:rPr kumimoji="1" lang="en-US" altLang="zh-CN" dirty="0"/>
              <a:t>(An </a:t>
            </a:r>
            <a:r>
              <a:rPr kumimoji="1" lang="en-US" altLang="zh-CN" dirty="0" err="1"/>
              <a:t>AutoEncoder</a:t>
            </a:r>
            <a:r>
              <a:rPr kumimoji="1" lang="en-US" altLang="zh-CN" dirty="0"/>
              <a:t> (AE) \cite{rumelhart1993learning} is an artificial neural network used for unsupervised learning of efficient </a:t>
            </a:r>
            <a:r>
              <a:rPr kumimoji="1" lang="en-US" altLang="zh-CN" dirty="0" err="1"/>
              <a:t>codings</a:t>
            </a:r>
            <a:r>
              <a:rPr kumimoji="1" lang="en-US" altLang="zh-CN" dirty="0"/>
              <a:t>, i.e. setting the target values to be equal to the inputs. Considering the characteristics of AE, it can be used for anomaly detection \cite{sakurada2014anomaly}. Data experience a dimension reduction process in the hidden layer of AE and in this subspace, normal data and anomalies appear significantly different \cite{chandola2009anomaly}.</a:t>
            </a:r>
          </a:p>
          <a:p>
            <a:endParaRPr kumimoji="1" lang="en-US" altLang="zh-CN" dirty="0"/>
          </a:p>
          <a:p>
            <a:r>
              <a:rPr kumimoji="1" lang="en-US" altLang="zh-CN" dirty="0"/>
              <a:t>The details of the proposed one-hidden-layer AE module can be seen in Fig \ref{fig4.4.3}. An Autoencoder takes an input $\</a:t>
            </a:r>
            <a:r>
              <a:rPr kumimoji="1" lang="en-US" altLang="zh-CN" dirty="0" err="1"/>
              <a:t>bX</a:t>
            </a:r>
            <a:r>
              <a:rPr kumimoji="1" lang="en-US" altLang="zh-CN" dirty="0"/>
              <a:t>$ and first maps it (with an encoder) to a hidden representation $\</a:t>
            </a:r>
            <a:r>
              <a:rPr kumimoji="1" lang="en-US" altLang="zh-CN" dirty="0" err="1"/>
              <a:t>bH</a:t>
            </a:r>
            <a:r>
              <a:rPr kumimoji="1" lang="en-US" altLang="zh-CN" dirty="0"/>
              <a:t>$ through a deterministic mapping. The hidden value $\</a:t>
            </a:r>
            <a:r>
              <a:rPr kumimoji="1" lang="en-US" altLang="zh-CN" dirty="0" err="1"/>
              <a:t>bH</a:t>
            </a:r>
            <a:r>
              <a:rPr kumimoji="1" lang="en-US" altLang="zh-CN" dirty="0"/>
              <a:t>$ is then mapped back (with a decoder) into a reconstruction $\</a:t>
            </a:r>
            <a:r>
              <a:rPr kumimoji="1" lang="en-US" altLang="zh-CN" dirty="0" err="1"/>
              <a:t>bO</a:t>
            </a:r>
            <a:r>
              <a:rPr kumimoji="1" lang="en-US" altLang="zh-CN" dirty="0"/>
              <a:t>$ of the same shape as $\</a:t>
            </a:r>
            <a:r>
              <a:rPr kumimoji="1" lang="en-US" altLang="zh-CN" dirty="0" err="1"/>
              <a:t>bX</a:t>
            </a:r>
            <a:r>
              <a:rPr kumimoji="1" lang="en-US" altLang="zh-CN" dirty="0"/>
              <a:t>$. The mapping happens through a similar transformation. The input data $\</a:t>
            </a:r>
            <a:r>
              <a:rPr kumimoji="1" lang="en-US" altLang="zh-CN" dirty="0" err="1"/>
              <a:t>bX</a:t>
            </a:r>
            <a:r>
              <a:rPr kumimoji="1" lang="en-US" altLang="zh-CN" dirty="0"/>
              <a:t>$ is a matrix in the experiments, where the rows of $\</a:t>
            </a:r>
            <a:r>
              <a:rPr kumimoji="1" lang="en-US" altLang="zh-CN" dirty="0" err="1"/>
              <a:t>bX</a:t>
            </a:r>
            <a:r>
              <a:rPr kumimoji="1" lang="en-US" altLang="zh-CN" dirty="0"/>
              <a:t>$ denote different </a:t>
            </a:r>
            <a:r>
              <a:rPr kumimoji="1" lang="en-US" altLang="zh-CN" dirty="0" err="1"/>
              <a:t>Weibos</a:t>
            </a:r>
            <a:r>
              <a:rPr kumimoji="1" lang="en-US" altLang="zh-CN" dirty="0"/>
              <a:t> and the columns of $\</a:t>
            </a:r>
            <a:r>
              <a:rPr kumimoji="1" lang="en-US" altLang="zh-CN" dirty="0" err="1"/>
              <a:t>bX</a:t>
            </a:r>
            <a:r>
              <a:rPr kumimoji="1" lang="en-US" altLang="zh-CN" dirty="0"/>
              <a:t>$ represent different features. The following formula concludes the calculation process in which $W_{A},b$ and $V_{A},c$ are the input-to-hidden and hidden-to-output parameters respectively.)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27</a:t>
            </a:fld>
            <a:endParaRPr lang="en-US" altLang="zh-CN"/>
          </a:p>
        </p:txBody>
      </p:sp>
    </p:spTree>
    <p:extLst>
      <p:ext uri="{BB962C8B-B14F-4D97-AF65-F5344CB8AC3E}">
        <p14:creationId xmlns:p14="http://schemas.microsoft.com/office/powerpoint/2010/main" val="4129331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Figure</a:t>
            </a:r>
            <a:r>
              <a:rPr kumimoji="1" lang="zh-CN" altLang="en-US" dirty="0"/>
              <a:t> </a:t>
            </a:r>
            <a:r>
              <a:rPr kumimoji="1" lang="en-US" altLang="zh-CN" dirty="0"/>
              <a:t>4.4</a:t>
            </a:r>
            <a:r>
              <a:rPr kumimoji="1" lang="zh-CN" altLang="en-US" dirty="0"/>
              <a:t> </a:t>
            </a:r>
            <a:r>
              <a:rPr kumimoji="1" lang="en-US" altLang="zh-CN" dirty="0"/>
              <a:t>shows</a:t>
            </a:r>
            <a:r>
              <a:rPr kumimoji="1" lang="zh-CN" altLang="en-US" dirty="0"/>
              <a:t> </a:t>
            </a:r>
            <a:r>
              <a:rPr kumimoji="1" lang="en-US" altLang="zh-CN" dirty="0"/>
              <a:t>the</a:t>
            </a:r>
            <a:r>
              <a:rPr kumimoji="1" lang="zh-CN" altLang="en-US" dirty="0"/>
              <a:t> </a:t>
            </a:r>
            <a:r>
              <a:rPr kumimoji="1" lang="en-US" altLang="zh-CN" dirty="0"/>
              <a:t>details</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combination</a:t>
            </a:r>
            <a:r>
              <a:rPr kumimoji="1" lang="zh-CN" altLang="en-US" dirty="0"/>
              <a:t> </a:t>
            </a:r>
            <a:r>
              <a:rPr kumimoji="1" lang="en-US" altLang="zh-CN" dirty="0"/>
              <a:t>model</a:t>
            </a:r>
            <a:r>
              <a:rPr kumimoji="1" lang="zh-CN" altLang="en-US" dirty="0"/>
              <a:t> </a:t>
            </a:r>
            <a:r>
              <a:rPr kumimoji="1" lang="en-US" altLang="zh-CN" dirty="0"/>
              <a:t>of</a:t>
            </a:r>
            <a:r>
              <a:rPr kumimoji="1" lang="zh-CN" altLang="en-US" dirty="0"/>
              <a:t> </a:t>
            </a:r>
            <a:r>
              <a:rPr kumimoji="1" lang="en-US" altLang="zh-CN" dirty="0"/>
              <a:t>RNN</a:t>
            </a:r>
            <a:r>
              <a:rPr kumimoji="1" lang="zh-CN" altLang="en-US" dirty="0"/>
              <a:t> </a:t>
            </a:r>
            <a:r>
              <a:rPr kumimoji="1" lang="en-US" altLang="zh-CN" dirty="0"/>
              <a:t>and</a:t>
            </a:r>
            <a:r>
              <a:rPr kumimoji="1" lang="zh-CN" altLang="en-US" dirty="0"/>
              <a:t> </a:t>
            </a:r>
            <a:r>
              <a:rPr kumimoji="1" lang="en-US" altLang="zh-CN" dirty="0"/>
              <a:t>AE.</a:t>
            </a:r>
            <a:r>
              <a:rPr kumimoji="1" lang="zh-CN" altLang="en-US" dirty="0"/>
              <a:t> </a:t>
            </a:r>
            <a:endParaRPr kumimoji="1" lang="en-US" altLang="zh-CN" dirty="0"/>
          </a:p>
          <a:p>
            <a:endParaRPr kumimoji="1" lang="en-US" altLang="zh-CN" dirty="0"/>
          </a:p>
          <a:p>
            <a:r>
              <a:rPr kumimoji="1" lang="en-US" altLang="zh-CN" dirty="0"/>
              <a:t>The</a:t>
            </a:r>
            <a:r>
              <a:rPr kumimoji="1" lang="zh-CN" altLang="en-US" dirty="0"/>
              <a:t> </a:t>
            </a:r>
            <a:r>
              <a:rPr kumimoji="1" lang="en-US" altLang="zh-CN" dirty="0"/>
              <a:t>input</a:t>
            </a:r>
            <a:r>
              <a:rPr kumimoji="1" lang="zh-CN" altLang="en-US" dirty="0"/>
              <a:t> </a:t>
            </a:r>
            <a:r>
              <a:rPr kumimoji="1" lang="en-US" altLang="zh-CN" dirty="0"/>
              <a:t>of</a:t>
            </a:r>
            <a:r>
              <a:rPr kumimoji="1" lang="zh-CN" altLang="en-US" dirty="0"/>
              <a:t> </a:t>
            </a:r>
            <a:r>
              <a:rPr kumimoji="1" lang="en-US" altLang="zh-CN" dirty="0"/>
              <a:t>AE</a:t>
            </a:r>
            <a:r>
              <a:rPr kumimoji="1" lang="zh-CN" altLang="en-US" dirty="0"/>
              <a:t> </a:t>
            </a:r>
            <a:r>
              <a:rPr kumimoji="1" lang="en-US" altLang="zh-CN" dirty="0"/>
              <a:t>is</a:t>
            </a:r>
            <a:r>
              <a:rPr kumimoji="1" lang="zh-CN" altLang="en-US" dirty="0"/>
              <a:t> </a:t>
            </a:r>
            <a:r>
              <a:rPr kumimoji="1" lang="en-US" altLang="zh-CN" dirty="0"/>
              <a:t>the</a:t>
            </a:r>
            <a:r>
              <a:rPr kumimoji="1" lang="zh-CN" altLang="en-US" dirty="0"/>
              <a:t> </a:t>
            </a:r>
            <a:r>
              <a:rPr kumimoji="1" lang="en-US" altLang="zh-CN" dirty="0"/>
              <a:t>combination</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output</a:t>
            </a:r>
            <a:r>
              <a:rPr kumimoji="1" lang="zh-CN" altLang="en-US" dirty="0"/>
              <a:t> </a:t>
            </a:r>
            <a:r>
              <a:rPr kumimoji="1" lang="en-US" altLang="zh-CN" dirty="0"/>
              <a:t>of</a:t>
            </a:r>
            <a:r>
              <a:rPr kumimoji="1" lang="zh-CN" altLang="en-US" dirty="0"/>
              <a:t> </a:t>
            </a:r>
            <a:r>
              <a:rPr kumimoji="1" lang="en-US" altLang="zh-CN" dirty="0"/>
              <a:t>RNN</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Weibo</a:t>
            </a:r>
            <a:r>
              <a:rPr kumimoji="1" lang="zh-CN" altLang="en-US" dirty="0"/>
              <a:t> </a:t>
            </a:r>
            <a:r>
              <a:rPr kumimoji="1" lang="en-US" altLang="zh-CN" dirty="0"/>
              <a:t>based</a:t>
            </a:r>
            <a:r>
              <a:rPr kumimoji="1" lang="zh-CN" altLang="en-US" dirty="0"/>
              <a:t> </a:t>
            </a:r>
            <a:r>
              <a:rPr kumimoji="1" lang="en-US" altLang="zh-CN" dirty="0"/>
              <a:t>features.</a:t>
            </a:r>
            <a:r>
              <a:rPr kumimoji="1" lang="zh-CN" altLang="en-US" dirty="0"/>
              <a:t> </a:t>
            </a:r>
            <a:r>
              <a:rPr kumimoji="1" lang="en-US" altLang="zh-CN" dirty="0"/>
              <a:t>And</a:t>
            </a:r>
            <a:r>
              <a:rPr kumimoji="1" lang="zh-CN" altLang="en-US" dirty="0"/>
              <a:t> </a:t>
            </a:r>
            <a:r>
              <a:rPr kumimoji="1" lang="en-US" altLang="zh-CN" dirty="0"/>
              <a:t>I</a:t>
            </a:r>
            <a:r>
              <a:rPr kumimoji="1" lang="zh-CN" altLang="en-US" dirty="0"/>
              <a:t> </a:t>
            </a:r>
            <a:r>
              <a:rPr kumimoji="1" lang="en-US" altLang="zh-CN" dirty="0"/>
              <a:t>use</a:t>
            </a:r>
            <a:r>
              <a:rPr kumimoji="1" lang="zh-CN" altLang="en-US" dirty="0"/>
              <a:t> </a:t>
            </a:r>
            <a:r>
              <a:rPr kumimoji="1" lang="en-US" altLang="zh-CN" dirty="0"/>
              <a:t>the</a:t>
            </a:r>
            <a:r>
              <a:rPr kumimoji="1" lang="zh-CN" altLang="en-US" dirty="0"/>
              <a:t> </a:t>
            </a:r>
            <a:r>
              <a:rPr kumimoji="1" lang="en-US" altLang="zh-CN" dirty="0"/>
              <a:t>input</a:t>
            </a:r>
            <a:r>
              <a:rPr kumimoji="1" lang="zh-CN" altLang="en-US" dirty="0"/>
              <a:t> </a:t>
            </a:r>
            <a:r>
              <a:rPr kumimoji="1" lang="en-US" altLang="zh-CN" dirty="0"/>
              <a:t>of</a:t>
            </a:r>
            <a:r>
              <a:rPr kumimoji="1" lang="zh-CN" altLang="en-US" dirty="0"/>
              <a:t> </a:t>
            </a:r>
            <a:r>
              <a:rPr kumimoji="1" lang="en-US" altLang="zh-CN" dirty="0"/>
              <a:t>RNN</a:t>
            </a:r>
            <a:r>
              <a:rPr kumimoji="1" lang="zh-CN" altLang="en-US" dirty="0"/>
              <a:t> </a:t>
            </a:r>
            <a:r>
              <a:rPr kumimoji="1" lang="en-US" altLang="zh-CN" dirty="0"/>
              <a:t>instead</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output</a:t>
            </a:r>
            <a:r>
              <a:rPr kumimoji="1" lang="zh-CN" altLang="en-US" dirty="0"/>
              <a:t> </a:t>
            </a:r>
            <a:r>
              <a:rPr kumimoji="1" lang="en-US" altLang="zh-CN" dirty="0"/>
              <a:t>to</a:t>
            </a:r>
            <a:r>
              <a:rPr kumimoji="1" lang="zh-CN" altLang="en-US" dirty="0"/>
              <a:t> </a:t>
            </a:r>
            <a:r>
              <a:rPr kumimoji="1" lang="en-US" altLang="zh-CN" dirty="0"/>
              <a:t>combine</a:t>
            </a:r>
            <a:r>
              <a:rPr kumimoji="1" lang="zh-CN" altLang="en-US" dirty="0"/>
              <a:t> </a:t>
            </a:r>
            <a:r>
              <a:rPr kumimoji="1" lang="en-US" altLang="zh-CN" dirty="0"/>
              <a:t>with</a:t>
            </a:r>
            <a:r>
              <a:rPr kumimoji="1" lang="zh-CN" altLang="en-US" dirty="0"/>
              <a:t> </a:t>
            </a:r>
            <a:r>
              <a:rPr kumimoji="1" lang="en-US" altLang="zh-CN" dirty="0"/>
              <a:t>the</a:t>
            </a:r>
            <a:r>
              <a:rPr kumimoji="1" lang="zh-CN" altLang="en-US" dirty="0"/>
              <a:t> </a:t>
            </a:r>
            <a:r>
              <a:rPr kumimoji="1" lang="en-US" altLang="zh-CN" dirty="0" err="1"/>
              <a:t>weibo</a:t>
            </a:r>
            <a:r>
              <a:rPr kumimoji="1" lang="zh-CN" altLang="en-US" dirty="0"/>
              <a:t> </a:t>
            </a:r>
            <a:r>
              <a:rPr kumimoji="1" lang="en-US" altLang="zh-CN" dirty="0"/>
              <a:t>based</a:t>
            </a:r>
            <a:r>
              <a:rPr kumimoji="1" lang="zh-CN" altLang="en-US" dirty="0"/>
              <a:t> </a:t>
            </a:r>
            <a:r>
              <a:rPr kumimoji="1" lang="en-US" altLang="zh-CN" dirty="0"/>
              <a:t>features</a:t>
            </a:r>
            <a:r>
              <a:rPr kumimoji="1" lang="zh-CN" altLang="en-US" dirty="0"/>
              <a:t> </a:t>
            </a:r>
            <a:r>
              <a:rPr kumimoji="1" lang="en-US" altLang="zh-CN" dirty="0"/>
              <a:t>as</a:t>
            </a:r>
            <a:r>
              <a:rPr kumimoji="1" lang="zh-CN" altLang="en-US" dirty="0"/>
              <a:t> </a:t>
            </a:r>
            <a:r>
              <a:rPr kumimoji="1" lang="en-US" altLang="zh-CN" dirty="0"/>
              <a:t>the</a:t>
            </a:r>
            <a:r>
              <a:rPr kumimoji="1" lang="zh-CN" altLang="en-US" dirty="0"/>
              <a:t> </a:t>
            </a:r>
            <a:r>
              <a:rPr kumimoji="1" lang="en-US" altLang="zh-CN" dirty="0"/>
              <a:t>target</a:t>
            </a:r>
            <a:r>
              <a:rPr kumimoji="1" lang="zh-CN" altLang="en-US" dirty="0"/>
              <a:t> </a:t>
            </a:r>
            <a:r>
              <a:rPr kumimoji="1" lang="en-US" altLang="zh-CN" dirty="0"/>
              <a:t>value.</a:t>
            </a:r>
            <a:r>
              <a:rPr kumimoji="1" lang="zh-CN" altLang="en-US" dirty="0"/>
              <a:t> </a:t>
            </a:r>
            <a:r>
              <a:rPr kumimoji="1" lang="en-US" altLang="zh-CN" dirty="0"/>
              <a:t>This</a:t>
            </a:r>
            <a:r>
              <a:rPr kumimoji="1" lang="zh-CN" altLang="en-US" dirty="0"/>
              <a:t> </a:t>
            </a:r>
            <a:r>
              <a:rPr kumimoji="1" lang="en-US" altLang="zh-CN" dirty="0"/>
              <a:t>is</a:t>
            </a:r>
            <a:r>
              <a:rPr kumimoji="1" lang="zh-CN" altLang="en-US" dirty="0"/>
              <a:t> </a:t>
            </a:r>
            <a:r>
              <a:rPr kumimoji="1" lang="en-US" altLang="zh-CN" dirty="0"/>
              <a:t>because</a:t>
            </a:r>
            <a:r>
              <a:rPr kumimoji="1" lang="zh-CN" altLang="en-US" dirty="0"/>
              <a:t> </a:t>
            </a:r>
            <a:r>
              <a:rPr kumimoji="1" lang="en-US" altLang="zh-CN" dirty="0"/>
              <a:t>during</a:t>
            </a:r>
            <a:r>
              <a:rPr kumimoji="1" lang="zh-CN" altLang="en-US" dirty="0"/>
              <a:t> </a:t>
            </a:r>
            <a:r>
              <a:rPr kumimoji="1" lang="en-US" altLang="zh-CN" dirty="0"/>
              <a:t>the</a:t>
            </a:r>
            <a:r>
              <a:rPr kumimoji="1" lang="zh-CN" altLang="en-US" dirty="0"/>
              <a:t> </a:t>
            </a:r>
            <a:r>
              <a:rPr kumimoji="1" lang="en-US" altLang="zh-CN" dirty="0"/>
              <a:t>RNN</a:t>
            </a:r>
            <a:r>
              <a:rPr kumimoji="1" lang="zh-CN" altLang="en-US" dirty="0"/>
              <a:t> </a:t>
            </a:r>
            <a:r>
              <a:rPr kumimoji="1" lang="en-US" altLang="zh-CN" dirty="0"/>
              <a:t>process,</a:t>
            </a:r>
            <a:r>
              <a:rPr kumimoji="1" lang="zh-CN" altLang="en-US" dirty="0"/>
              <a:t> </a:t>
            </a:r>
            <a:r>
              <a:rPr kumimoji="1" lang="en-US" altLang="zh-CN" dirty="0"/>
              <a:t>there</a:t>
            </a:r>
            <a:r>
              <a:rPr kumimoji="1" lang="zh-CN" altLang="en-US" dirty="0"/>
              <a:t> </a:t>
            </a:r>
            <a:r>
              <a:rPr kumimoji="1" lang="en-US" altLang="zh-CN" dirty="0"/>
              <a:t>are</a:t>
            </a:r>
            <a:r>
              <a:rPr kumimoji="1" lang="zh-CN" altLang="en-US" dirty="0"/>
              <a:t> </a:t>
            </a:r>
            <a:r>
              <a:rPr kumimoji="1" lang="en-US" altLang="zh-CN" dirty="0"/>
              <a:t>already</a:t>
            </a:r>
            <a:r>
              <a:rPr kumimoji="1" lang="zh-CN" altLang="en-US" dirty="0"/>
              <a:t> </a:t>
            </a:r>
            <a:r>
              <a:rPr kumimoji="1" lang="en-US" altLang="zh-CN" dirty="0"/>
              <a:t>accumulated</a:t>
            </a:r>
            <a:r>
              <a:rPr kumimoji="1" lang="zh-CN" altLang="en-US" dirty="0"/>
              <a:t> </a:t>
            </a:r>
            <a:r>
              <a:rPr kumimoji="1" lang="en-US" altLang="zh-CN" dirty="0"/>
              <a:t>errors.</a:t>
            </a:r>
            <a:r>
              <a:rPr kumimoji="1" lang="zh-CN" altLang="en-US" dirty="0"/>
              <a:t> </a:t>
            </a:r>
            <a:r>
              <a:rPr kumimoji="1" lang="en-US" altLang="zh-CN" dirty="0"/>
              <a:t>It</a:t>
            </a:r>
            <a:r>
              <a:rPr kumimoji="1" lang="zh-CN" altLang="en-US" dirty="0"/>
              <a:t> </a:t>
            </a:r>
            <a:r>
              <a:rPr kumimoji="1" lang="en-US" altLang="zh-CN" dirty="0"/>
              <a:t>is</a:t>
            </a:r>
            <a:r>
              <a:rPr kumimoji="1" lang="zh-CN" altLang="en-US" dirty="0"/>
              <a:t> </a:t>
            </a:r>
            <a:r>
              <a:rPr kumimoji="1" lang="en-US" altLang="zh-CN" dirty="0"/>
              <a:t>more</a:t>
            </a:r>
            <a:r>
              <a:rPr kumimoji="1" lang="zh-CN" altLang="en-US" dirty="0"/>
              <a:t> </a:t>
            </a:r>
            <a:r>
              <a:rPr kumimoji="1" lang="en-US" altLang="zh-CN" dirty="0"/>
              <a:t>meaningful</a:t>
            </a:r>
            <a:r>
              <a:rPr kumimoji="1" lang="zh-CN" altLang="en-US" dirty="0"/>
              <a:t> </a:t>
            </a:r>
            <a:r>
              <a:rPr kumimoji="1" lang="en-US" altLang="zh-CN" dirty="0"/>
              <a:t>to</a:t>
            </a:r>
            <a:r>
              <a:rPr kumimoji="1" lang="zh-CN" altLang="en-US" dirty="0"/>
              <a:t> </a:t>
            </a:r>
            <a:r>
              <a:rPr kumimoji="1" lang="en-US" altLang="zh-CN" dirty="0"/>
              <a:t>set</a:t>
            </a:r>
            <a:r>
              <a:rPr kumimoji="1" lang="zh-CN" altLang="en-US" dirty="0"/>
              <a:t> </a:t>
            </a:r>
            <a:r>
              <a:rPr kumimoji="1" lang="en-US" altLang="zh-CN" dirty="0"/>
              <a:t>the</a:t>
            </a:r>
            <a:r>
              <a:rPr kumimoji="1" lang="zh-CN" altLang="en-US" dirty="0"/>
              <a:t> </a:t>
            </a:r>
            <a:r>
              <a:rPr kumimoji="1" lang="en-US" altLang="zh-CN" dirty="0"/>
              <a:t>target</a:t>
            </a:r>
            <a:r>
              <a:rPr kumimoji="1" lang="zh-CN" altLang="en-US" dirty="0"/>
              <a:t> </a:t>
            </a:r>
            <a:r>
              <a:rPr kumimoji="1" lang="en-US" altLang="zh-CN" dirty="0"/>
              <a:t>value</a:t>
            </a:r>
            <a:r>
              <a:rPr kumimoji="1" lang="zh-CN" altLang="en-US" dirty="0"/>
              <a:t> </a:t>
            </a:r>
            <a:r>
              <a:rPr kumimoji="1" lang="en-US" altLang="zh-CN" dirty="0"/>
              <a:t>as</a:t>
            </a:r>
            <a:r>
              <a:rPr kumimoji="1" lang="zh-CN" altLang="en-US" dirty="0"/>
              <a:t> </a:t>
            </a:r>
            <a:r>
              <a:rPr kumimoji="1" lang="en-US" altLang="zh-CN" dirty="0"/>
              <a:t>the</a:t>
            </a:r>
            <a:r>
              <a:rPr kumimoji="1" lang="zh-CN" altLang="en-US" dirty="0"/>
              <a:t> </a:t>
            </a:r>
            <a:r>
              <a:rPr kumimoji="1" lang="en-US" altLang="zh-CN" dirty="0"/>
              <a:t>observed</a:t>
            </a:r>
            <a:r>
              <a:rPr kumimoji="1" lang="zh-CN" altLang="en-US" dirty="0"/>
              <a:t> </a:t>
            </a:r>
            <a:r>
              <a:rPr kumimoji="1" lang="en-US" altLang="zh-CN" dirty="0"/>
              <a:t>values</a:t>
            </a:r>
            <a:r>
              <a:rPr kumimoji="1" lang="zh-CN" altLang="en-US" dirty="0"/>
              <a:t> </a:t>
            </a:r>
            <a:r>
              <a:rPr kumimoji="1" lang="en-US" altLang="zh-CN" dirty="0"/>
              <a:t>instead</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predicted</a:t>
            </a:r>
            <a:r>
              <a:rPr kumimoji="1" lang="zh-CN" altLang="en-US" dirty="0"/>
              <a:t> </a:t>
            </a:r>
            <a:r>
              <a:rPr kumimoji="1" lang="en-US" altLang="zh-CN" dirty="0"/>
              <a:t>ones.</a:t>
            </a:r>
            <a:r>
              <a:rPr kumimoji="1" lang="zh-CN" altLang="en-US" dirty="0"/>
              <a:t> </a:t>
            </a:r>
            <a:r>
              <a:rPr kumimoji="1" lang="en-US" altLang="zh-CN" dirty="0"/>
              <a:t>The</a:t>
            </a:r>
            <a:r>
              <a:rPr kumimoji="1" lang="zh-CN" altLang="en-US" dirty="0"/>
              <a:t> </a:t>
            </a:r>
            <a:r>
              <a:rPr kumimoji="1" lang="en-US" altLang="zh-CN" dirty="0"/>
              <a:t>improvement</a:t>
            </a:r>
            <a:r>
              <a:rPr kumimoji="1" lang="zh-CN" altLang="en-US" dirty="0"/>
              <a:t> </a:t>
            </a:r>
            <a:r>
              <a:rPr kumimoji="1" lang="en-US" altLang="zh-CN" dirty="0"/>
              <a:t>of</a:t>
            </a:r>
            <a:r>
              <a:rPr kumimoji="1" lang="zh-CN" altLang="en-US" dirty="0"/>
              <a:t> </a:t>
            </a:r>
            <a:r>
              <a:rPr kumimoji="1" lang="en-US" altLang="zh-CN" dirty="0"/>
              <a:t>a</a:t>
            </a:r>
            <a:r>
              <a:rPr kumimoji="1" lang="zh-CN" altLang="en-US" dirty="0"/>
              <a:t> </a:t>
            </a:r>
            <a:r>
              <a:rPr kumimoji="1" lang="en-US" altLang="zh-CN" dirty="0"/>
              <a:t>variant</a:t>
            </a:r>
            <a:r>
              <a:rPr kumimoji="1" lang="zh-CN" altLang="en-US" dirty="0"/>
              <a:t> </a:t>
            </a:r>
            <a:r>
              <a:rPr kumimoji="1" lang="en-US" altLang="zh-CN" dirty="0"/>
              <a:t>AE</a:t>
            </a:r>
            <a:r>
              <a:rPr kumimoji="1" lang="zh-CN" altLang="en-US" dirty="0"/>
              <a:t> </a:t>
            </a:r>
            <a:r>
              <a:rPr kumimoji="1" lang="en-US" altLang="zh-CN" dirty="0"/>
              <a:t>from</a:t>
            </a:r>
            <a:r>
              <a:rPr kumimoji="1" lang="zh-CN" altLang="en-US" dirty="0"/>
              <a:t> </a:t>
            </a:r>
            <a:r>
              <a:rPr kumimoji="1" lang="en-US" altLang="zh-CN" dirty="0"/>
              <a:t>a</a:t>
            </a:r>
            <a:r>
              <a:rPr kumimoji="1" lang="zh-CN" altLang="en-US" dirty="0"/>
              <a:t> </a:t>
            </a:r>
            <a:r>
              <a:rPr kumimoji="1" lang="en-US" altLang="zh-CN" dirty="0"/>
              <a:t>standard</a:t>
            </a:r>
            <a:r>
              <a:rPr kumimoji="1" lang="zh-CN" altLang="en-US" dirty="0"/>
              <a:t> </a:t>
            </a:r>
            <a:r>
              <a:rPr kumimoji="1" lang="en-US" altLang="zh-CN" dirty="0"/>
              <a:t>one</a:t>
            </a:r>
            <a:r>
              <a:rPr kumimoji="1" lang="zh-CN" altLang="en-US" dirty="0"/>
              <a:t> </a:t>
            </a:r>
            <a:r>
              <a:rPr kumimoji="1" lang="en-US" altLang="zh-CN" dirty="0"/>
              <a:t>is</a:t>
            </a:r>
            <a:r>
              <a:rPr kumimoji="1" lang="zh-CN" altLang="en-US" dirty="0"/>
              <a:t> </a:t>
            </a:r>
            <a:r>
              <a:rPr kumimoji="1" lang="en-US" altLang="zh-CN" dirty="0"/>
              <a:t>demonstrated</a:t>
            </a:r>
            <a:r>
              <a:rPr kumimoji="1" lang="zh-CN" altLang="en-US" dirty="0"/>
              <a:t> </a:t>
            </a:r>
            <a:r>
              <a:rPr kumimoji="1" lang="en-US" altLang="zh-CN" dirty="0"/>
              <a:t>in</a:t>
            </a:r>
            <a:r>
              <a:rPr kumimoji="1" lang="zh-CN" altLang="en-US" dirty="0"/>
              <a:t> </a:t>
            </a:r>
            <a:r>
              <a:rPr kumimoji="1" lang="en-US" altLang="zh-CN" dirty="0"/>
              <a:t>experiments</a:t>
            </a:r>
            <a:r>
              <a:rPr kumimoji="1" lang="zh-CN" altLang="en-US" dirty="0"/>
              <a:t> </a:t>
            </a:r>
            <a:r>
              <a:rPr kumimoji="1" lang="en-US" altLang="zh-CN" dirty="0"/>
              <a:t>which</a:t>
            </a:r>
            <a:r>
              <a:rPr kumimoji="1" lang="zh-CN" altLang="en-US" dirty="0"/>
              <a:t> </a:t>
            </a:r>
            <a:r>
              <a:rPr kumimoji="1" lang="en-US" altLang="zh-CN" dirty="0"/>
              <a:t>will</a:t>
            </a:r>
            <a:r>
              <a:rPr kumimoji="1" lang="zh-CN" altLang="en-US" dirty="0"/>
              <a:t> </a:t>
            </a:r>
            <a:r>
              <a:rPr kumimoji="1" lang="en-US" altLang="zh-CN" dirty="0"/>
              <a:t>be</a:t>
            </a:r>
            <a:r>
              <a:rPr kumimoji="1" lang="zh-CN" altLang="en-US" dirty="0"/>
              <a:t> </a:t>
            </a:r>
            <a:r>
              <a:rPr kumimoji="1" lang="en-US" altLang="zh-CN" dirty="0"/>
              <a:t>discussed</a:t>
            </a:r>
            <a:r>
              <a:rPr kumimoji="1" lang="zh-CN" altLang="en-US" dirty="0"/>
              <a:t> </a:t>
            </a:r>
            <a:r>
              <a:rPr kumimoji="1" lang="en-US" altLang="zh-CN" dirty="0"/>
              <a:t>later.</a:t>
            </a:r>
          </a:p>
          <a:p>
            <a:endParaRPr kumimoji="1" lang="en-US" altLang="zh-CN" dirty="0"/>
          </a:p>
          <a:p>
            <a:r>
              <a:rPr kumimoji="1" lang="en-US" altLang="zh-CN" dirty="0"/>
              <a:t>Note that if all the recent </a:t>
            </a:r>
            <a:r>
              <a:rPr kumimoji="1" lang="en-US" altLang="zh-CN" dirty="0" err="1"/>
              <a:t>Weibos</a:t>
            </a:r>
            <a:r>
              <a:rPr kumimoji="1" lang="en-US" altLang="zh-CN" dirty="0"/>
              <a:t> have too few comments (less than 2), the model cannot learn the crowd wisdom from so few comments. To speed up the model, the whole RNN module is pruned and $\</a:t>
            </a:r>
            <a:r>
              <a:rPr kumimoji="1" lang="en-US" altLang="zh-CN" dirty="0" err="1"/>
              <a:t>bX</a:t>
            </a:r>
            <a:r>
              <a:rPr kumimoji="1" lang="en-US" altLang="zh-CN" dirty="0"/>
              <a:t>=\</a:t>
            </a:r>
            <a:r>
              <a:rPr kumimoji="1" lang="en-US" altLang="zh-CN" dirty="0" err="1"/>
              <a:t>bY</a:t>
            </a:r>
            <a:r>
              <a:rPr kumimoji="1" lang="en-US" altLang="zh-CN" dirty="0"/>
              <a:t>=\</a:t>
            </a:r>
            <a:r>
              <a:rPr kumimoji="1" lang="en-US" altLang="zh-CN" dirty="0" err="1"/>
              <a:t>bX^w</a:t>
            </a:r>
            <a:r>
              <a:rPr kumimoji="1" lang="en-US" altLang="zh-CN" dirty="0"/>
              <a:t>$. In other words, under the situation of too few comments, the model only takes into consideration of Weibo based features</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28</a:t>
            </a:fld>
            <a:endParaRPr lang="en-US" altLang="zh-CN"/>
          </a:p>
        </p:txBody>
      </p:sp>
    </p:spTree>
    <p:extLst>
      <p:ext uri="{BB962C8B-B14F-4D97-AF65-F5344CB8AC3E}">
        <p14:creationId xmlns:p14="http://schemas.microsoft.com/office/powerpoint/2010/main" val="1406916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a:t>
            </a:r>
            <a:r>
              <a:rPr kumimoji="1" lang="zh-CN" altLang="en-US" dirty="0"/>
              <a:t> </a:t>
            </a:r>
            <a:r>
              <a:rPr kumimoji="1" lang="en-US" altLang="zh-CN" dirty="0"/>
              <a:t>perform</a:t>
            </a:r>
            <a:r>
              <a:rPr kumimoji="1" lang="zh-CN" altLang="en-US" dirty="0"/>
              <a:t> </a:t>
            </a:r>
            <a:r>
              <a:rPr kumimoji="1" lang="en-US" altLang="zh-CN" dirty="0"/>
              <a:t>rumor</a:t>
            </a:r>
            <a:r>
              <a:rPr kumimoji="1" lang="zh-CN" altLang="en-US" dirty="0"/>
              <a:t> </a:t>
            </a:r>
            <a:r>
              <a:rPr kumimoji="1" lang="en-US" altLang="zh-CN" dirty="0"/>
              <a:t>detection,</a:t>
            </a:r>
            <a:r>
              <a:rPr kumimoji="1" lang="zh-CN" altLang="en-US" dirty="0"/>
              <a:t> </a:t>
            </a:r>
            <a:r>
              <a:rPr kumimoji="1" lang="en-US" altLang="zh-CN" dirty="0"/>
              <a:t>construction</a:t>
            </a:r>
            <a:r>
              <a:rPr kumimoji="1" lang="zh-CN" altLang="en-US" dirty="0"/>
              <a:t> </a:t>
            </a:r>
            <a:r>
              <a:rPr kumimoji="1" lang="en-US" altLang="zh-CN" dirty="0"/>
              <a:t>errors</a:t>
            </a:r>
            <a:r>
              <a:rPr kumimoji="1" lang="zh-CN" altLang="en-US" dirty="0"/>
              <a:t> </a:t>
            </a:r>
            <a:r>
              <a:rPr kumimoji="1" lang="en-US" altLang="zh-CN" dirty="0"/>
              <a:t>are</a:t>
            </a:r>
            <a:r>
              <a:rPr kumimoji="1" lang="zh-CN" altLang="en-US" dirty="0"/>
              <a:t> </a:t>
            </a:r>
            <a:r>
              <a:rPr kumimoji="1" lang="en-US" altLang="zh-CN" dirty="0"/>
              <a:t>calculated</a:t>
            </a:r>
            <a:r>
              <a:rPr kumimoji="1" lang="zh-CN" altLang="en-US" dirty="0"/>
              <a:t> </a:t>
            </a:r>
            <a:r>
              <a:rPr kumimoji="1" lang="en-US" altLang="zh-CN" dirty="0"/>
              <a:t>using</a:t>
            </a:r>
            <a:r>
              <a:rPr kumimoji="1" lang="zh-CN" altLang="en-US" dirty="0"/>
              <a:t> </a:t>
            </a:r>
            <a:r>
              <a:rPr kumimoji="1" lang="en-US" altLang="zh-CN" dirty="0"/>
              <a:t>Euclidean</a:t>
            </a:r>
            <a:r>
              <a:rPr kumimoji="1" lang="zh-CN" altLang="en-US" dirty="0"/>
              <a:t> </a:t>
            </a:r>
            <a:r>
              <a:rPr kumimoji="1" lang="en-US" altLang="zh-CN" dirty="0"/>
              <a:t>norms</a:t>
            </a:r>
            <a:r>
              <a:rPr kumimoji="1" lang="zh-CN" altLang="en-US" dirty="0"/>
              <a:t> </a:t>
            </a:r>
            <a:r>
              <a:rPr kumimoji="1" lang="en-US" altLang="zh-CN" dirty="0"/>
              <a:t>and</a:t>
            </a:r>
            <a:r>
              <a:rPr kumimoji="1" lang="zh-CN" altLang="en-US" dirty="0"/>
              <a:t> </a:t>
            </a:r>
            <a:r>
              <a:rPr kumimoji="1" lang="en-US" altLang="zh-CN" dirty="0"/>
              <a:t>a</a:t>
            </a:r>
            <a:r>
              <a:rPr kumimoji="1" lang="zh-CN" altLang="en-US" dirty="0"/>
              <a:t> </a:t>
            </a:r>
            <a:r>
              <a:rPr kumimoji="1" lang="en-US" altLang="zh-CN" dirty="0"/>
              <a:t>self-adaptive</a:t>
            </a:r>
            <a:r>
              <a:rPr kumimoji="1" lang="zh-CN" altLang="en-US" dirty="0"/>
              <a:t> </a:t>
            </a:r>
            <a:r>
              <a:rPr kumimoji="1" lang="en-US" altLang="zh-CN" dirty="0"/>
              <a:t>threshold</a:t>
            </a:r>
            <a:r>
              <a:rPr kumimoji="1" lang="zh-CN" altLang="en-US" dirty="0"/>
              <a:t> </a:t>
            </a:r>
            <a:r>
              <a:rPr kumimoji="1" lang="en-US" altLang="zh-CN" dirty="0"/>
              <a:t>is</a:t>
            </a:r>
            <a:r>
              <a:rPr kumimoji="1" lang="zh-CN" altLang="en-US" dirty="0"/>
              <a:t> </a:t>
            </a:r>
            <a:r>
              <a:rPr kumimoji="1" lang="en-US" altLang="zh-CN" dirty="0"/>
              <a:t>defined.</a:t>
            </a:r>
            <a:r>
              <a:rPr kumimoji="1" lang="zh-CN" altLang="en-US" dirty="0"/>
              <a:t> </a:t>
            </a:r>
            <a:r>
              <a:rPr kumimoji="1" lang="en-US" altLang="zh-CN" dirty="0"/>
              <a:t>If</a:t>
            </a:r>
            <a:r>
              <a:rPr kumimoji="1" lang="zh-CN" altLang="en-US" dirty="0"/>
              <a:t> </a:t>
            </a:r>
            <a:r>
              <a:rPr kumimoji="1" lang="en-US" altLang="zh-CN" dirty="0"/>
              <a:t>…</a:t>
            </a:r>
          </a:p>
          <a:p>
            <a:endParaRPr kumimoji="1" lang="en-US" altLang="zh-CN" dirty="0"/>
          </a:p>
          <a:p>
            <a:r>
              <a:rPr kumimoji="1" lang="en-US" altLang="zh-CN" dirty="0"/>
              <a:t>The author further draws the box plot of all the standard deviations of the errors based on rumors and non-rumors in Fig \ref{fig4.5}. It turns out that for non-rumors and their recent Weibo sets, the standard deviations of the errors are smaller and most of them are less than 1.  Therefore, by substituting $</a:t>
            </a:r>
            <a:r>
              <a:rPr kumimoji="1" lang="en-US" altLang="zh-CN" dirty="0" err="1"/>
              <a:t>sd_i</a:t>
            </a:r>
            <a:r>
              <a:rPr kumimoji="1" lang="en-US" altLang="zh-CN" dirty="0"/>
              <a:t>$ with $\max(1,sd_i)$ the false positives of the model are reduced.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29</a:t>
            </a:fld>
            <a:endParaRPr lang="en-US" altLang="zh-CN"/>
          </a:p>
        </p:txBody>
      </p:sp>
    </p:spTree>
    <p:extLst>
      <p:ext uri="{BB962C8B-B14F-4D97-AF65-F5344CB8AC3E}">
        <p14:creationId xmlns:p14="http://schemas.microsoft.com/office/powerpoint/2010/main" val="342275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OSN</a:t>
            </a:r>
            <a:r>
              <a:rPr kumimoji="1" lang="zh-CN" altLang="en-US" dirty="0"/>
              <a:t> </a:t>
            </a:r>
            <a:r>
              <a:rPr kumimoji="1" lang="en-US" altLang="zh-CN" dirty="0"/>
              <a:t>have</a:t>
            </a:r>
            <a:r>
              <a:rPr kumimoji="1" lang="zh-CN" altLang="en-US" dirty="0"/>
              <a:t> </a:t>
            </a:r>
            <a:r>
              <a:rPr kumimoji="1" lang="en-US" altLang="zh-CN" dirty="0"/>
              <a:t>some</a:t>
            </a:r>
            <a:r>
              <a:rPr kumimoji="1" lang="zh-CN" altLang="en-US" dirty="0"/>
              <a:t> </a:t>
            </a:r>
            <a:r>
              <a:rPr kumimoji="1" lang="en-US" altLang="zh-CN" dirty="0"/>
              <a:t>good</a:t>
            </a:r>
            <a:r>
              <a:rPr kumimoji="1" lang="zh-CN" altLang="en-US" dirty="0"/>
              <a:t> </a:t>
            </a:r>
            <a:r>
              <a:rPr kumimoji="1" lang="en-US" altLang="zh-CN" dirty="0"/>
              <a:t>aspects.</a:t>
            </a:r>
            <a:r>
              <a:rPr kumimoji="1" lang="zh-CN" altLang="en-US" dirty="0"/>
              <a:t> </a:t>
            </a:r>
            <a:r>
              <a:rPr kumimoji="1" lang="en-US" altLang="zh-CN" dirty="0"/>
              <a:t>For</a:t>
            </a:r>
            <a:r>
              <a:rPr kumimoji="1" lang="zh-CN" altLang="en-US" dirty="0"/>
              <a:t> </a:t>
            </a:r>
            <a:r>
              <a:rPr kumimoji="1" lang="en-US" altLang="zh-CN" dirty="0"/>
              <a:t>example,</a:t>
            </a:r>
            <a:r>
              <a:rPr kumimoji="1" lang="zh-CN" altLang="en-US" dirty="0"/>
              <a:t> </a:t>
            </a:r>
            <a:r>
              <a:rPr kumimoji="1" lang="en-US" altLang="zh-CN" dirty="0"/>
              <a:t>they</a:t>
            </a:r>
            <a:r>
              <a:rPr kumimoji="1" lang="zh-CN" altLang="en-US" dirty="0"/>
              <a:t> </a:t>
            </a:r>
            <a:r>
              <a:rPr kumimoji="1" lang="en-US" altLang="zh-CN" dirty="0"/>
              <a:t>encourage</a:t>
            </a:r>
            <a:r>
              <a:rPr kumimoji="1" lang="zh-CN" altLang="en-US" dirty="0"/>
              <a:t> </a:t>
            </a:r>
            <a:r>
              <a:rPr kumimoji="1" lang="en-US" altLang="zh-CN" dirty="0"/>
              <a:t>social</a:t>
            </a:r>
            <a:r>
              <a:rPr kumimoji="1" lang="zh-CN" altLang="en-US" dirty="0"/>
              <a:t> </a:t>
            </a:r>
            <a:r>
              <a:rPr kumimoji="1" lang="en-US" altLang="zh-CN" dirty="0"/>
              <a:t>connections.</a:t>
            </a:r>
            <a:r>
              <a:rPr kumimoji="1" lang="zh-CN" altLang="en-US" dirty="0"/>
              <a:t> </a:t>
            </a:r>
            <a:r>
              <a:rPr kumimoji="1" lang="en-US" altLang="zh-CN" dirty="0"/>
              <a:t>Also, the</a:t>
            </a:r>
            <a:r>
              <a:rPr kumimoji="1" lang="zh-CN" altLang="en-US" dirty="0"/>
              <a:t> </a:t>
            </a:r>
            <a:r>
              <a:rPr kumimoji="1" lang="en-US" altLang="zh-CN" dirty="0"/>
              <a:t>content</a:t>
            </a:r>
            <a:r>
              <a:rPr kumimoji="1" lang="zh-CN" altLang="en-US" dirty="0"/>
              <a:t> </a:t>
            </a:r>
            <a:r>
              <a:rPr kumimoji="1" lang="en-US" altLang="zh-CN" dirty="0"/>
              <a:t>generated</a:t>
            </a:r>
            <a:r>
              <a:rPr kumimoji="1" lang="zh-CN" altLang="en-US" dirty="0"/>
              <a:t> </a:t>
            </a:r>
            <a:r>
              <a:rPr kumimoji="1" lang="en-US" altLang="zh-CN" dirty="0"/>
              <a:t>by</a:t>
            </a:r>
            <a:r>
              <a:rPr kumimoji="1" lang="zh-CN" altLang="en-US" dirty="0"/>
              <a:t> </a:t>
            </a:r>
            <a:r>
              <a:rPr kumimoji="1" lang="en-US" altLang="zh-CN" dirty="0"/>
              <a:t>users</a:t>
            </a:r>
            <a:r>
              <a:rPr kumimoji="1" lang="zh-CN" altLang="en-US" dirty="0"/>
              <a:t> </a:t>
            </a:r>
            <a:r>
              <a:rPr kumimoji="1" lang="en-US" altLang="zh-CN" dirty="0"/>
              <a:t>on</a:t>
            </a:r>
            <a:r>
              <a:rPr kumimoji="1" lang="zh-CN" altLang="en-US" dirty="0"/>
              <a:t> </a:t>
            </a:r>
            <a:r>
              <a:rPr kumimoji="1" lang="en-US" altLang="zh-CN" dirty="0"/>
              <a:t>OSN</a:t>
            </a:r>
            <a:r>
              <a:rPr kumimoji="1" lang="zh-CN" altLang="en-US" dirty="0"/>
              <a:t> </a:t>
            </a:r>
            <a:r>
              <a:rPr kumimoji="1" lang="en-US" altLang="zh-CN" dirty="0"/>
              <a:t>is</a:t>
            </a:r>
            <a:r>
              <a:rPr kumimoji="1" lang="zh-CN" altLang="en-US" dirty="0"/>
              <a:t> </a:t>
            </a:r>
            <a:r>
              <a:rPr kumimoji="1" lang="en-US" altLang="zh-CN" dirty="0"/>
              <a:t>useful</a:t>
            </a:r>
            <a:r>
              <a:rPr kumimoji="1" lang="zh-CN" altLang="en-US" dirty="0"/>
              <a:t> </a:t>
            </a:r>
            <a:r>
              <a:rPr kumimoji="1" lang="en-US" altLang="zh-CN" dirty="0"/>
              <a:t>for</a:t>
            </a:r>
            <a:r>
              <a:rPr kumimoji="1" lang="zh-CN" altLang="en-US" dirty="0"/>
              <a:t> </a:t>
            </a:r>
            <a:r>
              <a:rPr kumimoji="1" lang="en-US" altLang="zh-CN" dirty="0"/>
              <a:t>marketing</a:t>
            </a:r>
            <a:r>
              <a:rPr kumimoji="1" lang="zh-CN" altLang="en-US" dirty="0"/>
              <a:t> </a:t>
            </a:r>
            <a:r>
              <a:rPr kumimoji="1" lang="en-US" altLang="zh-CN" dirty="0"/>
              <a:t>and</a:t>
            </a:r>
            <a:r>
              <a:rPr kumimoji="1" lang="zh-CN" altLang="en-US" dirty="0"/>
              <a:t> </a:t>
            </a:r>
            <a:r>
              <a:rPr kumimoji="1" lang="en-US" altLang="zh-CN" dirty="0"/>
              <a:t>business</a:t>
            </a:r>
            <a:r>
              <a:rPr kumimoji="1" lang="zh-CN" altLang="en-US" dirty="0"/>
              <a:t> </a:t>
            </a:r>
            <a:r>
              <a:rPr kumimoji="1" lang="en-US" altLang="zh-CN" dirty="0"/>
              <a:t>as</a:t>
            </a:r>
            <a:r>
              <a:rPr kumimoji="1" lang="zh-CN" altLang="en-US" dirty="0"/>
              <a:t> </a:t>
            </a:r>
            <a:r>
              <a:rPr kumimoji="1" lang="en-US" altLang="zh-CN" dirty="0"/>
              <a:t>well</a:t>
            </a:r>
            <a:r>
              <a:rPr kumimoji="1" lang="zh-CN" altLang="en-US" dirty="0"/>
              <a:t> </a:t>
            </a:r>
            <a:r>
              <a:rPr kumimoji="1" lang="en-US" altLang="zh-CN" dirty="0"/>
              <a:t>as</a:t>
            </a:r>
            <a:r>
              <a:rPr kumimoji="1" lang="zh-CN" altLang="en-US" dirty="0"/>
              <a:t> </a:t>
            </a:r>
            <a:r>
              <a:rPr kumimoji="1" lang="en-US" altLang="zh-CN" dirty="0"/>
              <a:t>other</a:t>
            </a:r>
            <a:r>
              <a:rPr kumimoji="1" lang="zh-CN" altLang="en-US" dirty="0"/>
              <a:t> </a:t>
            </a:r>
            <a:r>
              <a:rPr kumimoji="1" lang="en-US" altLang="zh-CN" dirty="0"/>
              <a:t>data</a:t>
            </a:r>
            <a:r>
              <a:rPr kumimoji="1" lang="zh-CN" altLang="en-US" dirty="0"/>
              <a:t> </a:t>
            </a:r>
            <a:r>
              <a:rPr kumimoji="1" lang="en-US" altLang="zh-CN" dirty="0"/>
              <a:t>analytics</a:t>
            </a:r>
            <a:r>
              <a:rPr kumimoji="1" lang="zh-CN" altLang="en-US" dirty="0"/>
              <a:t> </a:t>
            </a:r>
            <a:r>
              <a:rPr kumimoji="1" lang="en-US" altLang="zh-CN" dirty="0"/>
              <a:t>purposes.</a:t>
            </a:r>
            <a:r>
              <a:rPr kumimoji="1" lang="zh-CN" altLang="en-US" dirty="0"/>
              <a:t> </a:t>
            </a:r>
            <a:r>
              <a:rPr kumimoji="1" lang="en-US" altLang="zh-CN" dirty="0"/>
              <a:t>On</a:t>
            </a:r>
            <a:r>
              <a:rPr kumimoji="1" lang="zh-CN" altLang="en-US" dirty="0"/>
              <a:t> </a:t>
            </a:r>
            <a:r>
              <a:rPr kumimoji="1" lang="en-US" altLang="zh-CN" dirty="0"/>
              <a:t>the</a:t>
            </a:r>
            <a:r>
              <a:rPr kumimoji="1" lang="zh-CN" altLang="en-US" dirty="0"/>
              <a:t> </a:t>
            </a:r>
            <a:r>
              <a:rPr kumimoji="1" lang="en-US" altLang="zh-CN" dirty="0"/>
              <a:t>other</a:t>
            </a:r>
            <a:r>
              <a:rPr kumimoji="1" lang="zh-CN" altLang="en-US" dirty="0"/>
              <a:t> </a:t>
            </a:r>
            <a:r>
              <a:rPr kumimoji="1" lang="en-US" altLang="zh-CN" dirty="0"/>
              <a:t>hand,</a:t>
            </a:r>
            <a:r>
              <a:rPr kumimoji="1" lang="zh-CN" altLang="en-US" dirty="0"/>
              <a:t> </a:t>
            </a:r>
            <a:r>
              <a:rPr kumimoji="1" lang="en-US" altLang="zh-CN" dirty="0"/>
              <a:t>OSN</a:t>
            </a:r>
            <a:r>
              <a:rPr kumimoji="1" lang="zh-CN" altLang="en-US" dirty="0"/>
              <a:t> </a:t>
            </a:r>
            <a:r>
              <a:rPr kumimoji="1" lang="en-US" altLang="zh-CN" dirty="0"/>
              <a:t>have</a:t>
            </a:r>
            <a:r>
              <a:rPr kumimoji="1" lang="zh-CN" altLang="en-US" dirty="0"/>
              <a:t> </a:t>
            </a:r>
            <a:r>
              <a:rPr kumimoji="1" lang="en-US" altLang="zh-CN" dirty="0"/>
              <a:t>also</a:t>
            </a:r>
            <a:r>
              <a:rPr kumimoji="1" lang="zh-CN" altLang="en-US" dirty="0"/>
              <a:t> </a:t>
            </a:r>
            <a:r>
              <a:rPr kumimoji="1" lang="en-US" altLang="zh-CN" dirty="0"/>
              <a:t>caused</a:t>
            </a:r>
            <a:r>
              <a:rPr kumimoji="1" lang="zh-CN" altLang="en-US" dirty="0"/>
              <a:t> </a:t>
            </a:r>
            <a:r>
              <a:rPr kumimoji="1" lang="en-US" altLang="zh-CN" dirty="0"/>
              <a:t>some</a:t>
            </a:r>
            <a:r>
              <a:rPr kumimoji="1" lang="zh-CN" altLang="en-US" dirty="0"/>
              <a:t> </a:t>
            </a:r>
            <a:r>
              <a:rPr kumimoji="1" lang="en-US" altLang="zh-CN" dirty="0"/>
              <a:t>worrying</a:t>
            </a:r>
            <a:r>
              <a:rPr kumimoji="1" lang="zh-CN" altLang="en-US" dirty="0"/>
              <a:t> </a:t>
            </a:r>
            <a:r>
              <a:rPr kumimoji="1" lang="en-US" altLang="zh-CN" dirty="0"/>
              <a:t>issues</a:t>
            </a:r>
            <a:r>
              <a:rPr kumimoji="1" lang="zh-CN" altLang="en-US" dirty="0"/>
              <a:t> </a:t>
            </a:r>
            <a:r>
              <a:rPr kumimoji="1" lang="en-US" altLang="zh-CN" dirty="0"/>
              <a:t>like</a:t>
            </a:r>
            <a:r>
              <a:rPr kumimoji="1" lang="zh-CN" altLang="en-US" dirty="0"/>
              <a:t> </a:t>
            </a:r>
            <a:r>
              <a:rPr kumimoji="1" lang="en-US" altLang="zh-CN" dirty="0"/>
              <a:t>spam</a:t>
            </a:r>
            <a:r>
              <a:rPr kumimoji="1" lang="zh-CN" altLang="en-US" dirty="0"/>
              <a:t> </a:t>
            </a:r>
            <a:r>
              <a:rPr kumimoji="1" lang="en-US" altLang="zh-CN" dirty="0"/>
              <a:t>and</a:t>
            </a:r>
            <a:r>
              <a:rPr kumimoji="1" lang="zh-CN" altLang="en-US" dirty="0"/>
              <a:t> </a:t>
            </a:r>
            <a:r>
              <a:rPr kumimoji="1" lang="en-US" altLang="zh-CN" dirty="0"/>
              <a:t>phishing</a:t>
            </a:r>
            <a:r>
              <a:rPr kumimoji="1" lang="zh-CN" altLang="en-US" dirty="0"/>
              <a:t> </a:t>
            </a:r>
            <a:r>
              <a:rPr kumimoji="1" lang="en-US" altLang="zh-CN" dirty="0"/>
              <a:t>as</a:t>
            </a:r>
            <a:r>
              <a:rPr kumimoji="1" lang="zh-CN" altLang="en-US" dirty="0"/>
              <a:t> </a:t>
            </a:r>
            <a:r>
              <a:rPr kumimoji="1" lang="en-US" altLang="zh-CN" dirty="0"/>
              <a:t>well</a:t>
            </a:r>
            <a:r>
              <a:rPr kumimoji="1" lang="zh-CN" altLang="en-US" dirty="0"/>
              <a:t> </a:t>
            </a:r>
            <a:r>
              <a:rPr kumimoji="1" lang="en-US" altLang="zh-CN" dirty="0"/>
              <a:t>as</a:t>
            </a:r>
            <a:r>
              <a:rPr kumimoji="1" lang="zh-CN" altLang="en-US" dirty="0"/>
              <a:t> </a:t>
            </a:r>
            <a:r>
              <a:rPr kumimoji="1" lang="en-US" altLang="zh-CN" dirty="0"/>
              <a:t>the</a:t>
            </a:r>
            <a:r>
              <a:rPr kumimoji="1" lang="zh-CN" altLang="en-US" dirty="0"/>
              <a:t> </a:t>
            </a:r>
            <a:r>
              <a:rPr kumimoji="1" lang="en-US" altLang="zh-CN" dirty="0"/>
              <a:t>fake</a:t>
            </a:r>
            <a:r>
              <a:rPr kumimoji="1" lang="zh-CN" altLang="en-US" dirty="0"/>
              <a:t> </a:t>
            </a:r>
            <a:r>
              <a:rPr kumimoji="1" lang="en-US" altLang="zh-CN" dirty="0"/>
              <a:t>information.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zh-CN" dirty="0"/>
              <a:t>To</a:t>
            </a:r>
            <a:r>
              <a:rPr kumimoji="1" lang="zh-CN" altLang="en-US" dirty="0"/>
              <a:t> </a:t>
            </a:r>
            <a:r>
              <a:rPr kumimoji="1" lang="en-US" altLang="zh-CN" dirty="0"/>
              <a:t>conclude,</a:t>
            </a:r>
            <a:r>
              <a:rPr kumimoji="1" lang="zh-CN" altLang="en-US" dirty="0"/>
              <a:t> </a:t>
            </a:r>
            <a:r>
              <a:rPr kumimoji="1" lang="en-US" altLang="zh-CN" dirty="0"/>
              <a:t>Online</a:t>
            </a:r>
            <a:r>
              <a:rPr kumimoji="1" lang="zh-CN" altLang="en-US" dirty="0"/>
              <a:t> </a:t>
            </a:r>
            <a:r>
              <a:rPr kumimoji="1" lang="en-US" altLang="zh-CN" dirty="0"/>
              <a:t>social</a:t>
            </a:r>
            <a:r>
              <a:rPr kumimoji="1" lang="zh-CN" altLang="en-US" dirty="0"/>
              <a:t> </a:t>
            </a:r>
            <a:r>
              <a:rPr kumimoji="1" lang="en-US" altLang="zh-CN" dirty="0"/>
              <a:t>network</a:t>
            </a:r>
            <a:r>
              <a:rPr kumimoji="1" lang="zh-CN" altLang="en-US" dirty="0"/>
              <a:t> </a:t>
            </a:r>
            <a:r>
              <a:rPr kumimoji="1" lang="en-US" altLang="zh-CN" dirty="0"/>
              <a:t>is</a:t>
            </a:r>
            <a:r>
              <a:rPr kumimoji="1" lang="zh-CN" altLang="en-US" dirty="0"/>
              <a:t> </a:t>
            </a:r>
            <a:r>
              <a:rPr kumimoji="1" lang="en-US" altLang="zh-CN" dirty="0"/>
              <a:t>like</a:t>
            </a:r>
            <a:r>
              <a:rPr kumimoji="1" lang="zh-CN" altLang="en-US" dirty="0"/>
              <a:t> </a:t>
            </a:r>
            <a:r>
              <a:rPr kumimoji="1" lang="en-US" altLang="zh-CN" dirty="0"/>
              <a:t>a</a:t>
            </a:r>
            <a:r>
              <a:rPr kumimoji="1" lang="zh-CN" altLang="en-US" dirty="0"/>
              <a:t> </a:t>
            </a:r>
            <a:r>
              <a:rPr kumimoji="1" lang="en-US" altLang="zh-CN" dirty="0"/>
              <a:t>double-edged</a:t>
            </a:r>
            <a:r>
              <a:rPr kumimoji="1" lang="zh-CN" altLang="en-US" dirty="0"/>
              <a:t> </a:t>
            </a:r>
            <a:r>
              <a:rPr kumimoji="1" lang="en-US" altLang="zh-CN" dirty="0"/>
              <a:t>sword.</a:t>
            </a:r>
            <a:r>
              <a:rPr kumimoji="1" lang="zh-CN" altLang="en-US" dirty="0"/>
              <a:t> </a:t>
            </a:r>
            <a:r>
              <a:rPr kumimoji="1" lang="en-US" altLang="zh-CN" kern="1200" dirty="0">
                <a:ea typeface="ＭＳ Ｐゴシック" pitchFamily="64" charset="-128"/>
              </a:rPr>
              <a:t>When used properly, the benefits of it can outweigh its disadvantages to some extent.</a:t>
            </a:r>
            <a:endParaRPr kumimoji="1" lang="zh-CN" altLang="en-US" dirty="0"/>
          </a:p>
          <a:p>
            <a:endParaRPr kumimoji="1" lang="en-US" altLang="zh-CN"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3</a:t>
            </a:fld>
            <a:endParaRPr lang="en-US" altLang="zh-CN"/>
          </a:p>
        </p:txBody>
      </p:sp>
    </p:spTree>
    <p:extLst>
      <p:ext uri="{BB962C8B-B14F-4D97-AF65-F5344CB8AC3E}">
        <p14:creationId xmlns:p14="http://schemas.microsoft.com/office/powerpoint/2010/main" val="1316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Arial" charset="0"/>
                <a:ea typeface="ＭＳ Ｐゴシック" pitchFamily="64" charset="-128"/>
                <a:cs typeface="+mn-cs"/>
              </a:rPr>
              <a:t>both one- and multiple-hidden- layer learning models are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implemented</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to compare their detection performance. The detection results with different number of hidden layers are shown in Fig 4.6. It</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is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observed</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that</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2-hidden-layer</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learning</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model</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achieves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best</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result.</a:t>
            </a:r>
            <a:r>
              <a:rPr lang="zh-CN" altLang="en-US" sz="1200" kern="1200" dirty="0">
                <a:solidFill>
                  <a:schemeClr val="tx1"/>
                </a:solidFill>
                <a:effectLst/>
                <a:latin typeface="Arial" charset="0"/>
                <a:ea typeface="ＭＳ Ｐゴシック" pitchFamily="64" charset="-128"/>
                <a:cs typeface="+mn-cs"/>
              </a:rPr>
              <a:t> </a:t>
            </a:r>
            <a:endParaRPr lang="en-US" altLang="zh-CN"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30</a:t>
            </a:fld>
            <a:endParaRPr lang="en-US" altLang="zh-CN"/>
          </a:p>
        </p:txBody>
      </p:sp>
    </p:spTree>
    <p:extLst>
      <p:ext uri="{BB962C8B-B14F-4D97-AF65-F5344CB8AC3E}">
        <p14:creationId xmlns:p14="http://schemas.microsoft.com/office/powerpoint/2010/main" val="4067257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ＭＳ Ｐゴシック" pitchFamily="64" charset="-128"/>
                <a:cs typeface="+mn-cs"/>
              </a:rPr>
              <a:t>Comparisons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with</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other</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methods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are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also</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provided.</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first</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4</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rows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are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methods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from</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previous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work.</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last</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3</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rows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show</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results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of</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the</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variant</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of</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our</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methods.</a:t>
            </a:r>
            <a:r>
              <a:rPr lang="zh-CN" altLang="en-US" sz="1200" kern="1200" dirty="0">
                <a:solidFill>
                  <a:schemeClr val="tx1"/>
                </a:solidFill>
                <a:effectLst/>
                <a:latin typeface="Arial" charset="0"/>
                <a:ea typeface="ＭＳ Ｐゴシック" pitchFamily="64" charset="-128"/>
                <a:cs typeface="+mn-cs"/>
              </a:rPr>
              <a:t> </a:t>
            </a:r>
            <a:r>
              <a:rPr lang="en-US" altLang="zh-CN" sz="1200" kern="1200" dirty="0">
                <a:solidFill>
                  <a:schemeClr val="tx1"/>
                </a:solidFill>
                <a:effectLst/>
                <a:latin typeface="Arial" charset="0"/>
                <a:ea typeface="ＭＳ Ｐゴシック" pitchFamily="64" charset="-128"/>
                <a:cs typeface="+mn-cs"/>
              </a:rPr>
              <a:t>our-</a:t>
            </a:r>
            <a:r>
              <a:rPr lang="en-US" altLang="zh-CN" sz="1200" kern="1200" dirty="0" err="1">
                <a:solidFill>
                  <a:schemeClr val="tx1"/>
                </a:solidFill>
                <a:effectLst/>
                <a:latin typeface="Arial" charset="0"/>
                <a:ea typeface="ＭＳ Ｐゴシック" pitchFamily="64" charset="-128"/>
                <a:cs typeface="+mn-cs"/>
              </a:rPr>
              <a:t>ind</a:t>
            </a:r>
            <a:r>
              <a:rPr lang="en-US" altLang="zh-CN" sz="1200" kern="1200" dirty="0">
                <a:solidFill>
                  <a:schemeClr val="tx1"/>
                </a:solidFill>
                <a:effectLst/>
                <a:latin typeface="Arial" charset="0"/>
                <a:ea typeface="ＭＳ Ｐゴシック" pitchFamily="64" charset="-128"/>
                <a:cs typeface="+mn-cs"/>
              </a:rPr>
              <a:t> indicates the proposed model in this chapter. Our-</a:t>
            </a:r>
            <a:r>
              <a:rPr lang="en-US" altLang="zh-CN" sz="1200" kern="1200" dirty="0" err="1">
                <a:solidFill>
                  <a:schemeClr val="tx1"/>
                </a:solidFill>
                <a:effectLst/>
                <a:latin typeface="Arial" charset="0"/>
                <a:ea typeface="ＭＳ Ｐゴシック" pitchFamily="64" charset="-128"/>
                <a:cs typeface="+mn-cs"/>
              </a:rPr>
              <a:t>sae</a:t>
            </a:r>
            <a:r>
              <a:rPr lang="en-US" altLang="zh-CN" sz="1200" kern="1200" dirty="0">
                <a:solidFill>
                  <a:schemeClr val="tx1"/>
                </a:solidFill>
                <a:effectLst/>
                <a:latin typeface="Arial" charset="0"/>
                <a:ea typeface="ＭＳ Ｐゴシック" pitchFamily="64" charset="-128"/>
                <a:cs typeface="+mn-cs"/>
              </a:rPr>
              <a:t> adopts a standard AE instead of a variant in the proposed model. Our-</a:t>
            </a:r>
            <a:r>
              <a:rPr lang="en-US" altLang="zh-CN" sz="1200" kern="1200" dirty="0" err="1">
                <a:solidFill>
                  <a:schemeClr val="tx1"/>
                </a:solidFill>
                <a:effectLst/>
                <a:latin typeface="Arial" charset="0"/>
                <a:ea typeface="ＭＳ Ｐゴシック" pitchFamily="64" charset="-128"/>
                <a:cs typeface="+mn-cs"/>
              </a:rPr>
              <a:t>agg</a:t>
            </a:r>
            <a:r>
              <a:rPr lang="en-US" altLang="zh-CN" sz="1200" kern="1200" dirty="0">
                <a:solidFill>
                  <a:schemeClr val="tx1"/>
                </a:solidFill>
                <a:effectLst/>
                <a:latin typeface="Arial" charset="0"/>
                <a:ea typeface="ＭＳ Ｐゴシック" pitchFamily="64" charset="-128"/>
                <a:cs typeface="+mn-cs"/>
              </a:rPr>
              <a:t> builds an aggregated model for all users instead of building individual models for individual users.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31</a:t>
            </a:fld>
            <a:endParaRPr lang="en-US" altLang="zh-CN"/>
          </a:p>
        </p:txBody>
      </p:sp>
    </p:spTree>
    <p:extLst>
      <p:ext uri="{BB962C8B-B14F-4D97-AF65-F5344CB8AC3E}">
        <p14:creationId xmlns:p14="http://schemas.microsoft.com/office/powerpoint/2010/main" val="1097595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pPr>
              <a:defRPr/>
            </a:pPr>
            <a:fld id="{DF6562C3-5224-4F3F-A7DE-9B92B1635E4C}" type="slidenum">
              <a:rPr lang="en-US" altLang="zh-CN" smtClean="0"/>
              <a:pPr>
                <a:defRPr/>
              </a:pPr>
              <a:t>32</a:t>
            </a:fld>
            <a:endParaRPr lang="en-US" altLang="zh-CN"/>
          </a:p>
        </p:txBody>
      </p:sp>
    </p:spTree>
    <p:extLst>
      <p:ext uri="{BB962C8B-B14F-4D97-AF65-F5344CB8AC3E}">
        <p14:creationId xmlns:p14="http://schemas.microsoft.com/office/powerpoint/2010/main" val="1416864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AA0EAEA-8BE8-4DFD-900C-9719E58A9E4C}" type="slidenum">
              <a:rPr lang="en-US" altLang="zh-CN" sz="1200" baseline="0"/>
              <a:pPr/>
              <a:t>33</a:t>
            </a:fld>
            <a:endParaRPr lang="en-US" altLang="zh-CN"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r>
              <a:rPr lang="en-US" altLang="zh-CN" dirty="0">
                <a:latin typeface="Arial" panose="020B0604020202020204" pitchFamily="34" charset="0"/>
                <a:ea typeface="ＭＳ Ｐゴシック" panose="020B0600070205080204" pitchFamily="34" charset="-128"/>
              </a:rPr>
              <a:t>Next I am going to introduce the third piece of my work which is xx</a:t>
            </a:r>
            <a:endParaRPr lang="zh-CN" altLang="zh-CN"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62758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Another</a:t>
            </a:r>
            <a:r>
              <a:rPr kumimoji="1" lang="zh-CN" altLang="en-US" dirty="0"/>
              <a:t> </a:t>
            </a:r>
            <a:r>
              <a:rPr kumimoji="1" lang="en-US" altLang="zh-CN" dirty="0"/>
              <a:t>important</a:t>
            </a:r>
            <a:r>
              <a:rPr kumimoji="1" lang="zh-CN" altLang="en-US" dirty="0"/>
              <a:t> </a:t>
            </a:r>
            <a:r>
              <a:rPr kumimoji="1" lang="en-US" altLang="zh-CN" dirty="0"/>
              <a:t>motivation</a:t>
            </a:r>
            <a:r>
              <a:rPr kumimoji="1" lang="zh-CN" altLang="en-US" dirty="0"/>
              <a:t> </a:t>
            </a:r>
            <a:r>
              <a:rPr kumimoji="1" lang="en-US" altLang="zh-CN" dirty="0"/>
              <a:t>which</a:t>
            </a:r>
            <a:r>
              <a:rPr kumimoji="1" lang="zh-CN" altLang="en-US" dirty="0"/>
              <a:t> </a:t>
            </a:r>
            <a:r>
              <a:rPr kumimoji="1" lang="en-US" altLang="zh-CN" dirty="0"/>
              <a:t>is</a:t>
            </a:r>
            <a:r>
              <a:rPr kumimoji="1" lang="zh-CN" altLang="en-US" dirty="0"/>
              <a:t> </a:t>
            </a:r>
            <a:r>
              <a:rPr kumimoji="1" lang="en-US" altLang="zh-CN" dirty="0"/>
              <a:t>not</a:t>
            </a:r>
            <a:r>
              <a:rPr kumimoji="1" lang="zh-CN" altLang="en-US" dirty="0"/>
              <a:t> </a:t>
            </a:r>
            <a:r>
              <a:rPr kumimoji="1" lang="en-US" altLang="zh-CN" dirty="0"/>
              <a:t>listed</a:t>
            </a:r>
            <a:r>
              <a:rPr kumimoji="1" lang="zh-CN" altLang="en-US" dirty="0"/>
              <a:t> </a:t>
            </a:r>
            <a:r>
              <a:rPr kumimoji="1" lang="en-US" altLang="zh-CN" dirty="0"/>
              <a:t>here</a:t>
            </a:r>
            <a:r>
              <a:rPr kumimoji="1" lang="zh-CN" altLang="en-US" dirty="0"/>
              <a:t> </a:t>
            </a:r>
            <a:r>
              <a:rPr kumimoji="1" lang="en-US" altLang="zh-CN" dirty="0"/>
              <a:t>is</a:t>
            </a:r>
            <a:r>
              <a:rPr kumimoji="1" lang="zh-CN" altLang="en-US" dirty="0"/>
              <a:t> </a:t>
            </a:r>
            <a:r>
              <a:rPr kumimoji="1" lang="en-US" altLang="zh-CN" dirty="0"/>
              <a:t>that</a:t>
            </a:r>
            <a:r>
              <a:rPr kumimoji="1" lang="zh-CN" altLang="en-US" dirty="0"/>
              <a:t> </a:t>
            </a:r>
            <a:r>
              <a:rPr kumimoji="1" lang="en-US" altLang="zh-CN" dirty="0" err="1"/>
              <a:t>Nassirtoussi</a:t>
            </a:r>
            <a:r>
              <a:rPr kumimoji="1" lang="en-US" altLang="zh-CN" dirty="0"/>
              <a:t> et al. and </a:t>
            </a:r>
            <a:r>
              <a:rPr kumimoji="1" lang="en-US" altLang="zh-CN" dirty="0" err="1"/>
              <a:t>Garcke</a:t>
            </a:r>
            <a:r>
              <a:rPr kumimoji="1" lang="en-US" altLang="zh-CN" dirty="0"/>
              <a:t> et al. report that a prediction accuracy above 55% can already be considered as a report-worthy result, which the author believes, is still far from satisfactory.</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34</a:t>
            </a:fld>
            <a:endParaRPr lang="en-US" altLang="zh-CN"/>
          </a:p>
        </p:txBody>
      </p:sp>
    </p:spTree>
    <p:extLst>
      <p:ext uri="{BB962C8B-B14F-4D97-AF65-F5344CB8AC3E}">
        <p14:creationId xmlns:p14="http://schemas.microsoft.com/office/powerpoint/2010/main" val="3427356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0" dirty="0"/>
              <a:t>Talking</a:t>
            </a:r>
            <a:r>
              <a:rPr kumimoji="1" lang="zh-CN" altLang="en-US" b="0" dirty="0"/>
              <a:t> </a:t>
            </a:r>
            <a:r>
              <a:rPr kumimoji="1" lang="en-US" altLang="zh-CN" b="0" dirty="0"/>
              <a:t>about</a:t>
            </a:r>
            <a:r>
              <a:rPr kumimoji="1" lang="zh-CN" altLang="en-US" b="0" dirty="0"/>
              <a:t> </a:t>
            </a:r>
            <a:r>
              <a:rPr kumimoji="1" lang="en-US" altLang="zh-CN" b="0" dirty="0"/>
              <a:t>financial</a:t>
            </a:r>
            <a:r>
              <a:rPr kumimoji="1" lang="zh-CN" altLang="en-US" b="0" dirty="0"/>
              <a:t> </a:t>
            </a:r>
            <a:r>
              <a:rPr kumimoji="1" lang="en-US" altLang="zh-CN" b="0" dirty="0"/>
              <a:t>market</a:t>
            </a:r>
            <a:r>
              <a:rPr kumimoji="1" lang="zh-CN" altLang="en-US" b="0" dirty="0"/>
              <a:t> </a:t>
            </a:r>
            <a:r>
              <a:rPr kumimoji="1" lang="en-US" altLang="zh-CN" b="0" dirty="0"/>
              <a:t>prediction</a:t>
            </a:r>
            <a:r>
              <a:rPr kumimoji="1" lang="zh-CN" altLang="en-US" b="0" dirty="0"/>
              <a:t> </a:t>
            </a:r>
            <a:r>
              <a:rPr kumimoji="1" lang="en-US" altLang="zh-CN" b="0" dirty="0"/>
              <a:t>technical</a:t>
            </a:r>
            <a:r>
              <a:rPr kumimoji="1" lang="zh-CN" altLang="en-US" b="0" dirty="0"/>
              <a:t> </a:t>
            </a:r>
            <a:r>
              <a:rPr kumimoji="1" lang="en-US" altLang="zh-CN" b="0" dirty="0"/>
              <a:t>analysis</a:t>
            </a:r>
            <a:r>
              <a:rPr kumimoji="1" lang="zh-CN" altLang="en-US" b="0" dirty="0"/>
              <a:t> </a:t>
            </a:r>
            <a:r>
              <a:rPr kumimoji="1" lang="en-US" altLang="zh-CN" b="0" dirty="0"/>
              <a:t>and</a:t>
            </a:r>
            <a:r>
              <a:rPr kumimoji="1" lang="zh-CN" altLang="en-US" b="0" dirty="0"/>
              <a:t> </a:t>
            </a:r>
            <a:r>
              <a:rPr kumimoji="1" lang="en-US" altLang="zh-CN" b="0" dirty="0"/>
              <a:t>fundamental</a:t>
            </a:r>
            <a:r>
              <a:rPr kumimoji="1" lang="zh-CN" altLang="en-US" b="0" dirty="0"/>
              <a:t> </a:t>
            </a:r>
            <a:r>
              <a:rPr kumimoji="1" lang="en-US" altLang="zh-CN" b="0" dirty="0"/>
              <a:t>analysis</a:t>
            </a:r>
            <a:r>
              <a:rPr kumimoji="1" lang="zh-CN" altLang="en-US" b="0" dirty="0"/>
              <a:t> </a:t>
            </a:r>
            <a:r>
              <a:rPr kumimoji="1" lang="en-US" altLang="zh-CN" b="0" dirty="0"/>
              <a:t>are</a:t>
            </a:r>
            <a:r>
              <a:rPr kumimoji="1" lang="zh-CN" altLang="en-US" b="0" dirty="0"/>
              <a:t> </a:t>
            </a:r>
            <a:r>
              <a:rPr kumimoji="1" lang="en-US" altLang="zh-CN" b="0" dirty="0"/>
              <a:t>frequently</a:t>
            </a:r>
            <a:r>
              <a:rPr kumimoji="1" lang="zh-CN" altLang="en-US" b="0" dirty="0"/>
              <a:t> </a:t>
            </a:r>
            <a:r>
              <a:rPr kumimoji="1" lang="en-US" altLang="zh-CN" b="0" dirty="0"/>
              <a:t>used</a:t>
            </a:r>
            <a:r>
              <a:rPr kumimoji="1" lang="zh-CN" altLang="en-US" b="0" dirty="0"/>
              <a:t> </a:t>
            </a:r>
            <a:r>
              <a:rPr kumimoji="1" lang="en-US" altLang="zh-CN" b="0" dirty="0"/>
              <a:t>for</a:t>
            </a:r>
            <a:r>
              <a:rPr kumimoji="1" lang="zh-CN" altLang="en-US" b="0" dirty="0"/>
              <a:t> </a:t>
            </a:r>
            <a:r>
              <a:rPr kumimoji="1" lang="en-US" altLang="zh-CN" b="0" dirty="0"/>
              <a:t>prediction</a:t>
            </a:r>
            <a:r>
              <a:rPr kumimoji="1" lang="zh-CN" altLang="en-US" b="0" dirty="0"/>
              <a:t> </a:t>
            </a:r>
            <a:r>
              <a:rPr kumimoji="1" lang="en-US" altLang="zh-CN" b="0" dirty="0"/>
              <a:t>purposes.</a:t>
            </a:r>
            <a:r>
              <a:rPr kumimoji="1" lang="zh-CN" altLang="en-US" b="0" dirty="0"/>
              <a:t> </a:t>
            </a:r>
            <a:r>
              <a:rPr kumimoji="1" lang="en-US" altLang="zh-CN" b="0" dirty="0"/>
              <a:t>Binary</a:t>
            </a:r>
            <a:r>
              <a:rPr kumimoji="1" lang="zh-CN" altLang="en-US" b="0" dirty="0"/>
              <a:t> </a:t>
            </a:r>
            <a:r>
              <a:rPr kumimoji="1" lang="en-US" altLang="zh-CN" b="0" dirty="0"/>
              <a:t>classifiers</a:t>
            </a:r>
            <a:r>
              <a:rPr kumimoji="1" lang="zh-CN" altLang="en-US" b="0" dirty="0"/>
              <a:t> </a:t>
            </a:r>
            <a:r>
              <a:rPr kumimoji="1" lang="en-US" altLang="zh-CN" b="0" dirty="0"/>
              <a:t>like</a:t>
            </a:r>
            <a:r>
              <a:rPr kumimoji="1" lang="zh-CN" altLang="en-US" b="0" dirty="0"/>
              <a:t> </a:t>
            </a:r>
            <a:r>
              <a:rPr kumimoji="1" lang="en-US" altLang="zh-CN" b="0" dirty="0"/>
              <a:t>xx</a:t>
            </a:r>
            <a:r>
              <a:rPr kumimoji="1" lang="zh-CN" altLang="en-US" b="0" dirty="0"/>
              <a:t> </a:t>
            </a:r>
            <a:r>
              <a:rPr kumimoji="1" lang="en-US" altLang="zh-CN" b="0" dirty="0"/>
              <a:t>are</a:t>
            </a:r>
            <a:r>
              <a:rPr kumimoji="1" lang="zh-CN" altLang="en-US" b="0" dirty="0"/>
              <a:t> </a:t>
            </a:r>
            <a:r>
              <a:rPr kumimoji="1" lang="en-US" altLang="zh-CN" b="0" dirty="0"/>
              <a:t>used</a:t>
            </a:r>
            <a:r>
              <a:rPr kumimoji="1" lang="zh-CN" altLang="en-US" b="0" dirty="0"/>
              <a:t> </a:t>
            </a:r>
            <a:r>
              <a:rPr kumimoji="1" lang="en-US" altLang="zh-CN" b="0" dirty="0"/>
              <a:t>to</a:t>
            </a:r>
            <a:r>
              <a:rPr kumimoji="1" lang="zh-CN" altLang="en-US" b="0" dirty="0"/>
              <a:t> </a:t>
            </a:r>
            <a:r>
              <a:rPr kumimoji="1" lang="en-US" altLang="zh-CN" b="0" dirty="0"/>
              <a:t>predict</a:t>
            </a:r>
            <a:r>
              <a:rPr kumimoji="1" lang="zh-CN" altLang="en-US" b="0" dirty="0"/>
              <a:t> </a:t>
            </a:r>
            <a:r>
              <a:rPr kumimoji="1" lang="en-US" altLang="zh-CN" b="0" dirty="0"/>
              <a:t>the</a:t>
            </a:r>
            <a:r>
              <a:rPr kumimoji="1" lang="zh-CN" altLang="en-US" b="0" dirty="0"/>
              <a:t> </a:t>
            </a:r>
            <a:r>
              <a:rPr kumimoji="1" lang="en-US" altLang="zh-CN" b="0" dirty="0"/>
              <a:t>movement</a:t>
            </a:r>
            <a:r>
              <a:rPr kumimoji="1" lang="zh-CN" altLang="en-US" b="0" dirty="0"/>
              <a:t> </a:t>
            </a:r>
            <a:r>
              <a:rPr kumimoji="1" lang="en-US" altLang="zh-CN" b="0" dirty="0"/>
              <a:t>direction</a:t>
            </a:r>
            <a:r>
              <a:rPr kumimoji="1" lang="zh-CN" altLang="en-US" b="0" dirty="0"/>
              <a:t> </a:t>
            </a:r>
            <a:r>
              <a:rPr kumimoji="1" lang="en-US" altLang="zh-CN" b="0" dirty="0"/>
              <a:t>while</a:t>
            </a:r>
            <a:r>
              <a:rPr kumimoji="1" lang="zh-CN" altLang="en-US" b="0" dirty="0"/>
              <a:t> </a:t>
            </a:r>
            <a:r>
              <a:rPr kumimoji="1" lang="en-US" altLang="zh-CN" b="0" dirty="0"/>
              <a:t>regression</a:t>
            </a:r>
            <a:r>
              <a:rPr kumimoji="1" lang="zh-CN" altLang="en-US" b="0" dirty="0"/>
              <a:t> </a:t>
            </a:r>
            <a:r>
              <a:rPr kumimoji="1" lang="en-US" altLang="zh-CN" b="0" dirty="0"/>
              <a:t>models</a:t>
            </a:r>
            <a:r>
              <a:rPr kumimoji="1" lang="zh-CN" altLang="en-US" b="0" dirty="0"/>
              <a:t> </a:t>
            </a:r>
            <a:r>
              <a:rPr kumimoji="1" lang="en-US" altLang="zh-CN" b="0" dirty="0"/>
              <a:t>like</a:t>
            </a:r>
            <a:r>
              <a:rPr kumimoji="1" lang="zh-CN" altLang="en-US" b="0" dirty="0"/>
              <a:t> </a:t>
            </a:r>
            <a:r>
              <a:rPr kumimoji="1" lang="en-US" altLang="zh-CN" b="0" dirty="0"/>
              <a:t>xx</a:t>
            </a:r>
            <a:r>
              <a:rPr kumimoji="1" lang="zh-CN" altLang="en-US" b="0" dirty="0"/>
              <a:t> </a:t>
            </a:r>
            <a:r>
              <a:rPr kumimoji="1" lang="en-US" altLang="zh-CN" b="0" dirty="0"/>
              <a:t>are</a:t>
            </a:r>
            <a:r>
              <a:rPr kumimoji="1" lang="zh-CN" altLang="en-US" b="0" dirty="0"/>
              <a:t> </a:t>
            </a:r>
            <a:r>
              <a:rPr kumimoji="1" lang="en-US" altLang="zh-CN" b="0" dirty="0"/>
              <a:t>used</a:t>
            </a:r>
            <a:r>
              <a:rPr kumimoji="1" lang="zh-CN" altLang="en-US" b="0" dirty="0"/>
              <a:t> </a:t>
            </a:r>
            <a:r>
              <a:rPr kumimoji="1" lang="en-US" altLang="zh-CN" b="0" dirty="0"/>
              <a:t>to</a:t>
            </a:r>
            <a:r>
              <a:rPr kumimoji="1" lang="zh-CN" altLang="en-US" b="0" dirty="0"/>
              <a:t> </a:t>
            </a:r>
            <a:r>
              <a:rPr kumimoji="1" lang="en-US" altLang="zh-CN" b="0" dirty="0"/>
              <a:t>predict</a:t>
            </a:r>
            <a:r>
              <a:rPr kumimoji="1" lang="zh-CN" altLang="en-US" b="0" dirty="0"/>
              <a:t> </a:t>
            </a:r>
            <a:r>
              <a:rPr kumimoji="1" lang="en-US" altLang="zh-CN" b="0" dirty="0"/>
              <a:t>the</a:t>
            </a:r>
            <a:r>
              <a:rPr kumimoji="1" lang="zh-CN" altLang="en-US" b="0" dirty="0"/>
              <a:t> </a:t>
            </a:r>
            <a:r>
              <a:rPr kumimoji="1" lang="en-US" altLang="zh-CN" b="0" dirty="0"/>
              <a:t>real</a:t>
            </a:r>
            <a:r>
              <a:rPr kumimoji="1" lang="zh-CN" altLang="en-US" b="0" dirty="0"/>
              <a:t> </a:t>
            </a:r>
            <a:r>
              <a:rPr kumimoji="1" lang="en-US" altLang="zh-CN" b="0" dirty="0"/>
              <a:t>values</a:t>
            </a:r>
            <a:r>
              <a:rPr kumimoji="1" lang="zh-CN" altLang="en-US" b="0" dirty="0"/>
              <a:t> </a:t>
            </a:r>
            <a:r>
              <a:rPr kumimoji="1" lang="en-US" altLang="zh-CN" b="0" dirty="0"/>
              <a:t>of</a:t>
            </a:r>
            <a:r>
              <a:rPr kumimoji="1" lang="zh-CN" altLang="en-US" b="0" dirty="0"/>
              <a:t> </a:t>
            </a:r>
            <a:r>
              <a:rPr kumimoji="1" lang="en-US" altLang="zh-CN" b="0" dirty="0"/>
              <a:t>the</a:t>
            </a:r>
            <a:r>
              <a:rPr kumimoji="1" lang="zh-CN" altLang="en-US" b="0" dirty="0"/>
              <a:t> </a:t>
            </a:r>
            <a:r>
              <a:rPr kumimoji="1" lang="en-US" altLang="zh-CN" b="0" dirty="0"/>
              <a:t>financial</a:t>
            </a:r>
            <a:r>
              <a:rPr kumimoji="1" lang="zh-CN" altLang="en-US" b="0" dirty="0"/>
              <a:t> </a:t>
            </a:r>
            <a:r>
              <a:rPr kumimoji="1" lang="en-US" altLang="zh-CN" b="0" dirty="0"/>
              <a:t>markets.</a:t>
            </a:r>
            <a:r>
              <a:rPr kumimoji="1" lang="zh-CN" altLang="en-US" b="0" dirty="0"/>
              <a:t> </a:t>
            </a:r>
            <a:endParaRPr kumimoji="1" lang="en-US" altLang="zh-CN" b="0" dirty="0"/>
          </a:p>
          <a:p>
            <a:endParaRPr kumimoji="1" lang="en-US" altLang="zh-CN" b="0" dirty="0"/>
          </a:p>
          <a:p>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35</a:t>
            </a:fld>
            <a:endParaRPr lang="en-US" altLang="zh-CN"/>
          </a:p>
        </p:txBody>
      </p:sp>
    </p:spTree>
    <p:extLst>
      <p:ext uri="{BB962C8B-B14F-4D97-AF65-F5344CB8AC3E}">
        <p14:creationId xmlns:p14="http://schemas.microsoft.com/office/powerpoint/2010/main" val="1396491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According to previous</a:t>
            </a:r>
            <a:r>
              <a:rPr kumimoji="1" lang="en-US" altLang="zh-CN" baseline="0" dirty="0"/>
              <a:t> work, </a:t>
            </a:r>
            <a:r>
              <a:rPr kumimoji="1" lang="en-US" altLang="zh-CN" dirty="0"/>
              <a:t>public moods have a significant influence on stock market. To quantify public moods, the author proposes to analyze the news content posted on social media by official accounts. These official accounts usually have a large number of followers which means the content they post can have a huge outreach. In this work, the author carefully selects official accounts from the Chinese largest online social website - </a:t>
            </a:r>
            <a:r>
              <a:rPr kumimoji="1" lang="en-US" altLang="zh-CN" dirty="0" err="1"/>
              <a:t>Sina</a:t>
            </a:r>
            <a:r>
              <a:rPr kumimoji="1" lang="en-US" altLang="zh-CN" dirty="0"/>
              <a:t> Weibo and collects their posts. </a:t>
            </a:r>
          </a:p>
          <a:p>
            <a:endParaRPr kumimoji="1" lang="en-US" altLang="zh-CN" dirty="0"/>
          </a:p>
          <a:p>
            <a:r>
              <a:rPr kumimoji="1" lang="en-US" altLang="zh-CN" dirty="0"/>
              <a:t>Thereafter, LDA features are computed and sentiment analysis is performed. LDA features and sentiment features are together called content features. These content features are combined with other technical features calculated based on historic stock data and then input into the RNN with Gated Recurrent Units (GRU) to predict the stock price. The errors between the predictions and the real values are calculated so as to adjust the weights of the different training samples and then input into the next RNN for the next round of training. The boosting process is adaptive in the sense that subsequent RNN models are tweaked in favor of those samples wrongly predicted by the previous RNN models. In the end, the final prediction is combined using the weighted median to represent the final output of the boosted RNN, that is, the prediction for the stock index price of the next day. With this predicted output, the model is also able to predict the movement direction of the stock (i.e. whether the stock price goes up and down) of the next day.</a:t>
            </a:r>
          </a:p>
          <a:p>
            <a:endParaRPr kumimoji="1" lang="en-US" altLang="zh-CN" dirty="0"/>
          </a:p>
          <a:p>
            <a:r>
              <a:rPr kumimoji="1" lang="en-US" altLang="zh-CN" dirty="0"/>
              <a:t>The overview of the proposed hybrid model can be seen in Fig \ref{fig5.1}. This model can be easily adapted to predict the stock index of other financial markets as long as the news content posted on social media can be obtained. The equivalence of </a:t>
            </a:r>
            <a:r>
              <a:rPr kumimoji="1" lang="en-US" altLang="zh-CN" dirty="0" err="1"/>
              <a:t>Sina</a:t>
            </a:r>
            <a:r>
              <a:rPr kumimoji="1" lang="en-US" altLang="zh-CN" dirty="0"/>
              <a:t> Weibo in this work is Twitter.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36</a:t>
            </a:fld>
            <a:endParaRPr lang="en-US" altLang="zh-CN"/>
          </a:p>
        </p:txBody>
      </p:sp>
    </p:spTree>
    <p:extLst>
      <p:ext uri="{BB962C8B-B14F-4D97-AF65-F5344CB8AC3E}">
        <p14:creationId xmlns:p14="http://schemas.microsoft.com/office/powerpoint/2010/main" val="734865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As</a:t>
            </a:r>
            <a:r>
              <a:rPr kumimoji="1" lang="zh-CN" altLang="en-US" dirty="0"/>
              <a:t> </a:t>
            </a:r>
            <a:r>
              <a:rPr kumimoji="1" lang="en-US" altLang="zh-CN" dirty="0"/>
              <a:t>is</a:t>
            </a:r>
            <a:r>
              <a:rPr kumimoji="1" lang="zh-CN" altLang="en-US" dirty="0"/>
              <a:t> </a:t>
            </a:r>
            <a:r>
              <a:rPr kumimoji="1" lang="en-US" altLang="zh-CN" dirty="0"/>
              <a:t>stated</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motivation</a:t>
            </a:r>
            <a:r>
              <a:rPr kumimoji="1" lang="zh-CN" altLang="en-US" dirty="0"/>
              <a:t> </a:t>
            </a:r>
            <a:r>
              <a:rPr kumimoji="1" lang="en-US" altLang="zh-CN" dirty="0"/>
              <a:t>section,</a:t>
            </a:r>
            <a:r>
              <a:rPr kumimoji="1" lang="zh-CN" altLang="en-US" dirty="0"/>
              <a:t> </a:t>
            </a:r>
            <a:r>
              <a:rPr kumimoji="1" lang="en-US" altLang="zh-CN" dirty="0"/>
              <a:t>the</a:t>
            </a:r>
            <a:r>
              <a:rPr kumimoji="1" lang="zh-CN" altLang="en-US" dirty="0"/>
              <a:t> </a:t>
            </a:r>
            <a:r>
              <a:rPr kumimoji="1" lang="en-US" altLang="zh-CN" dirty="0"/>
              <a:t>purpose</a:t>
            </a:r>
            <a:r>
              <a:rPr kumimoji="1" lang="zh-CN" altLang="en-US" dirty="0"/>
              <a:t> </a:t>
            </a:r>
            <a:r>
              <a:rPr kumimoji="1" lang="en-US" altLang="zh-CN" dirty="0"/>
              <a:t>of</a:t>
            </a:r>
            <a:r>
              <a:rPr kumimoji="1" lang="zh-CN" altLang="en-US" dirty="0"/>
              <a:t> </a:t>
            </a:r>
            <a:r>
              <a:rPr kumimoji="1" lang="en-US" altLang="zh-CN" dirty="0"/>
              <a:t>this</a:t>
            </a:r>
            <a:r>
              <a:rPr kumimoji="1" lang="zh-CN" altLang="en-US" dirty="0"/>
              <a:t> </a:t>
            </a:r>
            <a:r>
              <a:rPr kumimoji="1" lang="en-US" altLang="zh-CN" dirty="0"/>
              <a:t>work</a:t>
            </a:r>
            <a:r>
              <a:rPr kumimoji="1" lang="zh-CN" altLang="en-US" dirty="0"/>
              <a:t> </a:t>
            </a:r>
            <a:r>
              <a:rPr kumimoji="1" lang="en-US" altLang="zh-CN" dirty="0"/>
              <a:t>is</a:t>
            </a:r>
            <a:r>
              <a:rPr kumimoji="1" lang="zh-CN" altLang="en-US" dirty="0"/>
              <a:t> </a:t>
            </a:r>
            <a:r>
              <a:rPr kumimoji="1" lang="en-US" altLang="zh-CN" dirty="0"/>
              <a:t>to</a:t>
            </a:r>
            <a:r>
              <a:rPr kumimoji="1" lang="zh-CN" altLang="en-US" dirty="0"/>
              <a:t> </a:t>
            </a:r>
            <a:r>
              <a:rPr kumimoji="1" lang="en-US" altLang="zh-CN" dirty="0"/>
              <a:t>predict</a:t>
            </a:r>
            <a:r>
              <a:rPr kumimoji="1" lang="zh-CN" altLang="en-US" dirty="0"/>
              <a:t> </a:t>
            </a:r>
            <a:r>
              <a:rPr kumimoji="1" lang="en-US" altLang="zh-CN" dirty="0"/>
              <a:t>the</a:t>
            </a:r>
            <a:r>
              <a:rPr kumimoji="1" lang="zh-CN" altLang="en-US" dirty="0"/>
              <a:t> </a:t>
            </a:r>
            <a:r>
              <a:rPr kumimoji="1" lang="en-US" altLang="zh-CN" dirty="0"/>
              <a:t>Chinese</a:t>
            </a:r>
            <a:r>
              <a:rPr kumimoji="1" lang="zh-CN" altLang="en-US" dirty="0"/>
              <a:t> </a:t>
            </a:r>
            <a:r>
              <a:rPr kumimoji="1" lang="en-US" altLang="zh-CN" dirty="0"/>
              <a:t>stock</a:t>
            </a:r>
            <a:r>
              <a:rPr kumimoji="1" lang="zh-CN" altLang="en-US" dirty="0"/>
              <a:t> </a:t>
            </a:r>
            <a:r>
              <a:rPr kumimoji="1" lang="en-US" altLang="zh-CN" dirty="0"/>
              <a:t>market.</a:t>
            </a:r>
            <a:r>
              <a:rPr kumimoji="1" lang="zh-CN" altLang="en-US" dirty="0"/>
              <a:t> </a:t>
            </a:r>
            <a:r>
              <a:rPr kumimoji="1" lang="en-US" altLang="zh-CN" dirty="0"/>
              <a:t>Therefore,</a:t>
            </a:r>
            <a:r>
              <a:rPr kumimoji="1" lang="zh-CN" altLang="en-US" dirty="0"/>
              <a:t> </a:t>
            </a:r>
            <a:r>
              <a:rPr kumimoji="1" lang="en-US" altLang="zh-CN" dirty="0"/>
              <a:t>to</a:t>
            </a:r>
            <a:r>
              <a:rPr kumimoji="1" lang="zh-CN" altLang="en-US" dirty="0"/>
              <a:t> </a:t>
            </a:r>
            <a:r>
              <a:rPr kumimoji="1" lang="en-US" altLang="zh-CN" dirty="0"/>
              <a:t>carry</a:t>
            </a:r>
            <a:r>
              <a:rPr kumimoji="1" lang="zh-CN" altLang="en-US" dirty="0"/>
              <a:t> </a:t>
            </a:r>
            <a:r>
              <a:rPr kumimoji="1" lang="en-US" altLang="zh-CN" dirty="0"/>
              <a:t>out</a:t>
            </a:r>
            <a:r>
              <a:rPr kumimoji="1" lang="zh-CN" altLang="en-US" dirty="0"/>
              <a:t> </a:t>
            </a:r>
            <a:r>
              <a:rPr kumimoji="1" lang="en-US" altLang="zh-CN" dirty="0"/>
              <a:t>the</a:t>
            </a:r>
            <a:r>
              <a:rPr kumimoji="1" lang="zh-CN" altLang="en-US" dirty="0"/>
              <a:t> </a:t>
            </a:r>
            <a:r>
              <a:rPr kumimoji="1" lang="en-US" altLang="zh-CN" dirty="0"/>
              <a:t>experiments,</a:t>
            </a:r>
            <a:r>
              <a:rPr kumimoji="1" lang="zh-CN" altLang="en-US" dirty="0"/>
              <a:t> </a:t>
            </a:r>
            <a:r>
              <a:rPr kumimoji="1" lang="en-US" altLang="zh-CN" dirty="0"/>
              <a:t>the</a:t>
            </a:r>
            <a:r>
              <a:rPr kumimoji="1" lang="zh-CN" altLang="en-US" dirty="0"/>
              <a:t> </a:t>
            </a:r>
            <a:r>
              <a:rPr kumimoji="1" lang="en-US" altLang="zh-CN" dirty="0"/>
              <a:t>Chinese</a:t>
            </a:r>
            <a:r>
              <a:rPr kumimoji="1" lang="zh-CN" altLang="en-US" dirty="0"/>
              <a:t> </a:t>
            </a:r>
            <a:r>
              <a:rPr kumimoji="1" lang="en-US" altLang="zh-CN" dirty="0"/>
              <a:t>Stock</a:t>
            </a:r>
            <a:r>
              <a:rPr kumimoji="1" lang="zh-CN" altLang="en-US" dirty="0"/>
              <a:t> </a:t>
            </a:r>
            <a:r>
              <a:rPr kumimoji="1" lang="en-US" altLang="zh-CN" dirty="0"/>
              <a:t>Index</a:t>
            </a:r>
            <a:r>
              <a:rPr kumimoji="1" lang="zh-CN" altLang="en-US" dirty="0"/>
              <a:t> </a:t>
            </a:r>
            <a:r>
              <a:rPr kumimoji="1" lang="en-US" altLang="zh-CN" dirty="0"/>
              <a:t>(CSI)</a:t>
            </a:r>
            <a:r>
              <a:rPr kumimoji="1" lang="zh-CN" altLang="en-US" dirty="0"/>
              <a:t> </a:t>
            </a:r>
            <a:r>
              <a:rPr kumimoji="1" lang="en-US" altLang="zh-CN" dirty="0"/>
              <a:t>from</a:t>
            </a:r>
            <a:r>
              <a:rPr kumimoji="1" lang="zh-CN" altLang="en-US" dirty="0"/>
              <a:t> </a:t>
            </a:r>
            <a:r>
              <a:rPr kumimoji="1" lang="en-US" altLang="zh-CN" dirty="0"/>
              <a:t>1</a:t>
            </a:r>
            <a:r>
              <a:rPr kumimoji="1" lang="zh-CN" altLang="en-US" dirty="0"/>
              <a:t> </a:t>
            </a:r>
            <a:r>
              <a:rPr kumimoji="1" lang="en-US" altLang="zh-CN" dirty="0"/>
              <a:t>Jan</a:t>
            </a:r>
            <a:r>
              <a:rPr kumimoji="1" lang="zh-CN" altLang="en-US" dirty="0"/>
              <a:t> </a:t>
            </a:r>
            <a:r>
              <a:rPr kumimoji="1" lang="en-US" altLang="zh-CN" dirty="0"/>
              <a:t>2015</a:t>
            </a:r>
            <a:r>
              <a:rPr kumimoji="1" lang="zh-CN" altLang="en-US" dirty="0"/>
              <a:t> </a:t>
            </a:r>
            <a:r>
              <a:rPr kumimoji="1" lang="en-US" altLang="zh-CN" dirty="0"/>
              <a:t>to</a:t>
            </a:r>
            <a:r>
              <a:rPr kumimoji="1" lang="zh-CN" altLang="en-US" dirty="0"/>
              <a:t> </a:t>
            </a:r>
            <a:r>
              <a:rPr kumimoji="1" lang="en-US" altLang="zh-CN" dirty="0"/>
              <a:t>14</a:t>
            </a:r>
            <a:r>
              <a:rPr kumimoji="1" lang="zh-CN" altLang="en-US" dirty="0"/>
              <a:t> </a:t>
            </a:r>
            <a:r>
              <a:rPr kumimoji="1" lang="en-US" altLang="zh-CN" dirty="0"/>
              <a:t>Feb</a:t>
            </a:r>
            <a:r>
              <a:rPr kumimoji="1" lang="zh-CN" altLang="en-US" dirty="0"/>
              <a:t> </a:t>
            </a:r>
            <a:r>
              <a:rPr kumimoji="1" lang="en-US" altLang="zh-CN" dirty="0"/>
              <a:t>2017</a:t>
            </a:r>
            <a:r>
              <a:rPr kumimoji="1" lang="zh-CN" altLang="en-US" dirty="0"/>
              <a:t> </a:t>
            </a:r>
            <a:r>
              <a:rPr kumimoji="1" lang="en-US" altLang="zh-CN" dirty="0"/>
              <a:t>are</a:t>
            </a:r>
            <a:r>
              <a:rPr kumimoji="1" lang="zh-CN" altLang="en-US" dirty="0"/>
              <a:t> </a:t>
            </a:r>
            <a:r>
              <a:rPr kumimoji="1" lang="en-US" altLang="zh-CN" dirty="0"/>
              <a:t>collected</a:t>
            </a:r>
            <a:r>
              <a:rPr kumimoji="1" lang="zh-CN" altLang="en-US" dirty="0"/>
              <a:t> </a:t>
            </a:r>
            <a:r>
              <a:rPr kumimoji="1" lang="en-US" altLang="zh-CN" dirty="0"/>
              <a:t>from</a:t>
            </a:r>
            <a:r>
              <a:rPr kumimoji="1" lang="zh-CN" altLang="en-US" dirty="0"/>
              <a:t> </a:t>
            </a:r>
            <a:r>
              <a:rPr kumimoji="1" lang="en-US" altLang="zh-CN" dirty="0"/>
              <a:t>Yahoo</a:t>
            </a:r>
            <a:r>
              <a:rPr kumimoji="1" lang="zh-CN" altLang="en-US" dirty="0"/>
              <a:t> </a:t>
            </a:r>
            <a:r>
              <a:rPr kumimoji="1" lang="en-US" altLang="zh-CN" dirty="0"/>
              <a:t>Finance.</a:t>
            </a:r>
            <a:r>
              <a:rPr kumimoji="1" lang="zh-CN" altLang="en-US" dirty="0"/>
              <a:t> </a:t>
            </a:r>
            <a:r>
              <a:rPr kumimoji="1" lang="en-US" altLang="zh-CN" dirty="0"/>
              <a:t>CSI</a:t>
            </a:r>
            <a:r>
              <a:rPr kumimoji="1" lang="zh-CN" altLang="en-US" dirty="0"/>
              <a:t> </a:t>
            </a:r>
            <a:r>
              <a:rPr kumimoji="1" lang="en-US" altLang="zh-CN" dirty="0"/>
              <a:t>is used to reflect the price fluctuation and performance of 300 stocks traded in the Shanghai and Shenzhen stock exchanges. </a:t>
            </a:r>
          </a:p>
          <a:p>
            <a:endParaRPr kumimoji="1" lang="en-US" altLang="zh-CN" dirty="0"/>
          </a:p>
          <a:p>
            <a:r>
              <a:rPr kumimoji="1" lang="en-US" altLang="zh-CN" dirty="0"/>
              <a:t>To utilize the content features which facilitate CSI prediction, </a:t>
            </a:r>
            <a:r>
              <a:rPr kumimoji="1" lang="en-US" altLang="zh-CN" dirty="0" err="1"/>
              <a:t>Sina</a:t>
            </a:r>
            <a:r>
              <a:rPr kumimoji="1" lang="en-US" altLang="zh-CN" dirty="0"/>
              <a:t> Weibo is chosen as the source of the needed news content. </a:t>
            </a:r>
            <a:r>
              <a:rPr kumimoji="1" lang="en-US" altLang="zh-CN" dirty="0" err="1"/>
              <a:t>Sina</a:t>
            </a:r>
            <a:r>
              <a:rPr kumimoji="1" lang="en-US" altLang="zh-CN" dirty="0"/>
              <a:t> Weibo is one of the most popular OSN in China which has about 351 million active users by September 2017 \cite{LeadingSNS2017}. </a:t>
            </a:r>
            <a:r>
              <a:rPr kumimoji="1" lang="en-US" altLang="zh-CN" dirty="0" err="1"/>
              <a:t>Sina</a:t>
            </a:r>
            <a:r>
              <a:rPr kumimoji="1" lang="en-US" altLang="zh-CN" dirty="0"/>
              <a:t> Weibo is often regarded as an equivalence of Twitter in China because they both have many common OSN features with respect to users and posts. This makes it possible for the application of the proposed hybrid model to be migrated from one platform to another.</a:t>
            </a:r>
          </a:p>
          <a:p>
            <a:endParaRPr kumimoji="1" lang="en-US" altLang="zh-CN" dirty="0"/>
          </a:p>
          <a:p>
            <a:r>
              <a:rPr kumimoji="1" lang="en-US" altLang="zh-CN" dirty="0"/>
              <a:t>Before introducing the data collection process, the author would introduce more details about the account system of </a:t>
            </a:r>
            <a:r>
              <a:rPr kumimoji="1" lang="en-US" altLang="zh-CN" dirty="0" err="1"/>
              <a:t>Sina</a:t>
            </a:r>
            <a:r>
              <a:rPr kumimoji="1" lang="en-US" altLang="zh-CN" dirty="0"/>
              <a:t> Weibo. All users are able to register a normal account with </a:t>
            </a:r>
            <a:r>
              <a:rPr kumimoji="1" lang="en-US" altLang="zh-CN" dirty="0" err="1"/>
              <a:t>Sina</a:t>
            </a:r>
            <a:r>
              <a:rPr kumimoji="1" lang="en-US" altLang="zh-CN" dirty="0"/>
              <a:t> Weibo. With the normal accounts, the users are able to view, share and write posts. To increase the influence of posts or attract more followers, it is possible for the normal users to request verification of their accounts from </a:t>
            </a:r>
            <a:r>
              <a:rPr kumimoji="1" lang="en-US" altLang="zh-CN" dirty="0" err="1"/>
              <a:t>Sina</a:t>
            </a:r>
            <a:r>
              <a:rPr kumimoji="1" lang="en-US" altLang="zh-CN" dirty="0"/>
              <a:t> Weibo. There are different types of verified accounts and what should be emphasized here is the blue type verified accounts. Entities behind blue type accounts are usually verified organizations including companies, institutes, media, etc. Once the organization clears the verification process, a blue ``V'' will be added behind their user names. </a:t>
            </a:r>
          </a:p>
          <a:p>
            <a:endParaRPr kumimoji="1" lang="en-US" altLang="zh-CN" dirty="0"/>
          </a:p>
          <a:p>
            <a:r>
              <a:rPr kumimoji="1" lang="en-US" altLang="zh-CN" dirty="0"/>
              <a:t>In this work, the author collects news content from the </a:t>
            </a:r>
            <a:r>
              <a:rPr kumimoji="1" lang="en-US" altLang="zh-CN" dirty="0" err="1"/>
              <a:t>Weibos</a:t>
            </a:r>
            <a:r>
              <a:rPr kumimoji="1" lang="en-US" altLang="zh-CN" dirty="0"/>
              <a:t> posted by the blue verified accounts. In total, 95 famous blue verified accounts under media categories are selected. These accounts usually have a large number of followers (i.e. more than 90k), ranging from National newspapers, provincial newspapers and magazines to famous TV news programs shown at national TV channels. Most of these accounts post general news and only a small portion focuses on financial related news. The reason the author does not only choose financial news agencies is because the impact of news on the stock market is usually latent. As such, political news and sometimes even the rumors of celebrities would affect the stock market. In total, 808,283 </a:t>
            </a:r>
            <a:r>
              <a:rPr kumimoji="1" lang="en-US" altLang="zh-CN" dirty="0" err="1"/>
              <a:t>Weibos</a:t>
            </a:r>
            <a:r>
              <a:rPr kumimoji="1" lang="en-US" altLang="zh-CN" dirty="0"/>
              <a:t> posted by these accounts are collected during the time period mentioned before.</a:t>
            </a:r>
          </a:p>
          <a:p>
            <a:endParaRPr kumimoji="1" lang="en-US" altLang="zh-CN" dirty="0"/>
          </a:p>
          <a:p>
            <a:r>
              <a:rPr kumimoji="1" lang="en-US" altLang="zh-CN" dirty="0"/>
              <a:t>To avoid losing followers, these verified accounts sometimes also post jokes, greetings, etc. apart from pure news. To filter these non-news content, a filter is implemented to sieve out those </a:t>
            </a:r>
            <a:r>
              <a:rPr kumimoji="1" lang="en-US" altLang="zh-CN" dirty="0" err="1"/>
              <a:t>Weibos</a:t>
            </a:r>
            <a:r>
              <a:rPr kumimoji="1" lang="en-US" altLang="zh-CN" dirty="0"/>
              <a:t> using particular keywords and symbols (e.g. good morning, humor of the day and so on). Some news content might be mistakenly deleted in the preprocessing step. However if the news is significant enough, it is highly possible that it would be posted by other accounts without all being filtered out.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37</a:t>
            </a:fld>
            <a:endParaRPr lang="en-US" altLang="zh-CN"/>
          </a:p>
        </p:txBody>
      </p:sp>
    </p:spTree>
    <p:extLst>
      <p:ext uri="{BB962C8B-B14F-4D97-AF65-F5344CB8AC3E}">
        <p14:creationId xmlns:p14="http://schemas.microsoft.com/office/powerpoint/2010/main" val="2911519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Table</a:t>
            </a:r>
            <a:r>
              <a:rPr kumimoji="1" lang="zh-CN" altLang="en-US" dirty="0"/>
              <a:t> </a:t>
            </a:r>
            <a:r>
              <a:rPr kumimoji="1" lang="en-US" altLang="zh-CN" dirty="0"/>
              <a:t>5.1</a:t>
            </a:r>
            <a:r>
              <a:rPr kumimoji="1" lang="zh-CN" altLang="en-US" dirty="0"/>
              <a:t> </a:t>
            </a:r>
            <a:r>
              <a:rPr kumimoji="1" lang="en-US" altLang="zh-CN" dirty="0"/>
              <a:t>list</a:t>
            </a:r>
            <a:r>
              <a:rPr kumimoji="1" lang="zh-CN" altLang="en-US" dirty="0"/>
              <a:t> </a:t>
            </a:r>
            <a:r>
              <a:rPr kumimoji="1" lang="en-US" altLang="zh-CN" dirty="0"/>
              <a:t>the</a:t>
            </a:r>
            <a:r>
              <a:rPr kumimoji="1" lang="zh-CN" altLang="en-US" dirty="0"/>
              <a:t> </a:t>
            </a:r>
            <a:r>
              <a:rPr kumimoji="1" lang="en-US" altLang="zh-CN" dirty="0"/>
              <a:t>technical</a:t>
            </a:r>
            <a:r>
              <a:rPr kumimoji="1" lang="zh-CN" altLang="en-US" dirty="0"/>
              <a:t> </a:t>
            </a:r>
            <a:r>
              <a:rPr kumimoji="1" lang="en-US" altLang="zh-CN" dirty="0"/>
              <a:t>features</a:t>
            </a:r>
            <a:r>
              <a:rPr kumimoji="1" lang="zh-CN" altLang="en-US" dirty="0"/>
              <a:t> </a:t>
            </a:r>
            <a:r>
              <a:rPr kumimoji="1" lang="en-US" altLang="zh-CN" dirty="0"/>
              <a:t>used</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proposed</a:t>
            </a:r>
            <a:r>
              <a:rPr kumimoji="1" lang="zh-CN" altLang="en-US" dirty="0"/>
              <a:t> </a:t>
            </a:r>
            <a:r>
              <a:rPr kumimoji="1" lang="en-US" altLang="zh-CN" dirty="0"/>
              <a:t>model.</a:t>
            </a:r>
            <a:r>
              <a:rPr kumimoji="1" lang="zh-CN" altLang="en-US" dirty="0"/>
              <a:t> </a:t>
            </a:r>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38</a:t>
            </a:fld>
            <a:endParaRPr lang="en-US" altLang="zh-CN"/>
          </a:p>
        </p:txBody>
      </p:sp>
    </p:spTree>
    <p:extLst>
      <p:ext uri="{BB962C8B-B14F-4D97-AF65-F5344CB8AC3E}">
        <p14:creationId xmlns:p14="http://schemas.microsoft.com/office/powerpoint/2010/main" val="3685569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Apart</a:t>
            </a:r>
            <a:r>
              <a:rPr kumimoji="1" lang="zh-CN" altLang="en-US" dirty="0"/>
              <a:t> </a:t>
            </a:r>
            <a:r>
              <a:rPr kumimoji="1" lang="en-US" altLang="zh-CN" dirty="0"/>
              <a:t>from</a:t>
            </a:r>
            <a:r>
              <a:rPr kumimoji="1" lang="zh-CN" altLang="en-US" dirty="0"/>
              <a:t> </a:t>
            </a:r>
            <a:r>
              <a:rPr kumimoji="1" lang="en-US" altLang="zh-CN" dirty="0"/>
              <a:t>the</a:t>
            </a:r>
            <a:r>
              <a:rPr kumimoji="1" lang="zh-CN" altLang="en-US" dirty="0"/>
              <a:t> </a:t>
            </a:r>
            <a:r>
              <a:rPr kumimoji="1" lang="en-US" altLang="zh-CN" dirty="0"/>
              <a:t>technical</a:t>
            </a:r>
            <a:r>
              <a:rPr kumimoji="1" lang="zh-CN" altLang="en-US" dirty="0"/>
              <a:t> </a:t>
            </a:r>
            <a:r>
              <a:rPr kumimoji="1" lang="en-US" altLang="zh-CN" dirty="0"/>
              <a:t>features,</a:t>
            </a:r>
            <a:r>
              <a:rPr kumimoji="1" lang="zh-CN" altLang="en-US" dirty="0"/>
              <a:t> </a:t>
            </a:r>
            <a:r>
              <a:rPr kumimoji="1" lang="en-US" altLang="zh-CN" dirty="0"/>
              <a:t>features</a:t>
            </a:r>
            <a:r>
              <a:rPr kumimoji="1" lang="zh-CN" altLang="en-US" dirty="0"/>
              <a:t> </a:t>
            </a:r>
            <a:r>
              <a:rPr kumimoji="1" lang="en-US" altLang="zh-CN" dirty="0"/>
              <a:t>extracted</a:t>
            </a:r>
            <a:r>
              <a:rPr kumimoji="1" lang="zh-CN" altLang="en-US" dirty="0"/>
              <a:t> </a:t>
            </a:r>
            <a:r>
              <a:rPr kumimoji="1" lang="en-US" altLang="zh-CN" dirty="0"/>
              <a:t>based</a:t>
            </a:r>
            <a:r>
              <a:rPr kumimoji="1" lang="zh-CN" altLang="en-US" dirty="0"/>
              <a:t> </a:t>
            </a:r>
            <a:r>
              <a:rPr kumimoji="1" lang="en-US" altLang="zh-CN" dirty="0"/>
              <a:t>on</a:t>
            </a:r>
            <a:r>
              <a:rPr kumimoji="1" lang="zh-CN" altLang="en-US" dirty="0"/>
              <a:t> </a:t>
            </a:r>
            <a:r>
              <a:rPr kumimoji="1" lang="en-US" altLang="zh-CN" dirty="0"/>
              <a:t>content</a:t>
            </a:r>
            <a:r>
              <a:rPr kumimoji="1" lang="zh-CN" altLang="en-US" dirty="0"/>
              <a:t> </a:t>
            </a:r>
            <a:r>
              <a:rPr kumimoji="1" lang="en-US" altLang="zh-CN" dirty="0"/>
              <a:t>are</a:t>
            </a:r>
            <a:r>
              <a:rPr kumimoji="1" lang="zh-CN" altLang="en-US" dirty="0"/>
              <a:t> </a:t>
            </a:r>
            <a:r>
              <a:rPr kumimoji="1" lang="en-US" altLang="zh-CN" dirty="0"/>
              <a:t>also</a:t>
            </a:r>
            <a:r>
              <a:rPr kumimoji="1" lang="zh-CN" altLang="en-US" dirty="0"/>
              <a:t> </a:t>
            </a:r>
            <a:r>
              <a:rPr kumimoji="1" lang="en-US" altLang="zh-CN" dirty="0"/>
              <a:t>considered.</a:t>
            </a:r>
            <a:r>
              <a:rPr kumimoji="1" lang="zh-CN" altLang="en-US" dirty="0"/>
              <a:t> </a:t>
            </a:r>
            <a:r>
              <a:rPr kumimoji="1" lang="en-US" altLang="zh-CN" dirty="0"/>
              <a:t>Let’s</a:t>
            </a:r>
            <a:r>
              <a:rPr kumimoji="1" lang="zh-CN" altLang="en-US" dirty="0"/>
              <a:t> </a:t>
            </a:r>
            <a:r>
              <a:rPr kumimoji="1" lang="en-US" altLang="zh-CN" dirty="0"/>
              <a:t>talk</a:t>
            </a:r>
            <a:r>
              <a:rPr kumimoji="1" lang="zh-CN" altLang="en-US" dirty="0"/>
              <a:t> </a:t>
            </a:r>
            <a:r>
              <a:rPr kumimoji="1" lang="en-US" altLang="zh-CN" dirty="0"/>
              <a:t>about</a:t>
            </a:r>
            <a:r>
              <a:rPr kumimoji="1" lang="zh-CN" altLang="en-US" dirty="0"/>
              <a:t> </a:t>
            </a:r>
            <a:r>
              <a:rPr kumimoji="1" lang="en-US" altLang="zh-CN" dirty="0"/>
              <a:t>sentiment</a:t>
            </a:r>
            <a:r>
              <a:rPr kumimoji="1" lang="zh-CN" altLang="en-US" dirty="0"/>
              <a:t> </a:t>
            </a:r>
            <a:r>
              <a:rPr kumimoji="1" lang="en-US" altLang="zh-CN" dirty="0"/>
              <a:t>features</a:t>
            </a:r>
            <a:r>
              <a:rPr kumimoji="1" lang="zh-CN" altLang="en-US" dirty="0"/>
              <a:t> </a:t>
            </a:r>
            <a:r>
              <a:rPr kumimoji="1" lang="en-US" altLang="zh-CN" dirty="0"/>
              <a:t>first.</a:t>
            </a:r>
            <a:r>
              <a:rPr kumimoji="1" lang="zh-CN" altLang="en-US" dirty="0"/>
              <a:t> </a:t>
            </a:r>
            <a:endParaRPr kumimoji="1" lang="en-US" altLang="zh-CN" dirty="0"/>
          </a:p>
          <a:p>
            <a:r>
              <a:rPr kumimoji="1" lang="en-US" altLang="zh-CN" dirty="0"/>
              <a:t>xx</a:t>
            </a:r>
          </a:p>
          <a:p>
            <a:endParaRPr kumimoji="1" lang="en-US" altLang="zh-CN" dirty="0"/>
          </a:p>
          <a:p>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39</a:t>
            </a:fld>
            <a:endParaRPr lang="en-US" altLang="zh-CN"/>
          </a:p>
        </p:txBody>
      </p:sp>
    </p:spTree>
    <p:extLst>
      <p:ext uri="{BB962C8B-B14F-4D97-AF65-F5344CB8AC3E}">
        <p14:creationId xmlns:p14="http://schemas.microsoft.com/office/powerpoint/2010/main" val="99702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AA0EAEA-8BE8-4DFD-900C-9719E58A9E4C}" type="slidenum">
              <a:rPr lang="en-US" altLang="zh-CN" sz="1200" baseline="0"/>
              <a:pPr/>
              <a:t>4</a:t>
            </a:fld>
            <a:endParaRPr lang="en-US" altLang="zh-CN"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r>
              <a:rPr lang="en-US" altLang="zh-CN" sz="1200" i="1" kern="1200" dirty="0">
                <a:solidFill>
                  <a:schemeClr val="tx1"/>
                </a:solidFill>
                <a:effectLst/>
                <a:latin typeface="Arial" charset="0"/>
                <a:ea typeface="ＭＳ Ｐゴシック" pitchFamily="64" charset="-128"/>
                <a:cs typeface="+mn-cs"/>
              </a:rPr>
              <a:t>This thesis discusses how to break the ‘curse’ while enjoying the ‘blessing’</a:t>
            </a:r>
            <a:r>
              <a:rPr lang="zh-CN" altLang="en-US" sz="1200" i="1" kern="1200" dirty="0">
                <a:solidFill>
                  <a:schemeClr val="tx1"/>
                </a:solidFill>
                <a:effectLst/>
                <a:latin typeface="Arial" charset="0"/>
                <a:ea typeface="ＭＳ Ｐゴシック" pitchFamily="64" charset="-128"/>
                <a:cs typeface="+mn-cs"/>
              </a:rPr>
              <a:t> </a:t>
            </a:r>
            <a:r>
              <a:rPr lang="en-US" altLang="zh-CN" sz="1200" i="1" kern="1200" dirty="0">
                <a:solidFill>
                  <a:schemeClr val="tx1"/>
                </a:solidFill>
                <a:effectLst/>
                <a:latin typeface="Arial" charset="0"/>
                <a:ea typeface="ＭＳ Ｐゴシック" pitchFamily="64" charset="-128"/>
                <a:cs typeface="+mn-cs"/>
              </a:rPr>
              <a:t>of</a:t>
            </a:r>
            <a:r>
              <a:rPr lang="zh-CN" altLang="en-US" sz="1200" i="1" kern="1200" dirty="0">
                <a:solidFill>
                  <a:schemeClr val="tx1"/>
                </a:solidFill>
                <a:effectLst/>
                <a:latin typeface="Arial" charset="0"/>
                <a:ea typeface="ＭＳ Ｐゴシック" pitchFamily="64" charset="-128"/>
                <a:cs typeface="+mn-cs"/>
              </a:rPr>
              <a:t> </a:t>
            </a:r>
            <a:r>
              <a:rPr lang="en-US" altLang="zh-CN" sz="1200" i="1" kern="1200" dirty="0">
                <a:solidFill>
                  <a:schemeClr val="tx1"/>
                </a:solidFill>
                <a:effectLst/>
                <a:latin typeface="Arial" charset="0"/>
                <a:ea typeface="ＭＳ Ｐゴシック" pitchFamily="64" charset="-128"/>
                <a:cs typeface="+mn-cs"/>
              </a:rPr>
              <a:t>OSN. The focus is on the mining of OSN to improve content detection and prediction accuracies with use cases. </a:t>
            </a:r>
          </a:p>
          <a:p>
            <a:endParaRPr lang="en-US" altLang="zh-CN" sz="1200" i="1" kern="1200" dirty="0">
              <a:solidFill>
                <a:schemeClr val="tx1"/>
              </a:solidFill>
              <a:effectLst/>
              <a:latin typeface="Arial" charset="0"/>
              <a:ea typeface="ＭＳ Ｐゴシック" pitchFamily="64" charset="-128"/>
              <a:cs typeface="+mn-cs"/>
            </a:endParaRPr>
          </a:p>
          <a:p>
            <a:r>
              <a:rPr lang="en-US" altLang="zh-CN" sz="1200" i="1" kern="1200" dirty="0">
                <a:solidFill>
                  <a:schemeClr val="tx1"/>
                </a:solidFill>
                <a:effectLst/>
                <a:latin typeface="Arial" charset="0"/>
                <a:ea typeface="ＭＳ Ｐゴシック" pitchFamily="64" charset="-128"/>
                <a:cs typeface="+mn-cs"/>
              </a:rPr>
              <a:t>The following two sections present details on how to combat the potential issues caused by OSN which address the use cases, namely, low-quality content detection and rumor detection respectively. </a:t>
            </a:r>
          </a:p>
          <a:p>
            <a:endParaRPr lang="en-US" altLang="zh-CN" sz="1200" i="1" kern="1200" dirty="0">
              <a:solidFill>
                <a:schemeClr val="tx1"/>
              </a:solidFill>
              <a:effectLst/>
              <a:latin typeface="Arial" charset="0"/>
              <a:ea typeface="ＭＳ Ｐゴシック" pitchFamily="64" charset="-128"/>
              <a:cs typeface="+mn-cs"/>
            </a:endParaRPr>
          </a:p>
          <a:p>
            <a:r>
              <a:rPr lang="en-US" altLang="zh-CN" sz="1200" i="1" kern="1200" dirty="0">
                <a:solidFill>
                  <a:schemeClr val="tx1"/>
                </a:solidFill>
                <a:effectLst/>
                <a:latin typeface="Arial" charset="0"/>
                <a:ea typeface="ＭＳ Ｐゴシック" pitchFamily="64" charset="-128"/>
                <a:cs typeface="+mn-cs"/>
              </a:rPr>
              <a:t>Section</a:t>
            </a:r>
            <a:r>
              <a:rPr lang="zh-CN" altLang="en-US" sz="1200" i="1" kern="1200" dirty="0">
                <a:solidFill>
                  <a:schemeClr val="tx1"/>
                </a:solidFill>
                <a:effectLst/>
                <a:latin typeface="Arial" charset="0"/>
                <a:ea typeface="ＭＳ Ｐゴシック" pitchFamily="64" charset="-128"/>
                <a:cs typeface="+mn-cs"/>
              </a:rPr>
              <a:t> </a:t>
            </a:r>
            <a:r>
              <a:rPr lang="en-US" altLang="zh-CN" sz="1200" i="1" kern="1200" dirty="0">
                <a:solidFill>
                  <a:schemeClr val="tx1"/>
                </a:solidFill>
                <a:effectLst/>
                <a:latin typeface="Arial" charset="0"/>
                <a:ea typeface="ＭＳ Ｐゴシック" pitchFamily="64" charset="-128"/>
                <a:cs typeface="+mn-cs"/>
              </a:rPr>
              <a:t>4 gives an example of utilizing the content collected from OSN to boost the accuracy of predictive analytics using stock market index prediction as the use case. The last chapter concludes the whole thesis and provides directions for future work.</a:t>
            </a:r>
            <a:r>
              <a:rPr lang="zh-CN" altLang="zh-CN" dirty="0">
                <a:effectLst/>
              </a:rPr>
              <a:t> </a:t>
            </a:r>
            <a:endParaRPr lang="en-US" altLang="zh-CN" dirty="0">
              <a:effectLst/>
            </a:endParaRPr>
          </a:p>
          <a:p>
            <a:endParaRPr lang="en-US" altLang="zh-CN" dirty="0">
              <a:effectLst/>
            </a:endParaRPr>
          </a:p>
          <a:p>
            <a:r>
              <a:rPr lang="en-US" altLang="zh-CN" dirty="0">
                <a:effectLst/>
              </a:rPr>
              <a:t>Since</a:t>
            </a:r>
            <a:r>
              <a:rPr lang="zh-CN" altLang="en-US" dirty="0">
                <a:effectLst/>
              </a:rPr>
              <a:t> </a:t>
            </a:r>
            <a:r>
              <a:rPr lang="en-US" altLang="zh-CN" dirty="0">
                <a:effectLst/>
              </a:rPr>
              <a:t>I</a:t>
            </a:r>
            <a:r>
              <a:rPr lang="zh-CN" altLang="en-US" dirty="0">
                <a:effectLst/>
              </a:rPr>
              <a:t> </a:t>
            </a:r>
            <a:r>
              <a:rPr lang="en-US" altLang="zh-CN" dirty="0">
                <a:effectLst/>
              </a:rPr>
              <a:t>only</a:t>
            </a:r>
            <a:r>
              <a:rPr lang="zh-CN" altLang="en-US" dirty="0">
                <a:effectLst/>
              </a:rPr>
              <a:t> </a:t>
            </a:r>
            <a:r>
              <a:rPr lang="en-US" altLang="zh-CN" dirty="0">
                <a:effectLst/>
              </a:rPr>
              <a:t>have</a:t>
            </a:r>
            <a:r>
              <a:rPr lang="zh-CN" altLang="en-US" dirty="0">
                <a:effectLst/>
              </a:rPr>
              <a:t> </a:t>
            </a:r>
            <a:r>
              <a:rPr lang="en-US" altLang="zh-CN" dirty="0">
                <a:effectLst/>
              </a:rPr>
              <a:t>40</a:t>
            </a:r>
            <a:r>
              <a:rPr lang="zh-CN" altLang="en-US" dirty="0">
                <a:effectLst/>
              </a:rPr>
              <a:t> </a:t>
            </a:r>
            <a:r>
              <a:rPr lang="en-US" altLang="zh-CN" dirty="0">
                <a:effectLst/>
              </a:rPr>
              <a:t>minutes,</a:t>
            </a:r>
            <a:r>
              <a:rPr lang="zh-CN" altLang="en-US" dirty="0">
                <a:effectLst/>
              </a:rPr>
              <a:t> </a:t>
            </a:r>
            <a:r>
              <a:rPr lang="en-US" altLang="zh-CN" dirty="0">
                <a:effectLst/>
              </a:rPr>
              <a:t>it</a:t>
            </a:r>
            <a:r>
              <a:rPr lang="zh-CN" altLang="en-US" dirty="0">
                <a:effectLst/>
              </a:rPr>
              <a:t> </a:t>
            </a:r>
            <a:r>
              <a:rPr lang="en-US" altLang="zh-CN" dirty="0">
                <a:effectLst/>
              </a:rPr>
              <a:t>is</a:t>
            </a:r>
            <a:r>
              <a:rPr lang="zh-CN" altLang="en-US" dirty="0">
                <a:effectLst/>
              </a:rPr>
              <a:t> </a:t>
            </a:r>
            <a:r>
              <a:rPr lang="en-US" altLang="zh-CN" dirty="0">
                <a:effectLst/>
              </a:rPr>
              <a:t>difficult</a:t>
            </a:r>
            <a:r>
              <a:rPr lang="zh-CN" altLang="en-US" dirty="0">
                <a:effectLst/>
              </a:rPr>
              <a:t> </a:t>
            </a:r>
            <a:r>
              <a:rPr lang="en-US" altLang="zh-CN" dirty="0">
                <a:effectLst/>
              </a:rPr>
              <a:t>to</a:t>
            </a:r>
            <a:r>
              <a:rPr lang="zh-CN" altLang="en-US" dirty="0">
                <a:effectLst/>
              </a:rPr>
              <a:t> </a:t>
            </a:r>
            <a:r>
              <a:rPr lang="en-US" altLang="zh-CN" dirty="0">
                <a:effectLst/>
              </a:rPr>
              <a:t>squeeze</a:t>
            </a:r>
            <a:r>
              <a:rPr lang="zh-CN" altLang="en-US" dirty="0">
                <a:effectLst/>
              </a:rPr>
              <a:t> </a:t>
            </a:r>
            <a:r>
              <a:rPr lang="en-US" altLang="zh-CN" dirty="0">
                <a:effectLst/>
              </a:rPr>
              <a:t>all</a:t>
            </a:r>
            <a:r>
              <a:rPr lang="zh-CN" altLang="en-US" dirty="0">
                <a:effectLst/>
              </a:rPr>
              <a:t> </a:t>
            </a:r>
            <a:r>
              <a:rPr lang="en-US" altLang="zh-CN" dirty="0">
                <a:effectLst/>
              </a:rPr>
              <a:t>the</a:t>
            </a:r>
            <a:r>
              <a:rPr lang="zh-CN" altLang="en-US" dirty="0">
                <a:effectLst/>
              </a:rPr>
              <a:t> </a:t>
            </a:r>
            <a:r>
              <a:rPr lang="en-US" altLang="zh-CN" dirty="0">
                <a:effectLst/>
              </a:rPr>
              <a:t>work</a:t>
            </a:r>
            <a:r>
              <a:rPr lang="zh-CN" altLang="en-US" dirty="0">
                <a:effectLst/>
              </a:rPr>
              <a:t> </a:t>
            </a:r>
            <a:r>
              <a:rPr lang="en-US" altLang="zh-CN" dirty="0">
                <a:effectLst/>
              </a:rPr>
              <a:t>I</a:t>
            </a:r>
            <a:r>
              <a:rPr lang="zh-CN" altLang="en-US" dirty="0">
                <a:effectLst/>
              </a:rPr>
              <a:t> </a:t>
            </a:r>
            <a:r>
              <a:rPr lang="en-US" altLang="zh-CN" dirty="0">
                <a:effectLst/>
              </a:rPr>
              <a:t>have</a:t>
            </a:r>
            <a:r>
              <a:rPr lang="zh-CN" altLang="en-US" dirty="0">
                <a:effectLst/>
              </a:rPr>
              <a:t> </a:t>
            </a:r>
            <a:r>
              <a:rPr lang="en-US" altLang="zh-CN" dirty="0">
                <a:effectLst/>
              </a:rPr>
              <a:t>done</a:t>
            </a:r>
            <a:r>
              <a:rPr lang="zh-CN" altLang="en-US" dirty="0">
                <a:effectLst/>
              </a:rPr>
              <a:t> </a:t>
            </a:r>
            <a:r>
              <a:rPr lang="en-US" altLang="zh-CN" dirty="0">
                <a:effectLst/>
              </a:rPr>
              <a:t>in</a:t>
            </a:r>
            <a:r>
              <a:rPr lang="zh-CN" altLang="en-US" dirty="0">
                <a:effectLst/>
              </a:rPr>
              <a:t> </a:t>
            </a:r>
            <a:r>
              <a:rPr lang="en-US" altLang="zh-CN" dirty="0">
                <a:effectLst/>
              </a:rPr>
              <a:t>the</a:t>
            </a:r>
            <a:r>
              <a:rPr lang="zh-CN" altLang="en-US" dirty="0">
                <a:effectLst/>
              </a:rPr>
              <a:t> </a:t>
            </a:r>
            <a:r>
              <a:rPr lang="en-US" altLang="zh-CN" dirty="0">
                <a:effectLst/>
              </a:rPr>
              <a:t>past</a:t>
            </a:r>
            <a:r>
              <a:rPr lang="zh-CN" altLang="en-US" dirty="0">
                <a:effectLst/>
              </a:rPr>
              <a:t> </a:t>
            </a:r>
            <a:r>
              <a:rPr lang="en-US" altLang="zh-CN" dirty="0">
                <a:effectLst/>
              </a:rPr>
              <a:t>4</a:t>
            </a:r>
            <a:r>
              <a:rPr lang="zh-CN" altLang="en-US" dirty="0">
                <a:effectLst/>
              </a:rPr>
              <a:t> </a:t>
            </a:r>
            <a:r>
              <a:rPr lang="en-US" altLang="zh-CN" dirty="0">
                <a:effectLst/>
              </a:rPr>
              <a:t>years.</a:t>
            </a:r>
            <a:r>
              <a:rPr lang="zh-CN" altLang="en-US" dirty="0">
                <a:effectLst/>
              </a:rPr>
              <a:t> </a:t>
            </a:r>
            <a:r>
              <a:rPr lang="en-US" altLang="zh-CN" dirty="0">
                <a:effectLst/>
              </a:rPr>
              <a:t>I</a:t>
            </a:r>
            <a:r>
              <a:rPr lang="zh-CN" altLang="en-US" dirty="0">
                <a:effectLst/>
              </a:rPr>
              <a:t> </a:t>
            </a:r>
            <a:r>
              <a:rPr lang="en-US" altLang="zh-CN" dirty="0">
                <a:effectLst/>
              </a:rPr>
              <a:t>would</a:t>
            </a:r>
            <a:r>
              <a:rPr lang="zh-CN" altLang="en-US" dirty="0">
                <a:effectLst/>
              </a:rPr>
              <a:t> </a:t>
            </a:r>
            <a:r>
              <a:rPr lang="en-US" altLang="zh-CN" dirty="0">
                <a:effectLst/>
              </a:rPr>
              <a:t>like</a:t>
            </a:r>
            <a:r>
              <a:rPr lang="zh-CN" altLang="en-US" dirty="0">
                <a:effectLst/>
              </a:rPr>
              <a:t> </a:t>
            </a:r>
            <a:r>
              <a:rPr lang="en-US" altLang="zh-CN" dirty="0">
                <a:effectLst/>
              </a:rPr>
              <a:t>to</a:t>
            </a:r>
            <a:r>
              <a:rPr lang="zh-CN" altLang="en-US" dirty="0">
                <a:effectLst/>
              </a:rPr>
              <a:t> </a:t>
            </a:r>
            <a:r>
              <a:rPr lang="en-US" altLang="zh-CN" dirty="0">
                <a:effectLst/>
              </a:rPr>
              <a:t>put</a:t>
            </a:r>
            <a:r>
              <a:rPr lang="zh-CN" altLang="en-US" dirty="0">
                <a:effectLst/>
              </a:rPr>
              <a:t> </a:t>
            </a:r>
            <a:r>
              <a:rPr lang="en-US" altLang="zh-CN" dirty="0">
                <a:effectLst/>
              </a:rPr>
              <a:t>the</a:t>
            </a:r>
            <a:r>
              <a:rPr lang="zh-CN" altLang="en-US" dirty="0">
                <a:effectLst/>
              </a:rPr>
              <a:t> </a:t>
            </a:r>
            <a:r>
              <a:rPr lang="en-US" altLang="zh-CN" dirty="0">
                <a:effectLst/>
              </a:rPr>
              <a:t>most</a:t>
            </a:r>
            <a:r>
              <a:rPr lang="zh-CN" altLang="en-US" dirty="0">
                <a:effectLst/>
              </a:rPr>
              <a:t> </a:t>
            </a:r>
            <a:r>
              <a:rPr lang="en-US" altLang="zh-CN" dirty="0">
                <a:effectLst/>
              </a:rPr>
              <a:t>focus</a:t>
            </a:r>
            <a:r>
              <a:rPr lang="zh-CN" altLang="en-US" dirty="0">
                <a:effectLst/>
              </a:rPr>
              <a:t> </a:t>
            </a:r>
            <a:r>
              <a:rPr lang="en-US" altLang="zh-CN" dirty="0">
                <a:effectLst/>
              </a:rPr>
              <a:t>on</a:t>
            </a:r>
            <a:r>
              <a:rPr lang="zh-CN" altLang="en-US" dirty="0">
                <a:effectLst/>
              </a:rPr>
              <a:t> </a:t>
            </a:r>
            <a:r>
              <a:rPr lang="en-US" altLang="zh-CN" dirty="0">
                <a:effectLst/>
              </a:rPr>
              <a:t>the</a:t>
            </a:r>
            <a:r>
              <a:rPr lang="zh-CN" altLang="en-US" dirty="0">
                <a:effectLst/>
              </a:rPr>
              <a:t> </a:t>
            </a:r>
            <a:r>
              <a:rPr lang="en-US" altLang="zh-CN" dirty="0">
                <a:effectLst/>
              </a:rPr>
              <a:t>rumor</a:t>
            </a:r>
            <a:r>
              <a:rPr lang="zh-CN" altLang="en-US" dirty="0">
                <a:effectLst/>
              </a:rPr>
              <a:t> </a:t>
            </a:r>
            <a:r>
              <a:rPr lang="en-US" altLang="zh-CN" dirty="0">
                <a:effectLst/>
              </a:rPr>
              <a:t>detection</a:t>
            </a:r>
            <a:r>
              <a:rPr lang="zh-CN" altLang="en-US" dirty="0">
                <a:effectLst/>
              </a:rPr>
              <a:t> </a:t>
            </a:r>
            <a:r>
              <a:rPr lang="en-US" altLang="zh-CN" dirty="0">
                <a:effectLst/>
              </a:rPr>
              <a:t>model,</a:t>
            </a:r>
            <a:r>
              <a:rPr lang="zh-CN" altLang="en-US" dirty="0">
                <a:effectLst/>
              </a:rPr>
              <a:t> </a:t>
            </a:r>
            <a:r>
              <a:rPr lang="en-US" altLang="zh-CN" dirty="0">
                <a:effectLst/>
              </a:rPr>
              <a:t>then</a:t>
            </a:r>
            <a:r>
              <a:rPr lang="zh-CN" altLang="en-US" dirty="0">
                <a:effectLst/>
              </a:rPr>
              <a:t> </a:t>
            </a:r>
            <a:r>
              <a:rPr lang="en-US" altLang="zh-CN" dirty="0">
                <a:effectLst/>
              </a:rPr>
              <a:t>the</a:t>
            </a:r>
            <a:r>
              <a:rPr lang="zh-CN" altLang="en-US" dirty="0">
                <a:effectLst/>
              </a:rPr>
              <a:t> </a:t>
            </a:r>
            <a:r>
              <a:rPr lang="en-US" altLang="zh-CN" dirty="0">
                <a:effectLst/>
              </a:rPr>
              <a:t>stock</a:t>
            </a:r>
            <a:r>
              <a:rPr lang="zh-CN" altLang="en-US" dirty="0">
                <a:effectLst/>
              </a:rPr>
              <a:t> </a:t>
            </a:r>
            <a:r>
              <a:rPr lang="en-US" altLang="zh-CN" dirty="0">
                <a:effectLst/>
              </a:rPr>
              <a:t>index</a:t>
            </a:r>
            <a:r>
              <a:rPr lang="zh-CN" altLang="en-US" dirty="0">
                <a:effectLst/>
              </a:rPr>
              <a:t> </a:t>
            </a:r>
            <a:r>
              <a:rPr lang="en-US" altLang="zh-CN" dirty="0">
                <a:effectLst/>
              </a:rPr>
              <a:t>prediction</a:t>
            </a:r>
            <a:r>
              <a:rPr lang="zh-CN" altLang="en-US" dirty="0">
                <a:effectLst/>
              </a:rPr>
              <a:t> </a:t>
            </a:r>
            <a:r>
              <a:rPr lang="en-US" altLang="zh-CN" dirty="0">
                <a:effectLst/>
              </a:rPr>
              <a:t>model,</a:t>
            </a:r>
            <a:r>
              <a:rPr lang="zh-CN" altLang="en-US" dirty="0">
                <a:effectLst/>
              </a:rPr>
              <a:t> </a:t>
            </a:r>
            <a:r>
              <a:rPr lang="en-US" altLang="zh-CN" dirty="0">
                <a:effectLst/>
              </a:rPr>
              <a:t>then</a:t>
            </a:r>
            <a:r>
              <a:rPr lang="zh-CN" altLang="en-US" dirty="0">
                <a:effectLst/>
              </a:rPr>
              <a:t> </a:t>
            </a:r>
            <a:r>
              <a:rPr lang="en-US" altLang="zh-CN" dirty="0">
                <a:effectLst/>
              </a:rPr>
              <a:t>the</a:t>
            </a:r>
            <a:r>
              <a:rPr lang="zh-CN" altLang="en-US" dirty="0">
                <a:effectLst/>
              </a:rPr>
              <a:t> </a:t>
            </a:r>
            <a:r>
              <a:rPr lang="en-US" altLang="zh-CN" dirty="0">
                <a:effectLst/>
              </a:rPr>
              <a:t>low-quality</a:t>
            </a:r>
            <a:r>
              <a:rPr lang="zh-CN" altLang="en-US" dirty="0">
                <a:effectLst/>
              </a:rPr>
              <a:t> </a:t>
            </a:r>
            <a:r>
              <a:rPr lang="en-US" altLang="zh-CN" dirty="0">
                <a:effectLst/>
              </a:rPr>
              <a:t>content</a:t>
            </a:r>
            <a:r>
              <a:rPr lang="zh-CN" altLang="en-US" dirty="0">
                <a:effectLst/>
              </a:rPr>
              <a:t> </a:t>
            </a:r>
            <a:r>
              <a:rPr lang="en-US" altLang="zh-CN" dirty="0">
                <a:effectLst/>
              </a:rPr>
              <a:t>detection</a:t>
            </a:r>
            <a:r>
              <a:rPr lang="zh-CN" altLang="en-US" dirty="0">
                <a:effectLst/>
              </a:rPr>
              <a:t> </a:t>
            </a:r>
            <a:r>
              <a:rPr lang="en-US" altLang="zh-CN" dirty="0">
                <a:effectLst/>
              </a:rPr>
              <a:t>framework.</a:t>
            </a:r>
          </a:p>
          <a:p>
            <a:endParaRPr lang="en-US" altLang="zh-CN" dirty="0">
              <a:effectLst/>
              <a:latin typeface="Arial" panose="020B0604020202020204" pitchFamily="34" charset="0"/>
              <a:ea typeface="ＭＳ Ｐゴシック" panose="020B0600070205080204" pitchFamily="34" charset="-128"/>
            </a:endParaRPr>
          </a:p>
          <a:p>
            <a:r>
              <a:rPr lang="en-US" altLang="zh-CN" dirty="0">
                <a:effectLst/>
                <a:latin typeface="Arial" panose="020B0604020202020204" pitchFamily="34" charset="0"/>
                <a:ea typeface="ＭＳ Ｐゴシック" panose="020B0600070205080204" pitchFamily="34" charset="-128"/>
              </a:rPr>
              <a:t>Let’s</a:t>
            </a:r>
            <a:r>
              <a:rPr lang="zh-CN" altLang="en-US" dirty="0">
                <a:effectLst/>
                <a:latin typeface="Arial" panose="020B0604020202020204" pitchFamily="34" charset="0"/>
                <a:ea typeface="ＭＳ Ｐゴシック" panose="020B0600070205080204" pitchFamily="34" charset="-128"/>
              </a:rPr>
              <a:t> </a:t>
            </a:r>
            <a:r>
              <a:rPr lang="en-US" altLang="zh-CN" dirty="0">
                <a:effectLst/>
                <a:latin typeface="Arial" panose="020B0604020202020204" pitchFamily="34" charset="0"/>
                <a:ea typeface="ＭＳ Ｐゴシック" panose="020B0600070205080204" pitchFamily="34" charset="-128"/>
              </a:rPr>
              <a:t>start</a:t>
            </a:r>
            <a:r>
              <a:rPr lang="zh-CN" altLang="en-US" dirty="0">
                <a:effectLst/>
                <a:latin typeface="Arial" panose="020B0604020202020204" pitchFamily="34" charset="0"/>
                <a:ea typeface="ＭＳ Ｐゴシック" panose="020B0600070205080204" pitchFamily="34" charset="-128"/>
              </a:rPr>
              <a:t> </a:t>
            </a:r>
            <a:r>
              <a:rPr lang="en-US" altLang="zh-CN" dirty="0">
                <a:effectLst/>
                <a:latin typeface="Arial" panose="020B0604020202020204" pitchFamily="34" charset="0"/>
                <a:ea typeface="ＭＳ Ｐゴシック" panose="020B0600070205080204" pitchFamily="34" charset="-128"/>
              </a:rPr>
              <a:t>with</a:t>
            </a:r>
            <a:r>
              <a:rPr lang="zh-CN" altLang="en-US" dirty="0">
                <a:effectLst/>
                <a:latin typeface="Arial" panose="020B0604020202020204" pitchFamily="34" charset="0"/>
                <a:ea typeface="ＭＳ Ｐゴシック" panose="020B0600070205080204" pitchFamily="34" charset="-128"/>
              </a:rPr>
              <a:t> </a:t>
            </a:r>
            <a:r>
              <a:rPr lang="en-US" altLang="zh-CN" dirty="0">
                <a:effectLst/>
                <a:latin typeface="Arial" panose="020B0604020202020204" pitchFamily="34" charset="0"/>
                <a:ea typeface="ＭＳ Ｐゴシック" panose="020B0600070205080204" pitchFamily="34" charset="-128"/>
              </a:rPr>
              <a:t>the</a:t>
            </a:r>
            <a:r>
              <a:rPr lang="zh-CN" altLang="en-US" dirty="0">
                <a:effectLst/>
                <a:latin typeface="Arial" panose="020B0604020202020204" pitchFamily="34" charset="0"/>
                <a:ea typeface="ＭＳ Ｐゴシック" panose="020B0600070205080204" pitchFamily="34" charset="-128"/>
              </a:rPr>
              <a:t> </a:t>
            </a:r>
            <a:r>
              <a:rPr lang="en-US" altLang="zh-CN" dirty="0">
                <a:effectLst/>
                <a:latin typeface="Arial" panose="020B0604020202020204" pitchFamily="34" charset="0"/>
                <a:ea typeface="ＭＳ Ｐゴシック" panose="020B0600070205080204" pitchFamily="34" charset="-128"/>
              </a:rPr>
              <a:t>real-time</a:t>
            </a:r>
            <a:r>
              <a:rPr lang="zh-CN" altLang="en-US" dirty="0">
                <a:effectLst/>
                <a:latin typeface="Arial" panose="020B0604020202020204" pitchFamily="34" charset="0"/>
                <a:ea typeface="ＭＳ Ｐゴシック" panose="020B0600070205080204" pitchFamily="34" charset="-128"/>
              </a:rPr>
              <a:t> </a:t>
            </a:r>
            <a:r>
              <a:rPr lang="en-US" altLang="zh-CN" dirty="0">
                <a:effectLst/>
                <a:latin typeface="Arial" panose="020B0604020202020204" pitchFamily="34" charset="0"/>
                <a:ea typeface="ＭＳ Ｐゴシック" panose="020B0600070205080204" pitchFamily="34" charset="-128"/>
              </a:rPr>
              <a:t>low-quality</a:t>
            </a:r>
            <a:r>
              <a:rPr lang="zh-CN" altLang="en-US" dirty="0">
                <a:effectLst/>
                <a:latin typeface="Arial" panose="020B0604020202020204" pitchFamily="34" charset="0"/>
                <a:ea typeface="ＭＳ Ｐゴシック" panose="020B0600070205080204" pitchFamily="34" charset="-128"/>
              </a:rPr>
              <a:t> </a:t>
            </a:r>
            <a:r>
              <a:rPr lang="en-US" altLang="zh-CN" dirty="0">
                <a:effectLst/>
                <a:latin typeface="Arial" panose="020B0604020202020204" pitchFamily="34" charset="0"/>
                <a:ea typeface="ＭＳ Ｐゴシック" panose="020B0600070205080204" pitchFamily="34" charset="-128"/>
              </a:rPr>
              <a:t>content</a:t>
            </a:r>
            <a:r>
              <a:rPr lang="zh-CN" altLang="en-US" dirty="0">
                <a:effectLst/>
                <a:latin typeface="Arial" panose="020B0604020202020204" pitchFamily="34" charset="0"/>
                <a:ea typeface="ＭＳ Ｐゴシック" panose="020B0600070205080204" pitchFamily="34" charset="-128"/>
              </a:rPr>
              <a:t> </a:t>
            </a:r>
            <a:r>
              <a:rPr lang="en-US" altLang="zh-CN" dirty="0">
                <a:effectLst/>
                <a:latin typeface="Arial" panose="020B0604020202020204" pitchFamily="34" charset="0"/>
                <a:ea typeface="ＭＳ Ｐゴシック" panose="020B0600070205080204" pitchFamily="34" charset="-128"/>
              </a:rPr>
              <a:t>detection</a:t>
            </a:r>
            <a:r>
              <a:rPr lang="zh-CN" altLang="en-US" dirty="0">
                <a:effectLst/>
                <a:latin typeface="Arial" panose="020B0604020202020204" pitchFamily="34" charset="0"/>
                <a:ea typeface="ＭＳ Ｐゴシック" panose="020B0600070205080204" pitchFamily="34" charset="-128"/>
              </a:rPr>
              <a:t> </a:t>
            </a:r>
            <a:r>
              <a:rPr lang="en-US" altLang="zh-CN" dirty="0">
                <a:effectLst/>
                <a:latin typeface="Arial" panose="020B0604020202020204" pitchFamily="34" charset="0"/>
                <a:ea typeface="ＭＳ Ｐゴシック" panose="020B0600070205080204" pitchFamily="34" charset="-128"/>
              </a:rPr>
              <a:t>framework.</a:t>
            </a:r>
            <a:r>
              <a:rPr lang="zh-CN" altLang="en-US" dirty="0">
                <a:effectLst/>
                <a:latin typeface="Arial" panose="020B0604020202020204" pitchFamily="34" charset="0"/>
                <a:ea typeface="ＭＳ Ｐゴシック" panose="020B0600070205080204" pitchFamily="34" charset="-128"/>
              </a:rPr>
              <a:t> </a:t>
            </a:r>
            <a:endParaRPr lang="zh-CN" altLang="zh-CN"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14481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Then</a:t>
            </a:r>
            <a:r>
              <a:rPr kumimoji="1" lang="zh-CN" altLang="en-US" dirty="0"/>
              <a:t> </a:t>
            </a:r>
            <a:r>
              <a:rPr kumimoji="1" lang="en-US" altLang="zh-CN" dirty="0"/>
              <a:t>let’s</a:t>
            </a:r>
            <a:r>
              <a:rPr kumimoji="1" lang="zh-CN" altLang="en-US" dirty="0"/>
              <a:t> </a:t>
            </a:r>
            <a:r>
              <a:rPr kumimoji="1" lang="en-US" altLang="zh-CN" dirty="0"/>
              <a:t>move</a:t>
            </a:r>
            <a:r>
              <a:rPr kumimoji="1" lang="zh-CN" altLang="en-US" dirty="0"/>
              <a:t> </a:t>
            </a:r>
            <a:r>
              <a:rPr kumimoji="1" lang="en-US" altLang="zh-CN" dirty="0"/>
              <a:t>on</a:t>
            </a:r>
            <a:r>
              <a:rPr kumimoji="1" lang="zh-CN" altLang="en-US" dirty="0"/>
              <a:t> </a:t>
            </a:r>
            <a:r>
              <a:rPr kumimoji="1" lang="en-US" altLang="zh-CN" dirty="0"/>
              <a:t>to</a:t>
            </a:r>
            <a:r>
              <a:rPr kumimoji="1" lang="zh-CN" altLang="en-US" dirty="0"/>
              <a:t> </a:t>
            </a:r>
            <a:r>
              <a:rPr kumimoji="1" lang="en-US" altLang="zh-CN" dirty="0"/>
              <a:t>LDA</a:t>
            </a:r>
            <a:r>
              <a:rPr kumimoji="1" lang="zh-CN" altLang="en-US" dirty="0"/>
              <a:t> </a:t>
            </a:r>
            <a:r>
              <a:rPr kumimoji="1" lang="en-US" altLang="zh-CN" dirty="0"/>
              <a:t>features.</a:t>
            </a:r>
            <a:r>
              <a:rPr kumimoji="1" lang="zh-CN" altLang="en-US" dirty="0"/>
              <a:t> </a:t>
            </a:r>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41</a:t>
            </a:fld>
            <a:endParaRPr lang="en-US" altLang="zh-CN"/>
          </a:p>
        </p:txBody>
      </p:sp>
    </p:spTree>
    <p:extLst>
      <p:ext uri="{BB962C8B-B14F-4D97-AF65-F5344CB8AC3E}">
        <p14:creationId xmlns:p14="http://schemas.microsoft.com/office/powerpoint/2010/main" val="1824515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RNN are frequently used in time series forecasting tasks. The structure of the one-hidden-layer RNN is shown in Fig \ref{fig5.2}.</a:t>
            </a:r>
          </a:p>
          <a:p>
            <a:endParaRPr kumimoji="1" lang="en-US" altLang="zh-CN" dirty="0"/>
          </a:p>
          <a:p>
            <a:r>
              <a:rPr kumimoji="1" lang="en-US" altLang="zh-CN" dirty="0"/>
              <a:t>Theoretically, RNN are able to learn information in arbitrarily </a:t>
            </a:r>
            <a:r>
              <a:rPr kumimoji="1" lang="en-US" altLang="zh-CN" b="1" dirty="0"/>
              <a:t>long sequences</a:t>
            </a:r>
            <a:r>
              <a:rPr kumimoji="1" lang="en-US" altLang="zh-CN" dirty="0"/>
              <a:t>. However, they are only able to look back a few steps in actual practice due to the vanishing gradient problem which makes it difficult to learn long-term dependencies. Grated Recurrent Unit (GRU) is then proposed to tackle the issue by employing a gating mechanism. Fig \ref{fig5.3} shows the simple structure of a GRU unit.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42</a:t>
            </a:fld>
            <a:endParaRPr lang="en-US" altLang="zh-CN"/>
          </a:p>
        </p:txBody>
      </p:sp>
    </p:spTree>
    <p:extLst>
      <p:ext uri="{BB962C8B-B14F-4D97-AF65-F5344CB8AC3E}">
        <p14:creationId xmlns:p14="http://schemas.microsoft.com/office/powerpoint/2010/main" val="2370969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This</a:t>
            </a:r>
            <a:r>
              <a:rPr kumimoji="1" lang="zh-CN" altLang="en-US" dirty="0"/>
              <a:t> </a:t>
            </a:r>
            <a:r>
              <a:rPr kumimoji="1" lang="en-US" altLang="zh-CN" dirty="0"/>
              <a:t>is</a:t>
            </a:r>
            <a:r>
              <a:rPr kumimoji="1" lang="zh-CN" altLang="en-US" dirty="0"/>
              <a:t> </a:t>
            </a:r>
            <a:r>
              <a:rPr kumimoji="1" lang="en-US" altLang="zh-CN" dirty="0"/>
              <a:t>a</a:t>
            </a:r>
            <a:r>
              <a:rPr kumimoji="1" lang="zh-CN" altLang="en-US" dirty="0"/>
              <a:t> </a:t>
            </a:r>
            <a:r>
              <a:rPr kumimoji="1" lang="en-US" altLang="zh-CN" dirty="0"/>
              <a:t>typical</a:t>
            </a:r>
            <a:r>
              <a:rPr kumimoji="1" lang="zh-CN" altLang="en-US" dirty="0"/>
              <a:t> </a:t>
            </a:r>
            <a:r>
              <a:rPr kumimoji="1" lang="en-US" altLang="zh-CN" dirty="0"/>
              <a:t>GRU</a:t>
            </a:r>
            <a:r>
              <a:rPr kumimoji="1" lang="zh-CN" altLang="en-US" dirty="0"/>
              <a:t> </a:t>
            </a:r>
            <a:r>
              <a:rPr kumimoji="1" lang="en-US" altLang="zh-CN" dirty="0"/>
              <a:t>unit.</a:t>
            </a:r>
            <a:r>
              <a:rPr kumimoji="1" lang="zh-CN" altLang="en-US" dirty="0"/>
              <a:t> </a:t>
            </a:r>
            <a:r>
              <a:rPr kumimoji="1" lang="en-US" altLang="zh-CN" dirty="0"/>
              <a:t>So</a:t>
            </a:r>
            <a:r>
              <a:rPr kumimoji="1" lang="zh-CN" altLang="en-US" dirty="0"/>
              <a:t> </a:t>
            </a:r>
            <a:r>
              <a:rPr kumimoji="1" lang="en-US" altLang="zh-CN" dirty="0"/>
              <a:t>I</a:t>
            </a:r>
            <a:r>
              <a:rPr kumimoji="1" lang="zh-CN" altLang="en-US" dirty="0"/>
              <a:t> </a:t>
            </a:r>
            <a:r>
              <a:rPr kumimoji="1" lang="en-US" altLang="zh-CN" dirty="0"/>
              <a:t>wouldn’t</a:t>
            </a:r>
            <a:r>
              <a:rPr kumimoji="1" lang="zh-CN" altLang="en-US" dirty="0"/>
              <a:t> </a:t>
            </a:r>
            <a:r>
              <a:rPr kumimoji="1" lang="en-US" altLang="zh-CN" dirty="0"/>
              <a:t>go</a:t>
            </a:r>
            <a:r>
              <a:rPr kumimoji="1" lang="zh-CN" altLang="en-US" dirty="0"/>
              <a:t> </a:t>
            </a:r>
            <a:r>
              <a:rPr kumimoji="1" lang="en-US" altLang="zh-CN" dirty="0"/>
              <a:t>into</a:t>
            </a:r>
            <a:r>
              <a:rPr kumimoji="1" lang="zh-CN" altLang="en-US" dirty="0"/>
              <a:t> </a:t>
            </a:r>
            <a:r>
              <a:rPr kumimoji="1" lang="en-US" altLang="zh-CN" dirty="0"/>
              <a:t>details</a:t>
            </a:r>
            <a:r>
              <a:rPr kumimoji="1" lang="zh-CN" altLang="en-US" dirty="0"/>
              <a:t> </a:t>
            </a:r>
            <a:r>
              <a:rPr kumimoji="1" lang="en-US" altLang="zh-CN" dirty="0"/>
              <a:t>about</a:t>
            </a:r>
            <a:r>
              <a:rPr kumimoji="1" lang="zh-CN" altLang="en-US" dirty="0"/>
              <a:t> </a:t>
            </a:r>
            <a:r>
              <a:rPr kumimoji="1" lang="en-US" altLang="zh-CN" dirty="0"/>
              <a:t>it.</a:t>
            </a:r>
            <a:r>
              <a:rPr kumimoji="1" lang="zh-CN" altLang="en-US" dirty="0"/>
              <a:t> </a:t>
            </a:r>
            <a:endParaRPr kumimoji="1" lang="en-US" altLang="zh-CN" dirty="0"/>
          </a:p>
          <a:p>
            <a:endParaRPr kumimoji="1" lang="en-US" altLang="zh-CN" dirty="0"/>
          </a:p>
          <a:p>
            <a:r>
              <a:rPr kumimoji="1" lang="en-US" altLang="zh-CN" dirty="0"/>
              <a:t>($</a:t>
            </a:r>
            <a:r>
              <a:rPr kumimoji="1" lang="en-US" altLang="zh-CN" dirty="0" err="1"/>
              <a:t>r_t</a:t>
            </a:r>
            <a:r>
              <a:rPr kumimoji="1" lang="en-US" altLang="zh-CN" dirty="0"/>
              <a:t>, </a:t>
            </a:r>
            <a:r>
              <a:rPr kumimoji="1" lang="en-US" altLang="zh-CN" dirty="0" err="1"/>
              <a:t>z_t</a:t>
            </a:r>
            <a:r>
              <a:rPr kumimoji="1" lang="en-US" altLang="zh-CN" dirty="0"/>
              <a:t>$ are respectively the reset and update gates in GRUs. The reset gate determines how to combine the new input $</a:t>
            </a:r>
            <a:r>
              <a:rPr kumimoji="1" lang="en-US" altLang="zh-CN" dirty="0" err="1"/>
              <a:t>x_t</a:t>
            </a:r>
            <a:r>
              <a:rPr kumimoji="1" lang="en-US" altLang="zh-CN" dirty="0"/>
              <a:t>$ with the previous memory $h_{t-1}$ in computing $</a:t>
            </a:r>
            <a:r>
              <a:rPr kumimoji="1" lang="en-US" altLang="zh-CN" dirty="0" err="1"/>
              <a:t>s_t</a:t>
            </a:r>
            <a:r>
              <a:rPr kumimoji="1" lang="en-US" altLang="zh-CN" dirty="0"/>
              <a:t>$. $</a:t>
            </a:r>
            <a:r>
              <a:rPr kumimoji="1" lang="en-US" altLang="zh-CN" dirty="0" err="1"/>
              <a:t>s_t</a:t>
            </a:r>
            <a:r>
              <a:rPr kumimoji="1" lang="en-US" altLang="zh-CN" dirty="0"/>
              <a:t>$ can be regarded as a ``candidate'' hidden state. The calculation of $</a:t>
            </a:r>
            <a:r>
              <a:rPr kumimoji="1" lang="en-US" altLang="zh-CN" dirty="0" err="1"/>
              <a:t>h_t</a:t>
            </a:r>
            <a:r>
              <a:rPr kumimoji="1" lang="en-US" altLang="zh-CN" dirty="0"/>
              <a:t>$ uses the update gate $</a:t>
            </a:r>
            <a:r>
              <a:rPr kumimoji="1" lang="en-US" altLang="zh-CN" dirty="0" err="1"/>
              <a:t>z_t</a:t>
            </a:r>
            <a:r>
              <a:rPr kumimoji="1" lang="en-US" altLang="zh-CN" dirty="0"/>
              <a:t>$ to define how much of the previous memory to keep. The following equations are used for calculating a GRU hidden unit:</a:t>
            </a:r>
          </a:p>
          <a:p>
            <a:endParaRPr kumimoji="1" lang="en-US" altLang="zh-CN" dirty="0"/>
          </a:p>
          <a:p>
            <a:r>
              <a:rPr kumimoji="1" lang="en-US" altLang="zh-CN" dirty="0"/>
              <a:t>in which $\sigma(x)$ is a hard sigmoid function and $\</a:t>
            </a:r>
            <a:r>
              <a:rPr kumimoji="1" lang="en-US" altLang="zh-CN" dirty="0" err="1"/>
              <a:t>odot</a:t>
            </a:r>
            <a:r>
              <a:rPr kumimoji="1" lang="en-US" altLang="zh-CN" dirty="0"/>
              <a:t>$ denotes component-wise multiplication. </a:t>
            </a:r>
          </a:p>
          <a:p>
            <a:endParaRPr kumimoji="1" lang="en-US" altLang="zh-CN" dirty="0"/>
          </a:p>
          <a:p>
            <a:r>
              <a:rPr kumimoji="1" lang="en-US" altLang="zh-CN" dirty="0"/>
              <a:t>In the experiments, the author applies a two-hidden-layer GRU module to capture the higher-level feature interactions between the different time steps. The units in the second hidden layer are calculated similarly as in the first hidden layer.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43</a:t>
            </a:fld>
            <a:endParaRPr lang="en-US" altLang="zh-CN"/>
          </a:p>
        </p:txBody>
      </p:sp>
    </p:spTree>
    <p:extLst>
      <p:ext uri="{BB962C8B-B14F-4D97-AF65-F5344CB8AC3E}">
        <p14:creationId xmlns:p14="http://schemas.microsoft.com/office/powerpoint/2010/main" val="15327373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What is worth mentioning here is that the closing price is not directly used as the target value because it fluctuates dramatically making it more difficult to predict. Instead, the dependent variable is computed as $</a:t>
            </a:r>
            <a:r>
              <a:rPr kumimoji="1" lang="en-US" altLang="zh-CN" dirty="0" err="1"/>
              <a:t>y_i</a:t>
            </a:r>
            <a:r>
              <a:rPr kumimoji="1" lang="en-US" altLang="zh-CN" dirty="0"/>
              <a:t> = </a:t>
            </a:r>
            <a:r>
              <a:rPr kumimoji="1" lang="en-US" altLang="zh-CN" dirty="0" err="1"/>
              <a:t>C_i</a:t>
            </a:r>
            <a:r>
              <a:rPr kumimoji="1" lang="en-US" altLang="zh-CN" dirty="0"/>
              <a:t>/C_0-1,i=1,\</a:t>
            </a:r>
            <a:r>
              <a:rPr kumimoji="1" lang="en-US" altLang="zh-CN" dirty="0" err="1"/>
              <a:t>ldots,n</a:t>
            </a:r>
            <a:r>
              <a:rPr kumimoji="1" lang="en-US" altLang="zh-CN" dirty="0"/>
              <a:t>$, where $C_0,\</a:t>
            </a:r>
            <a:r>
              <a:rPr kumimoji="1" lang="en-US" altLang="zh-CN" dirty="0" err="1"/>
              <a:t>ldots,C_n</a:t>
            </a:r>
            <a:r>
              <a:rPr kumimoji="1" lang="en-US" altLang="zh-CN" dirty="0"/>
              <a:t>$ are the closing prices of CSI.</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44</a:t>
            </a:fld>
            <a:endParaRPr lang="en-US" altLang="zh-CN"/>
          </a:p>
        </p:txBody>
      </p:sp>
    </p:spTree>
    <p:extLst>
      <p:ext uri="{BB962C8B-B14F-4D97-AF65-F5344CB8AC3E}">
        <p14:creationId xmlns:p14="http://schemas.microsoft.com/office/powerpoint/2010/main" val="2526865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err="1"/>
              <a:t>Adaboost</a:t>
            </a:r>
            <a:r>
              <a:rPr kumimoji="1" lang="en-US" altLang="zh-CN" dirty="0"/>
              <a:t> is the abbreviation for ``adaptive boosting''. It is often combined with other learning methods to improve the accuracy. The earlier version of </a:t>
            </a:r>
            <a:r>
              <a:rPr kumimoji="1" lang="en-US" altLang="zh-CN" dirty="0" err="1"/>
              <a:t>Adaboost</a:t>
            </a:r>
            <a:r>
              <a:rPr kumimoji="1" lang="en-US" altLang="zh-CN" dirty="0"/>
              <a:t> is </a:t>
            </a:r>
            <a:r>
              <a:rPr kumimoji="1" lang="en-US" altLang="zh-CN" dirty="0" err="1"/>
              <a:t>conjuncted</a:t>
            </a:r>
            <a:r>
              <a:rPr kumimoji="1" lang="en-US" altLang="zh-CN" dirty="0"/>
              <a:t> with a decision tree and works as an ensemble classifier. Later, Drucker proposed an </a:t>
            </a:r>
            <a:r>
              <a:rPr kumimoji="1" lang="en-US" altLang="zh-CN" dirty="0" err="1"/>
              <a:t>Adaboost</a:t>
            </a:r>
            <a:r>
              <a:rPr kumimoji="1" lang="en-US" altLang="zh-CN" dirty="0"/>
              <a:t> regressor which is known as Adaboost.R2 so that it can deal with regression problem \cite{drucker1997improving}. </a:t>
            </a:r>
          </a:p>
          <a:p>
            <a:endParaRPr kumimoji="1" lang="en-US" altLang="zh-CN" dirty="0"/>
          </a:p>
          <a:p>
            <a:r>
              <a:rPr kumimoji="1" lang="en-US" altLang="zh-CN" dirty="0"/>
              <a:t>In boosting process, estimators (i.e. learning methods) are trained sequentially. Generally, training data are input into the first estimator and those data samples whose predicted values differ most from the observed values will be noted. The weight of these data samples are then increased when they are input into the second estimator. The weight (i.e. coefficient) of the estimator is also calculated based on its overall errors. In the end, the output of the final model is combined using the weighted median, whereby predictors with more ``confidence'' are weighted more heavily. An overview of the Adaboost.R2 algorithm can be seen in Fig \ref{fig5.4}.</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45</a:t>
            </a:fld>
            <a:endParaRPr lang="en-US" altLang="zh-CN"/>
          </a:p>
        </p:txBody>
      </p:sp>
    </p:spTree>
    <p:extLst>
      <p:ext uri="{BB962C8B-B14F-4D97-AF65-F5344CB8AC3E}">
        <p14:creationId xmlns:p14="http://schemas.microsoft.com/office/powerpoint/2010/main" val="2823764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pPr>
              <a:defRPr/>
            </a:pPr>
            <a:fld id="{DF6562C3-5224-4F3F-A7DE-9B92B1635E4C}" type="slidenum">
              <a:rPr lang="en-US" altLang="zh-CN" smtClean="0"/>
              <a:pPr>
                <a:defRPr/>
              </a:pPr>
              <a:t>46</a:t>
            </a:fld>
            <a:endParaRPr lang="en-US" altLang="zh-CN"/>
          </a:p>
        </p:txBody>
      </p:sp>
    </p:spTree>
    <p:extLst>
      <p:ext uri="{BB962C8B-B14F-4D97-AF65-F5344CB8AC3E}">
        <p14:creationId xmlns:p14="http://schemas.microsoft.com/office/powerpoint/2010/main" val="42180217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pPr>
              <a:defRPr/>
            </a:pPr>
            <a:fld id="{DF6562C3-5224-4F3F-A7DE-9B92B1635E4C}" type="slidenum">
              <a:rPr lang="en-US" altLang="zh-CN" smtClean="0"/>
              <a:pPr>
                <a:defRPr/>
              </a:pPr>
              <a:t>47</a:t>
            </a:fld>
            <a:endParaRPr lang="en-US" altLang="zh-CN"/>
          </a:p>
        </p:txBody>
      </p:sp>
    </p:spTree>
    <p:extLst>
      <p:ext uri="{BB962C8B-B14F-4D97-AF65-F5344CB8AC3E}">
        <p14:creationId xmlns:p14="http://schemas.microsoft.com/office/powerpoint/2010/main" val="29370459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Table</a:t>
            </a:r>
            <a:r>
              <a:rPr kumimoji="1" lang="zh-CN" altLang="en-US" dirty="0"/>
              <a:t> </a:t>
            </a:r>
            <a:r>
              <a:rPr kumimoji="1" lang="en-US" altLang="zh-CN" dirty="0"/>
              <a:t>5.2</a:t>
            </a:r>
            <a:r>
              <a:rPr kumimoji="1" lang="zh-CN" altLang="en-US" dirty="0"/>
              <a:t> </a:t>
            </a:r>
            <a:r>
              <a:rPr kumimoji="1" lang="en-US" altLang="zh-CN" dirty="0"/>
              <a:t>shows</a:t>
            </a:r>
            <a:r>
              <a:rPr kumimoji="1" lang="zh-CN" altLang="en-US" dirty="0"/>
              <a:t> </a:t>
            </a:r>
            <a:r>
              <a:rPr kumimoji="1" lang="en-US" altLang="zh-CN" dirty="0"/>
              <a:t>xx</a:t>
            </a:r>
          </a:p>
          <a:p>
            <a:r>
              <a:rPr kumimoji="1" lang="en-US" altLang="zh-CN" dirty="0"/>
              <a:t>It is observed when only using the technical indicators, the average accuracy is only about 53%. However, when sentiment features are incorporated, the average accuracy increases significantly</a:t>
            </a:r>
            <a:r>
              <a:rPr kumimoji="1" lang="en-US" altLang="zh-CN" baseline="0" dirty="0"/>
              <a:t> to 66.99%. </a:t>
            </a:r>
          </a:p>
          <a:p>
            <a:endParaRPr kumimoji="1" lang="en-US" altLang="zh-CN" baseline="0" dirty="0"/>
          </a:p>
          <a:p>
            <a:r>
              <a:rPr kumimoji="1" lang="en-US" altLang="zh-CN" baseline="0" dirty="0"/>
              <a:t>I also test the performance of adding LDA features. Different number of topics are considered and some representative results are shown here in Table 5.2 It is observed that when setting number of topics as 20, the model achieves the best results.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48</a:t>
            </a:fld>
            <a:endParaRPr lang="en-US" altLang="zh-CN"/>
          </a:p>
        </p:txBody>
      </p:sp>
    </p:spTree>
    <p:extLst>
      <p:ext uri="{BB962C8B-B14F-4D97-AF65-F5344CB8AC3E}">
        <p14:creationId xmlns:p14="http://schemas.microsoft.com/office/powerpoint/2010/main" val="1822794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Table 5.3 shows xx</a:t>
            </a:r>
            <a:endParaRPr lang="zh-CN" altLang="en-US" dirty="0"/>
          </a:p>
        </p:txBody>
      </p:sp>
      <p:sp>
        <p:nvSpPr>
          <p:cNvPr id="4" name="Slide Number Placeholder 3"/>
          <p:cNvSpPr>
            <a:spLocks noGrp="1"/>
          </p:cNvSpPr>
          <p:nvPr>
            <p:ph type="sldNum" sz="quarter" idx="10"/>
          </p:nvPr>
        </p:nvSpPr>
        <p:spPr/>
        <p:txBody>
          <a:bodyPr/>
          <a:lstStyle/>
          <a:p>
            <a:pPr>
              <a:defRPr/>
            </a:pPr>
            <a:fld id="{DF6562C3-5224-4F3F-A7DE-9B92B1635E4C}" type="slidenum">
              <a:rPr lang="en-US" altLang="zh-CN" smtClean="0"/>
              <a:pPr>
                <a:defRPr/>
              </a:pPr>
              <a:t>49</a:t>
            </a:fld>
            <a:endParaRPr lang="en-US" altLang="zh-CN"/>
          </a:p>
        </p:txBody>
      </p:sp>
    </p:spTree>
    <p:extLst>
      <p:ext uri="{BB962C8B-B14F-4D97-AF65-F5344CB8AC3E}">
        <p14:creationId xmlns:p14="http://schemas.microsoft.com/office/powerpoint/2010/main" val="4235313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Slide Number Placeholder 3"/>
          <p:cNvSpPr>
            <a:spLocks noGrp="1"/>
          </p:cNvSpPr>
          <p:nvPr>
            <p:ph type="sldNum" sz="quarter" idx="10"/>
          </p:nvPr>
        </p:nvSpPr>
        <p:spPr/>
        <p:txBody>
          <a:bodyPr/>
          <a:lstStyle/>
          <a:p>
            <a:pPr>
              <a:defRPr/>
            </a:pPr>
            <a:fld id="{DF6562C3-5224-4F3F-A7DE-9B92B1635E4C}" type="slidenum">
              <a:rPr lang="en-US" altLang="zh-CN" smtClean="0"/>
              <a:pPr>
                <a:defRPr/>
              </a:pPr>
              <a:t>50</a:t>
            </a:fld>
            <a:endParaRPr lang="en-US" altLang="zh-CN"/>
          </a:p>
        </p:txBody>
      </p:sp>
    </p:spTree>
    <p:extLst>
      <p:ext uri="{BB962C8B-B14F-4D97-AF65-F5344CB8AC3E}">
        <p14:creationId xmlns:p14="http://schemas.microsoft.com/office/powerpoint/2010/main" val="153989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As</a:t>
            </a:r>
            <a:r>
              <a:rPr kumimoji="1" lang="zh-CN" altLang="en-US" dirty="0"/>
              <a:t> </a:t>
            </a:r>
            <a:r>
              <a:rPr kumimoji="1" lang="en-US" altLang="zh-CN" dirty="0"/>
              <a:t>is</a:t>
            </a:r>
            <a:r>
              <a:rPr kumimoji="1" lang="zh-CN" altLang="en-US" dirty="0"/>
              <a:t> </a:t>
            </a:r>
            <a:r>
              <a:rPr kumimoji="1" lang="en-US" altLang="zh-CN" dirty="0"/>
              <a:t>indicated</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title</a:t>
            </a:r>
            <a:r>
              <a:rPr kumimoji="1" lang="zh-CN" altLang="en-US" dirty="0"/>
              <a:t> </a:t>
            </a:r>
            <a:r>
              <a:rPr kumimoji="1" lang="en-US" altLang="zh-CN" dirty="0"/>
              <a:t>of</a:t>
            </a:r>
            <a:r>
              <a:rPr kumimoji="1" lang="zh-CN" altLang="en-US" dirty="0"/>
              <a:t> </a:t>
            </a:r>
            <a:r>
              <a:rPr kumimoji="1" lang="en-US" altLang="zh-CN" dirty="0"/>
              <a:t>this</a:t>
            </a:r>
            <a:r>
              <a:rPr kumimoji="1" lang="zh-CN" altLang="en-US" dirty="0"/>
              <a:t> </a:t>
            </a:r>
            <a:r>
              <a:rPr kumimoji="1" lang="en-US" altLang="zh-CN" dirty="0"/>
              <a:t>section,</a:t>
            </a:r>
            <a:r>
              <a:rPr kumimoji="1" lang="zh-CN" altLang="en-US" dirty="0"/>
              <a:t> </a:t>
            </a:r>
            <a:r>
              <a:rPr kumimoji="1" lang="en-US" altLang="zh-CN" dirty="0"/>
              <a:t>the</a:t>
            </a:r>
            <a:r>
              <a:rPr kumimoji="1" lang="zh-CN" altLang="en-US" dirty="0"/>
              <a:t> </a:t>
            </a:r>
            <a:r>
              <a:rPr kumimoji="1" lang="en-US" altLang="zh-CN" dirty="0"/>
              <a:t>motivation</a:t>
            </a:r>
            <a:r>
              <a:rPr kumimoji="1" lang="zh-CN" altLang="en-US" dirty="0"/>
              <a:t> </a:t>
            </a:r>
            <a:r>
              <a:rPr kumimoji="1" lang="en-US" altLang="zh-CN" dirty="0"/>
              <a:t>lies</a:t>
            </a:r>
            <a:r>
              <a:rPr kumimoji="1" lang="zh-CN" altLang="en-US" dirty="0"/>
              <a:t> </a:t>
            </a:r>
            <a:r>
              <a:rPr kumimoji="1" lang="en-US" altLang="zh-CN" dirty="0"/>
              <a:t>in</a:t>
            </a:r>
            <a:r>
              <a:rPr kumimoji="1" lang="zh-CN" altLang="en-US" dirty="0"/>
              <a:t> </a:t>
            </a:r>
            <a:r>
              <a:rPr kumimoji="1" lang="en-US" altLang="zh-CN" dirty="0"/>
              <a:t>3</a:t>
            </a:r>
            <a:r>
              <a:rPr kumimoji="1" lang="zh-CN" altLang="en-US" dirty="0"/>
              <a:t> </a:t>
            </a:r>
            <a:r>
              <a:rPr kumimoji="1" lang="en-US" altLang="zh-CN" dirty="0"/>
              <a:t>aspects</a:t>
            </a:r>
            <a:r>
              <a:rPr kumimoji="1" lang="zh-CN" altLang="en-US" dirty="0"/>
              <a:t> </a:t>
            </a:r>
            <a:r>
              <a:rPr kumimoji="1" lang="en-US" altLang="zh-CN" dirty="0"/>
              <a:t>namely</a:t>
            </a:r>
            <a:r>
              <a:rPr kumimoji="1" lang="zh-CN" altLang="en-US" dirty="0"/>
              <a:t> </a:t>
            </a:r>
            <a:r>
              <a:rPr kumimoji="1" lang="en-US" altLang="zh-CN" dirty="0"/>
              <a:t>low-quality</a:t>
            </a:r>
            <a:r>
              <a:rPr kumimoji="1" lang="zh-CN" altLang="en-US" dirty="0"/>
              <a:t> </a:t>
            </a:r>
            <a:r>
              <a:rPr kumimoji="1" lang="en-US" altLang="zh-CN" dirty="0"/>
              <a:t>content</a:t>
            </a:r>
            <a:r>
              <a:rPr kumimoji="1" lang="zh-CN" altLang="en-US" dirty="0"/>
              <a:t> </a:t>
            </a:r>
            <a:r>
              <a:rPr kumimoji="1" lang="en-US" altLang="zh-CN" dirty="0"/>
              <a:t>detection,</a:t>
            </a:r>
            <a:r>
              <a:rPr kumimoji="1" lang="zh-CN" altLang="en-US" dirty="0"/>
              <a:t> </a:t>
            </a:r>
            <a:r>
              <a:rPr kumimoji="1" lang="en-US" altLang="zh-CN" dirty="0"/>
              <a:t>real-time</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users’</a:t>
            </a:r>
            <a:r>
              <a:rPr kumimoji="1" lang="zh-CN" altLang="en-US" dirty="0"/>
              <a:t> </a:t>
            </a:r>
            <a:r>
              <a:rPr kumimoji="1" lang="en-US" altLang="zh-CN" dirty="0"/>
              <a:t>perspective.</a:t>
            </a:r>
            <a:r>
              <a:rPr kumimoji="1" lang="zh-CN" altLang="en-US" dirty="0"/>
              <a:t> </a:t>
            </a:r>
            <a:r>
              <a:rPr kumimoji="1" lang="en-US" altLang="zh-CN" dirty="0"/>
              <a:t>More</a:t>
            </a:r>
            <a:r>
              <a:rPr kumimoji="1" lang="zh-CN" altLang="en-US" dirty="0"/>
              <a:t> </a:t>
            </a:r>
            <a:r>
              <a:rPr kumimoji="1" lang="en-US" altLang="zh-CN" dirty="0"/>
              <a:t>details</a:t>
            </a:r>
            <a:r>
              <a:rPr kumimoji="1" lang="zh-CN" altLang="en-US" dirty="0"/>
              <a:t> </a:t>
            </a:r>
            <a:r>
              <a:rPr kumimoji="1" lang="en-US" altLang="zh-CN" dirty="0"/>
              <a:t>will</a:t>
            </a:r>
            <a:r>
              <a:rPr kumimoji="1" lang="zh-CN" altLang="en-US" dirty="0"/>
              <a:t> </a:t>
            </a:r>
            <a:r>
              <a:rPr kumimoji="1" lang="en-US" altLang="zh-CN" dirty="0"/>
              <a:t>be</a:t>
            </a:r>
            <a:r>
              <a:rPr kumimoji="1" lang="zh-CN" altLang="en-US" dirty="0"/>
              <a:t> </a:t>
            </a:r>
            <a:r>
              <a:rPr kumimoji="1" lang="en-US" altLang="zh-CN" dirty="0"/>
              <a:t>discussed</a:t>
            </a:r>
            <a:r>
              <a:rPr kumimoji="1" lang="zh-CN" altLang="en-US" dirty="0"/>
              <a:t> </a:t>
            </a:r>
            <a:r>
              <a:rPr kumimoji="1" lang="en-US" altLang="zh-CN" dirty="0"/>
              <a:t>later.</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5</a:t>
            </a:fld>
            <a:endParaRPr lang="en-US" altLang="zh-CN"/>
          </a:p>
        </p:txBody>
      </p:sp>
    </p:spTree>
    <p:extLst>
      <p:ext uri="{BB962C8B-B14F-4D97-AF65-F5344CB8AC3E}">
        <p14:creationId xmlns:p14="http://schemas.microsoft.com/office/powerpoint/2010/main" val="1987066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Contributions</a:t>
            </a:r>
            <a:r>
              <a:rPr kumimoji="1" lang="zh-CN" altLang="en-US" dirty="0"/>
              <a:t> </a:t>
            </a:r>
            <a:r>
              <a:rPr kumimoji="1" lang="en-US" altLang="zh-CN" dirty="0"/>
              <a:t>of</a:t>
            </a:r>
            <a:r>
              <a:rPr kumimoji="1" lang="zh-CN" altLang="en-US" dirty="0"/>
              <a:t> </a:t>
            </a:r>
            <a:r>
              <a:rPr kumimoji="1" lang="en-US" altLang="zh-CN" dirty="0"/>
              <a:t>this</a:t>
            </a:r>
            <a:r>
              <a:rPr kumimoji="1" lang="zh-CN" altLang="en-US" dirty="0"/>
              <a:t> </a:t>
            </a:r>
            <a:r>
              <a:rPr kumimoji="1" lang="en-US" altLang="zh-CN" dirty="0"/>
              <a:t>work</a:t>
            </a:r>
            <a:r>
              <a:rPr kumimoji="1" lang="zh-CN" altLang="en-US" dirty="0"/>
              <a:t> </a:t>
            </a:r>
            <a:r>
              <a:rPr kumimoji="1" lang="en-US" altLang="zh-CN" dirty="0"/>
              <a:t>are</a:t>
            </a:r>
            <a:r>
              <a:rPr kumimoji="1" lang="zh-CN" altLang="en-US" dirty="0"/>
              <a:t> </a:t>
            </a:r>
            <a:r>
              <a:rPr kumimoji="1" lang="en-US" altLang="zh-CN" dirty="0"/>
              <a:t>listed</a:t>
            </a:r>
            <a:r>
              <a:rPr kumimoji="1" lang="zh-CN" altLang="en-US" dirty="0"/>
              <a:t> </a:t>
            </a:r>
            <a:r>
              <a:rPr kumimoji="1" lang="en-US" altLang="zh-CN" dirty="0"/>
              <a:t>as</a:t>
            </a:r>
            <a:r>
              <a:rPr kumimoji="1" lang="zh-CN" altLang="en-US" dirty="0"/>
              <a:t> </a:t>
            </a:r>
            <a:r>
              <a:rPr kumimoji="1" lang="en-US" altLang="zh-CN" dirty="0"/>
              <a:t>follows:</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51</a:t>
            </a:fld>
            <a:endParaRPr lang="en-US" altLang="zh-CN"/>
          </a:p>
        </p:txBody>
      </p:sp>
    </p:spTree>
    <p:extLst>
      <p:ext uri="{BB962C8B-B14F-4D97-AF65-F5344CB8AC3E}">
        <p14:creationId xmlns:p14="http://schemas.microsoft.com/office/powerpoint/2010/main" val="24202639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AA0EAEA-8BE8-4DFD-900C-9719E58A9E4C}" type="slidenum">
              <a:rPr lang="en-US" altLang="zh-CN" sz="1200" baseline="0"/>
              <a:pPr/>
              <a:t>52</a:t>
            </a:fld>
            <a:endParaRPr lang="en-US" altLang="zh-CN"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r>
              <a:rPr lang="en-US" altLang="zh-CN" sz="1200" i="1" kern="1200" dirty="0">
                <a:solidFill>
                  <a:schemeClr val="tx1"/>
                </a:solidFill>
                <a:effectLst/>
                <a:latin typeface="Arial" charset="0"/>
                <a:ea typeface="ＭＳ Ｐゴシック" pitchFamily="64" charset="-128"/>
                <a:cs typeface="+mn-cs"/>
              </a:rPr>
              <a:t>This thesis discusses the good and bad aspects of OSN and how to break the 'curse' while enjoying the 'blessing'. The focus is on the mining of OSN to improve anomaly detection and prediction accuracies with use cases. </a:t>
            </a:r>
          </a:p>
          <a:p>
            <a:endParaRPr lang="en-US" altLang="zh-CN" sz="1200" i="1" kern="1200" dirty="0">
              <a:solidFill>
                <a:schemeClr val="tx1"/>
              </a:solidFill>
              <a:effectLst/>
              <a:latin typeface="Arial" charset="0"/>
              <a:ea typeface="ＭＳ Ｐゴシック" pitchFamily="64" charset="-128"/>
              <a:cs typeface="+mn-cs"/>
            </a:endParaRPr>
          </a:p>
          <a:p>
            <a:r>
              <a:rPr lang="en-US" altLang="zh-CN" sz="1200" i="1" kern="1200" dirty="0">
                <a:solidFill>
                  <a:schemeClr val="tx1"/>
                </a:solidFill>
                <a:effectLst/>
                <a:latin typeface="Arial" charset="0"/>
                <a:ea typeface="ＭＳ Ｐゴシック" pitchFamily="64" charset="-128"/>
                <a:cs typeface="+mn-cs"/>
              </a:rPr>
              <a:t>The following two chapters present details on how to combat the potential issues caused by OSN which address the use cases, namely, low-quality content detection and rumor detection respectively. </a:t>
            </a:r>
          </a:p>
          <a:p>
            <a:endParaRPr lang="en-US" altLang="zh-CN" sz="1200" i="1" kern="1200" dirty="0">
              <a:solidFill>
                <a:schemeClr val="tx1"/>
              </a:solidFill>
              <a:effectLst/>
              <a:latin typeface="Arial" charset="0"/>
              <a:ea typeface="ＭＳ Ｐゴシック" pitchFamily="64" charset="-128"/>
              <a:cs typeface="+mn-cs"/>
            </a:endParaRPr>
          </a:p>
          <a:p>
            <a:r>
              <a:rPr lang="en-US" altLang="zh-CN" sz="1200" i="1" kern="1200" dirty="0">
                <a:solidFill>
                  <a:schemeClr val="tx1"/>
                </a:solidFill>
                <a:effectLst/>
                <a:latin typeface="Arial" charset="0"/>
                <a:ea typeface="ＭＳ Ｐゴシック" pitchFamily="64" charset="-128"/>
                <a:cs typeface="+mn-cs"/>
              </a:rPr>
              <a:t>Chapter 5 gives an example of utilizing the content collected from OSN to boost the accuracy of predictive analytics using stock market index prediction as the use case. The last chapter concludes the whole thesis and provides directions for future work.</a:t>
            </a:r>
            <a:r>
              <a:rPr lang="zh-CN" altLang="zh-CN" dirty="0">
                <a:effectLst/>
              </a:rPr>
              <a:t> </a:t>
            </a:r>
            <a:endParaRPr lang="zh-CN" altLang="zh-CN"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19374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This thesis discusses the good and bad aspects of OSN and how to break the `curse‘ while enjoying the `blessing’. The focus is on the mining of OSN to improve anomaly detection and prediction accuracies with use cases. I</a:t>
            </a:r>
            <a:r>
              <a:rPr kumimoji="1" lang="zh-CN" altLang="en-US" dirty="0"/>
              <a:t> </a:t>
            </a:r>
            <a:r>
              <a:rPr kumimoji="1" lang="en-US" altLang="zh-CN" dirty="0"/>
              <a:t>first</a:t>
            </a:r>
            <a:r>
              <a:rPr kumimoji="1" lang="zh-CN" altLang="en-US" dirty="0"/>
              <a:t> </a:t>
            </a:r>
            <a:r>
              <a:rPr kumimoji="1" lang="en-US" altLang="zh-CN" dirty="0"/>
              <a:t>present details on how to combat the potential issues caused by OSN which address the use cases, namely, low-quality content detection and rumor detection respectively. Then</a:t>
            </a:r>
            <a:r>
              <a:rPr kumimoji="1" lang="zh-CN" altLang="en-US" dirty="0"/>
              <a:t> </a:t>
            </a:r>
            <a:r>
              <a:rPr kumimoji="1" lang="en-US" altLang="zh-CN" dirty="0"/>
              <a:t>I</a:t>
            </a:r>
            <a:r>
              <a:rPr kumimoji="1" lang="zh-CN" altLang="en-US" dirty="0"/>
              <a:t> </a:t>
            </a:r>
            <a:r>
              <a:rPr kumimoji="1" lang="en-US" altLang="zh-CN" dirty="0"/>
              <a:t>give an example of utilizing the content collected from OSN to boost the accuracy of predictive analytics using stock market index prediction as the use case.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53</a:t>
            </a:fld>
            <a:endParaRPr lang="en-US" altLang="zh-CN"/>
          </a:p>
        </p:txBody>
      </p:sp>
    </p:spTree>
    <p:extLst>
      <p:ext uri="{BB962C8B-B14F-4D97-AF65-F5344CB8AC3E}">
        <p14:creationId xmlns:p14="http://schemas.microsoft.com/office/powerpoint/2010/main" val="28150069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For</a:t>
            </a:r>
            <a:r>
              <a:rPr kumimoji="1" lang="zh-CN" altLang="en-US" dirty="0"/>
              <a:t> </a:t>
            </a:r>
            <a:r>
              <a:rPr kumimoji="1" lang="en-US" altLang="zh-CN" dirty="0"/>
              <a:t>future</a:t>
            </a:r>
            <a:r>
              <a:rPr kumimoji="1" lang="zh-CN" altLang="en-US" dirty="0"/>
              <a:t> </a:t>
            </a:r>
            <a:r>
              <a:rPr kumimoji="1" lang="en-US" altLang="zh-CN" dirty="0"/>
              <a:t>work,</a:t>
            </a:r>
            <a:r>
              <a:rPr kumimoji="1" lang="zh-CN" altLang="en-US" dirty="0"/>
              <a:t> </a:t>
            </a:r>
            <a:r>
              <a:rPr kumimoji="1" lang="en-US" altLang="zh-CN" dirty="0"/>
              <a:t>I</a:t>
            </a:r>
            <a:r>
              <a:rPr kumimoji="1" lang="zh-CN" altLang="en-US" dirty="0"/>
              <a:t> </a:t>
            </a:r>
            <a:r>
              <a:rPr kumimoji="1" lang="en-US" altLang="zh-CN" dirty="0"/>
              <a:t>would</a:t>
            </a:r>
            <a:r>
              <a:rPr kumimoji="1" lang="zh-CN" altLang="en-US" dirty="0"/>
              <a:t> </a:t>
            </a:r>
            <a:r>
              <a:rPr kumimoji="1" lang="en-US" altLang="zh-CN" dirty="0"/>
              <a:t>like</a:t>
            </a:r>
            <a:r>
              <a:rPr kumimoji="1" lang="zh-CN" altLang="en-US" dirty="0"/>
              <a:t> </a:t>
            </a:r>
            <a:r>
              <a:rPr kumimoji="1" lang="en-US" altLang="zh-CN" dirty="0"/>
              <a:t>to</a:t>
            </a:r>
            <a:r>
              <a:rPr kumimoji="1" lang="zh-CN" altLang="en-US" dirty="0"/>
              <a:t> </a:t>
            </a:r>
            <a:r>
              <a:rPr kumimoji="1" lang="en-US" altLang="zh-CN" dirty="0"/>
              <a:t>introduce</a:t>
            </a:r>
            <a:r>
              <a:rPr kumimoji="1" lang="zh-CN" altLang="en-US" dirty="0"/>
              <a:t> </a:t>
            </a:r>
            <a:r>
              <a:rPr kumimoji="1" lang="en-US" altLang="zh-CN" dirty="0"/>
              <a:t>them</a:t>
            </a:r>
            <a:r>
              <a:rPr kumimoji="1" lang="zh-CN" altLang="en-US" dirty="0"/>
              <a:t> </a:t>
            </a:r>
            <a:r>
              <a:rPr kumimoji="1" lang="en-US" altLang="zh-CN" dirty="0"/>
              <a:t>separately</a:t>
            </a:r>
            <a:r>
              <a:rPr kumimoji="1" lang="zh-CN" altLang="en-US" dirty="0"/>
              <a:t> </a:t>
            </a:r>
            <a:r>
              <a:rPr kumimoji="1" lang="en-US" altLang="zh-CN" dirty="0"/>
              <a:t>according</a:t>
            </a:r>
            <a:r>
              <a:rPr kumimoji="1" lang="zh-CN" altLang="en-US" dirty="0"/>
              <a:t> </a:t>
            </a:r>
            <a:r>
              <a:rPr kumimoji="1" lang="en-US" altLang="zh-CN" dirty="0"/>
              <a:t>to</a:t>
            </a:r>
            <a:r>
              <a:rPr kumimoji="1" lang="zh-CN" altLang="en-US" dirty="0"/>
              <a:t> </a:t>
            </a:r>
            <a:r>
              <a:rPr kumimoji="1" lang="en-US" altLang="zh-CN" dirty="0"/>
              <a:t>the</a:t>
            </a:r>
            <a:r>
              <a:rPr kumimoji="1" lang="zh-CN" altLang="en-US" dirty="0"/>
              <a:t> </a:t>
            </a:r>
            <a:r>
              <a:rPr kumimoji="1" lang="en-US" altLang="zh-CN" dirty="0"/>
              <a:t>3</a:t>
            </a:r>
            <a:r>
              <a:rPr kumimoji="1" lang="zh-CN" altLang="en-US" dirty="0"/>
              <a:t> </a:t>
            </a:r>
            <a:r>
              <a:rPr kumimoji="1" lang="en-US" altLang="zh-CN" dirty="0"/>
              <a:t>pieces</a:t>
            </a:r>
            <a:r>
              <a:rPr kumimoji="1" lang="zh-CN" altLang="en-US" dirty="0"/>
              <a:t> </a:t>
            </a:r>
            <a:r>
              <a:rPr kumimoji="1" lang="en-US" altLang="zh-CN" dirty="0"/>
              <a:t>of</a:t>
            </a:r>
            <a:r>
              <a:rPr kumimoji="1" lang="zh-CN" altLang="en-US" dirty="0"/>
              <a:t> </a:t>
            </a:r>
            <a:r>
              <a:rPr kumimoji="1" lang="en-US" altLang="zh-CN" dirty="0"/>
              <a:t>work</a:t>
            </a:r>
            <a:r>
              <a:rPr kumimoji="1" lang="zh-CN" altLang="en-US" dirty="0"/>
              <a:t> </a:t>
            </a:r>
            <a:r>
              <a:rPr kumimoji="1" lang="en-US" altLang="zh-CN" dirty="0"/>
              <a:t>introduced</a:t>
            </a:r>
            <a:r>
              <a:rPr kumimoji="1" lang="zh-CN" altLang="en-US" dirty="0"/>
              <a:t> </a:t>
            </a:r>
            <a:r>
              <a:rPr kumimoji="1" lang="en-US" altLang="zh-CN" dirty="0"/>
              <a:t>today.</a:t>
            </a:r>
            <a:r>
              <a:rPr kumimoji="1" lang="zh-CN" altLang="en-US" dirty="0"/>
              <a:t> </a:t>
            </a:r>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54</a:t>
            </a:fld>
            <a:endParaRPr lang="en-US" altLang="zh-CN"/>
          </a:p>
        </p:txBody>
      </p:sp>
    </p:spTree>
    <p:extLst>
      <p:ext uri="{BB962C8B-B14F-4D97-AF65-F5344CB8AC3E}">
        <p14:creationId xmlns:p14="http://schemas.microsoft.com/office/powerpoint/2010/main" val="2886156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Some</a:t>
            </a:r>
            <a:r>
              <a:rPr kumimoji="1" lang="zh-CN" altLang="en-US" dirty="0"/>
              <a:t> </a:t>
            </a:r>
            <a:r>
              <a:rPr kumimoji="1" lang="en-US" altLang="zh-CN" dirty="0"/>
              <a:t>other</a:t>
            </a:r>
            <a:r>
              <a:rPr kumimoji="1" lang="zh-CN" altLang="en-US" dirty="0"/>
              <a:t> </a:t>
            </a:r>
            <a:r>
              <a:rPr kumimoji="1" lang="en-US" altLang="zh-CN" dirty="0"/>
              <a:t>research</a:t>
            </a:r>
            <a:r>
              <a:rPr kumimoji="1" lang="zh-CN" altLang="en-US" dirty="0"/>
              <a:t> </a:t>
            </a:r>
            <a:r>
              <a:rPr kumimoji="1" lang="en-US" altLang="zh-CN" dirty="0"/>
              <a:t>directions</a:t>
            </a:r>
            <a:r>
              <a:rPr kumimoji="1" lang="zh-CN" altLang="en-US" dirty="0"/>
              <a:t> </a:t>
            </a:r>
            <a:r>
              <a:rPr kumimoji="1" lang="en-US" altLang="zh-CN" dirty="0"/>
              <a:t>are</a:t>
            </a:r>
            <a:r>
              <a:rPr kumimoji="1" lang="zh-CN" altLang="en-US" dirty="0"/>
              <a:t> </a:t>
            </a:r>
            <a:r>
              <a:rPr kumimoji="1" lang="en-US" altLang="zh-CN" dirty="0"/>
              <a:t>also</a:t>
            </a:r>
            <a:r>
              <a:rPr kumimoji="1" lang="zh-CN" altLang="en-US" dirty="0"/>
              <a:t> </a:t>
            </a:r>
            <a:r>
              <a:rPr kumimoji="1" lang="en-US" altLang="zh-CN" dirty="0"/>
              <a:t>listed</a:t>
            </a:r>
            <a:r>
              <a:rPr kumimoji="1" lang="zh-CN" altLang="en-US" dirty="0"/>
              <a:t> </a:t>
            </a:r>
            <a:r>
              <a:rPr kumimoji="1" lang="en-US" altLang="zh-CN" dirty="0"/>
              <a:t>here.</a:t>
            </a:r>
            <a:r>
              <a:rPr kumimoji="1" lang="zh-CN" altLang="en-US" dirty="0"/>
              <a:t> </a:t>
            </a:r>
            <a:r>
              <a:rPr kumimoji="1" lang="en-US" altLang="zh-CN" dirty="0"/>
              <a:t>For</a:t>
            </a:r>
            <a:r>
              <a:rPr kumimoji="1" lang="zh-CN" altLang="en-US" dirty="0"/>
              <a:t> </a:t>
            </a:r>
            <a:r>
              <a:rPr kumimoji="1" lang="en-US" altLang="zh-CN" dirty="0"/>
              <a:t>example,</a:t>
            </a:r>
            <a:r>
              <a:rPr kumimoji="1" lang="zh-CN" altLang="en-US" dirty="0"/>
              <a:t> </a:t>
            </a:r>
            <a:r>
              <a:rPr kumimoji="1" lang="en-US" altLang="zh-CN" dirty="0"/>
              <a:t>xx</a:t>
            </a:r>
          </a:p>
          <a:p>
            <a:r>
              <a:rPr kumimoji="1" lang="en-US" altLang="zh-CN" dirty="0"/>
              <a:t>These</a:t>
            </a:r>
            <a:r>
              <a:rPr kumimoji="1" lang="zh-CN" altLang="en-US" dirty="0"/>
              <a:t> </a:t>
            </a:r>
            <a:r>
              <a:rPr kumimoji="1" lang="en-US" altLang="zh-CN" dirty="0"/>
              <a:t>topics</a:t>
            </a:r>
            <a:r>
              <a:rPr kumimoji="1" lang="zh-CN" altLang="en-US" dirty="0"/>
              <a:t> </a:t>
            </a:r>
            <a:r>
              <a:rPr kumimoji="1" lang="en-US" altLang="zh-CN" dirty="0"/>
              <a:t>further</a:t>
            </a:r>
            <a:r>
              <a:rPr kumimoji="1" lang="zh-CN" altLang="en-US" dirty="0"/>
              <a:t> </a:t>
            </a:r>
            <a:r>
              <a:rPr kumimoji="1" lang="en-US" altLang="zh-CN" dirty="0"/>
              <a:t>extend</a:t>
            </a:r>
            <a:r>
              <a:rPr kumimoji="1" lang="zh-CN" altLang="en-US" dirty="0"/>
              <a:t> </a:t>
            </a:r>
            <a:r>
              <a:rPr kumimoji="1" lang="en-US" altLang="zh-CN" dirty="0"/>
              <a:t>the</a:t>
            </a:r>
            <a:r>
              <a:rPr kumimoji="1" lang="zh-CN" altLang="en-US" dirty="0"/>
              <a:t> </a:t>
            </a:r>
            <a:r>
              <a:rPr kumimoji="1" lang="en-US" altLang="zh-CN" dirty="0"/>
              <a:t>research</a:t>
            </a:r>
            <a:r>
              <a:rPr kumimoji="1" lang="zh-CN" altLang="en-US" dirty="0"/>
              <a:t> </a:t>
            </a:r>
            <a:r>
              <a:rPr kumimoji="1" lang="en-US" altLang="zh-CN" dirty="0"/>
              <a:t>presented</a:t>
            </a:r>
            <a:r>
              <a:rPr kumimoji="1" lang="zh-CN" altLang="en-US" dirty="0"/>
              <a:t> </a:t>
            </a:r>
            <a:r>
              <a:rPr kumimoji="1" lang="en-US" altLang="zh-CN" dirty="0"/>
              <a:t>in</a:t>
            </a:r>
            <a:r>
              <a:rPr kumimoji="1" lang="zh-CN" altLang="en-US" dirty="0"/>
              <a:t> </a:t>
            </a:r>
            <a:r>
              <a:rPr kumimoji="1" lang="en-US" altLang="zh-CN" dirty="0"/>
              <a:t>this</a:t>
            </a:r>
            <a:r>
              <a:rPr kumimoji="1" lang="zh-CN" altLang="en-US" dirty="0"/>
              <a:t> </a:t>
            </a:r>
            <a:r>
              <a:rPr kumimoji="1" lang="en-US" altLang="zh-CN" dirty="0"/>
              <a:t>thesis</a:t>
            </a:r>
            <a:r>
              <a:rPr kumimoji="1" lang="zh-CN" altLang="en-US" dirty="0"/>
              <a:t> </a:t>
            </a:r>
            <a:r>
              <a:rPr kumimoji="1" lang="en-US" altLang="zh-CN" dirty="0"/>
              <a:t>with</a:t>
            </a:r>
            <a:r>
              <a:rPr kumimoji="1" lang="zh-CN" altLang="en-US" dirty="0"/>
              <a:t> </a:t>
            </a:r>
            <a:r>
              <a:rPr kumimoji="1" lang="en-US" altLang="zh-CN" dirty="0"/>
              <a:t>an</a:t>
            </a:r>
            <a:r>
              <a:rPr kumimoji="1" lang="zh-CN" altLang="en-US" dirty="0"/>
              <a:t> </a:t>
            </a:r>
            <a:r>
              <a:rPr kumimoji="1" lang="en-US" altLang="zh-CN" dirty="0"/>
              <a:t>intention</a:t>
            </a:r>
            <a:r>
              <a:rPr kumimoji="1" lang="zh-CN" altLang="en-US" dirty="0"/>
              <a:t> </a:t>
            </a:r>
            <a:r>
              <a:rPr kumimoji="1" lang="en-US" altLang="zh-CN" dirty="0"/>
              <a:t>of</a:t>
            </a:r>
            <a:r>
              <a:rPr kumimoji="1" lang="zh-CN" altLang="en-US" dirty="0"/>
              <a:t> </a:t>
            </a:r>
            <a:r>
              <a:rPr kumimoji="1" lang="en-US" altLang="zh-CN" dirty="0"/>
              <a:t>maximize</a:t>
            </a:r>
            <a:r>
              <a:rPr kumimoji="1" lang="zh-CN" altLang="en-US" dirty="0"/>
              <a:t> </a:t>
            </a:r>
            <a:r>
              <a:rPr kumimoji="1" lang="en-US" altLang="zh-CN" dirty="0"/>
              <a:t>the</a:t>
            </a:r>
            <a:r>
              <a:rPr kumimoji="1" lang="zh-CN" altLang="en-US" dirty="0"/>
              <a:t> </a:t>
            </a:r>
            <a:r>
              <a:rPr kumimoji="1" lang="en-US" altLang="zh-CN" dirty="0"/>
              <a:t>benefits</a:t>
            </a:r>
            <a:r>
              <a:rPr kumimoji="1" lang="zh-CN" altLang="en-US" dirty="0"/>
              <a:t> </a:t>
            </a:r>
            <a:r>
              <a:rPr kumimoji="1" lang="en-US" altLang="zh-CN" dirty="0"/>
              <a:t>brought</a:t>
            </a:r>
            <a:r>
              <a:rPr kumimoji="1" lang="zh-CN" altLang="en-US" dirty="0"/>
              <a:t> </a:t>
            </a:r>
            <a:r>
              <a:rPr kumimoji="1" lang="en-US" altLang="zh-CN" dirty="0"/>
              <a:t>about</a:t>
            </a:r>
            <a:r>
              <a:rPr kumimoji="1" lang="zh-CN" altLang="en-US" dirty="0"/>
              <a:t> </a:t>
            </a:r>
            <a:r>
              <a:rPr kumimoji="1" lang="en-US" altLang="zh-CN" dirty="0"/>
              <a:t>by</a:t>
            </a:r>
            <a:r>
              <a:rPr kumimoji="1" lang="zh-CN" altLang="en-US" dirty="0"/>
              <a:t> </a:t>
            </a:r>
            <a:r>
              <a:rPr kumimoji="1" lang="en-US" altLang="zh-CN" dirty="0"/>
              <a:t>OSN</a:t>
            </a:r>
            <a:r>
              <a:rPr kumimoji="1" lang="zh-CN" altLang="en-US" dirty="0"/>
              <a:t> </a:t>
            </a:r>
            <a:r>
              <a:rPr kumimoji="1" lang="en-US" altLang="zh-CN" dirty="0"/>
              <a:t>and</a:t>
            </a:r>
            <a:r>
              <a:rPr kumimoji="1" lang="zh-CN" altLang="en-US" dirty="0"/>
              <a:t> </a:t>
            </a:r>
            <a:r>
              <a:rPr kumimoji="1" lang="en-US" altLang="zh-CN" dirty="0"/>
              <a:t>minimize</a:t>
            </a:r>
            <a:r>
              <a:rPr kumimoji="1" lang="zh-CN" altLang="en-US" dirty="0"/>
              <a:t> </a:t>
            </a:r>
            <a:r>
              <a:rPr kumimoji="1" lang="en-US" altLang="zh-CN" dirty="0"/>
              <a:t>the</a:t>
            </a:r>
            <a:r>
              <a:rPr kumimoji="1" lang="zh-CN" altLang="en-US" dirty="0"/>
              <a:t> </a:t>
            </a:r>
            <a:r>
              <a:rPr kumimoji="1" lang="en-US" altLang="zh-CN" dirty="0"/>
              <a:t>negative</a:t>
            </a:r>
            <a:r>
              <a:rPr kumimoji="1" lang="zh-CN" altLang="en-US" dirty="0"/>
              <a:t> </a:t>
            </a:r>
            <a:r>
              <a:rPr kumimoji="1" lang="en-US" altLang="zh-CN" dirty="0"/>
              <a:t>effects</a:t>
            </a:r>
            <a:r>
              <a:rPr kumimoji="1" lang="zh-CN" altLang="en-US" dirty="0"/>
              <a:t> </a:t>
            </a:r>
            <a:r>
              <a:rPr kumimoji="1" lang="en-US" altLang="zh-CN" dirty="0"/>
              <a:t>they</a:t>
            </a:r>
            <a:r>
              <a:rPr kumimoji="1" lang="zh-CN" altLang="en-US" dirty="0"/>
              <a:t> </a:t>
            </a:r>
            <a:r>
              <a:rPr kumimoji="1" lang="en-US" altLang="zh-CN" dirty="0"/>
              <a:t>may</a:t>
            </a:r>
            <a:r>
              <a:rPr kumimoji="1" lang="zh-CN" altLang="en-US" dirty="0"/>
              <a:t> </a:t>
            </a:r>
            <a:r>
              <a:rPr kumimoji="1" lang="en-US" altLang="zh-CN" dirty="0"/>
              <a:t>cause.</a:t>
            </a:r>
            <a:r>
              <a:rPr kumimoji="1" lang="zh-CN" altLang="en-US" dirty="0"/>
              <a:t> </a:t>
            </a:r>
            <a:endParaRPr kumimoji="1" lang="en-US" altLang="zh-CN" dirty="0"/>
          </a:p>
          <a:p>
            <a:endParaRPr kumimoji="1" lang="en-US" altLang="zh-CN" dirty="0"/>
          </a:p>
          <a:p>
            <a:r>
              <a:rPr kumimoji="1" lang="en-US" altLang="zh-CN" dirty="0"/>
              <a:t>(\item \</a:t>
            </a:r>
            <a:r>
              <a:rPr kumimoji="1" lang="en-US" altLang="zh-CN" dirty="0" err="1"/>
              <a:t>textbf</a:t>
            </a:r>
            <a:r>
              <a:rPr kumimoji="1" lang="en-US" altLang="zh-CN" dirty="0"/>
              <a:t>{Astroturf campaign detection.} Astroturfing is a tactic to simulate grassroots support for a message or organization (e.g. political, advertising, religious or public relations) with the purpose of shaping public opinions. This research topic can be regarded as an extension to content polluter and rumor detection. Astroturfing cannot be classified as either a content polluter or a rumor. The astroturfing messages may carry true information which makes it even more difficult to detect. One possible research direction is to study the spread pattern of </a:t>
            </a:r>
            <a:r>
              <a:rPr kumimoji="1" lang="en-US" altLang="zh-CN" dirty="0" err="1"/>
              <a:t>astroturf</a:t>
            </a:r>
            <a:r>
              <a:rPr kumimoji="1" lang="en-US" altLang="zh-CN" dirty="0"/>
              <a:t> campaigns and propose relevant features to distinguish them from the normal posts. With a model which is able to detect </a:t>
            </a:r>
            <a:r>
              <a:rPr kumimoji="1" lang="en-US" altLang="zh-CN" dirty="0" err="1"/>
              <a:t>astroturf</a:t>
            </a:r>
            <a:r>
              <a:rPr kumimoji="1" lang="en-US" altLang="zh-CN" dirty="0"/>
              <a:t> campaign automatically, it alleviates the possibility of regular users being deceived by plausible content which is delicately designed for </a:t>
            </a:r>
            <a:r>
              <a:rPr kumimoji="1" lang="en-US" altLang="zh-CN" dirty="0" err="1"/>
              <a:t>astroturf</a:t>
            </a:r>
            <a:r>
              <a:rPr kumimoji="1" lang="en-US" altLang="zh-CN" dirty="0"/>
              <a:t> campaigns and makes it possible for these users to keep neutral about particular topics instead of being manipulated by some stakeholders. </a:t>
            </a:r>
          </a:p>
          <a:p>
            <a:endParaRPr kumimoji="1" lang="en-US" altLang="zh-CN" dirty="0"/>
          </a:p>
          <a:p>
            <a:r>
              <a:rPr kumimoji="1" lang="en-US" altLang="zh-CN" dirty="0"/>
              <a:t>\item \</a:t>
            </a:r>
            <a:r>
              <a:rPr kumimoji="1" lang="en-US" altLang="zh-CN" dirty="0" err="1"/>
              <a:t>textbf</a:t>
            </a:r>
            <a:r>
              <a:rPr kumimoji="1" lang="en-US" altLang="zh-CN" dirty="0"/>
              <a:t>{Terrorism/crime anticipation.} It plays a significant role in improving public security and reducing potential loss caused by crimes or terrorism attacks. A more specific use case would be finding street gang members on Twitter. Many street gang members intimidate others through Twitter and sometimes even share recent illegal activities \cite{balasuriya2016finding}. Therefore, tweets posted by these gang members are useful for predicting potential crimes and to prevent them in advance. In addition, the geospatial and demographic information of tweets can help trace the criminal route and even locate the criminals in the end. </a:t>
            </a:r>
          </a:p>
          <a:p>
            <a:endParaRPr kumimoji="1" lang="en-US" altLang="zh-CN" dirty="0"/>
          </a:p>
          <a:p>
            <a:r>
              <a:rPr kumimoji="1" lang="en-US" altLang="zh-CN" dirty="0"/>
              <a:t>\item \</a:t>
            </a:r>
            <a:r>
              <a:rPr kumimoji="1" lang="en-US" altLang="zh-CN" dirty="0" err="1"/>
              <a:t>textbf</a:t>
            </a:r>
            <a:r>
              <a:rPr kumimoji="1" lang="en-US" altLang="zh-CN" dirty="0"/>
              <a:t>{Mental disorder pre-diagnosis.} Recently, with the fast development of the society, more and more people suffer from mental disorders. Some patients with severe depression may even commit suicide which cause much pain and loss to their friends and families. Instead of talking to others, some of the patients are more willing to post their feelings on OSN. It is very meaningful to propose a framework which is able to detect suicide tendency using sentiment and semantic analysis based on the tweet posts. Early diagnosis of severe mental disorder help the families and doctors to take actions immediately to prevent potential tragedies. )</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55</a:t>
            </a:fld>
            <a:endParaRPr lang="en-US" altLang="zh-CN"/>
          </a:p>
        </p:txBody>
      </p:sp>
    </p:spTree>
    <p:extLst>
      <p:ext uri="{BB962C8B-B14F-4D97-AF65-F5344CB8AC3E}">
        <p14:creationId xmlns:p14="http://schemas.microsoft.com/office/powerpoint/2010/main" val="37942452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AA0EAEA-8BE8-4DFD-900C-9719E58A9E4C}" type="slidenum">
              <a:rPr lang="en-US" altLang="zh-CN" sz="1200" baseline="0"/>
              <a:pPr/>
              <a:t>56</a:t>
            </a:fld>
            <a:endParaRPr lang="en-US" altLang="zh-CN"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zh-CN"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054986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AA0EAEA-8BE8-4DFD-900C-9719E58A9E4C}" type="slidenum">
              <a:rPr lang="en-US" altLang="zh-CN" sz="1200" baseline="0"/>
              <a:pPr/>
              <a:t>57</a:t>
            </a:fld>
            <a:endParaRPr lang="en-US" altLang="zh-CN"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zh-CN"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519971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4AB2C80-F030-4CCB-9E41-6EAAEE057D31}" type="slidenum">
              <a:rPr lang="en-US" altLang="zh-CN" sz="1200" baseline="0"/>
              <a:pPr/>
              <a:t>58</a:t>
            </a:fld>
            <a:endParaRPr lang="en-US" altLang="zh-CN" sz="1200" baseline="0"/>
          </a:p>
        </p:txBody>
      </p:sp>
      <p:sp>
        <p:nvSpPr>
          <p:cNvPr id="9219" name="Rectangle 2"/>
          <p:cNvSpPr>
            <a:spLocks noGrp="1" noRot="1" noChangeAspect="1" noChangeArrowheads="1" noTextEdit="1"/>
          </p:cNvSpPr>
          <p:nvPr>
            <p:ph type="sldImg"/>
          </p:nvPr>
        </p:nvSpPr>
        <p:spPr>
          <a:solidFill>
            <a:srgbClr val="FFFFFF"/>
          </a:solidFill>
          <a:ln/>
        </p:spPr>
      </p:sp>
      <p:sp>
        <p:nvSpPr>
          <p:cNvPr id="92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5535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AA0EAEA-8BE8-4DFD-900C-9719E58A9E4C}" type="slidenum">
              <a:rPr lang="en-US" altLang="zh-CN" sz="1200" baseline="0"/>
              <a:pPr/>
              <a:t>6</a:t>
            </a:fld>
            <a:endParaRPr lang="en-US" altLang="zh-CN"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pPr marL="0" indent="0">
              <a:buFont typeface="Arial" panose="020B0604020202020204" pitchFamily="34" charset="0"/>
              <a:buNone/>
            </a:pPr>
            <a:r>
              <a:rPr lang="en-US" altLang="zh-CN" dirty="0">
                <a:latin typeface="Arial" panose="020B0604020202020204" pitchFamily="34" charset="0"/>
                <a:ea typeface="ＭＳ Ｐゴシック" panose="020B0600070205080204" pitchFamily="34" charset="-128"/>
              </a:rPr>
              <a:t>For</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similar</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work</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done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before,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I</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would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focus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on</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the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limitations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of</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previous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work.</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Prevalent</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methods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are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listed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here.</a:t>
            </a:r>
            <a:r>
              <a:rPr lang="zh-CN" altLang="en-US" dirty="0">
                <a:latin typeface="Arial" panose="020B0604020202020204" pitchFamily="34" charset="0"/>
                <a:ea typeface="ＭＳ Ｐゴシック" panose="020B0600070205080204" pitchFamily="34" charset="-128"/>
              </a:rPr>
              <a:t> </a:t>
            </a:r>
            <a:endParaRPr lang="en-US" altLang="zh-CN" dirty="0">
              <a:latin typeface="Arial" panose="020B0604020202020204" pitchFamily="34" charset="0"/>
              <a:ea typeface="ＭＳ Ｐゴシック" panose="020B0600070205080204" pitchFamily="34" charset="-128"/>
            </a:endParaRPr>
          </a:p>
          <a:p>
            <a:pPr marL="0" indent="0">
              <a:buFont typeface="Arial" panose="020B0604020202020204" pitchFamily="34" charset="0"/>
              <a:buNone/>
            </a:pPr>
            <a:r>
              <a:rPr lang="en-US" altLang="zh-CN" dirty="0">
                <a:latin typeface="Arial" panose="020B0604020202020204" pitchFamily="34" charset="0"/>
                <a:ea typeface="ＭＳ Ｐゴシック" panose="020B0600070205080204" pitchFamily="34" charset="-128"/>
              </a:rPr>
              <a:t>Blacklists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are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often</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used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in</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phishing</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detection</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but</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there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is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always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time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lag</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before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the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blacklists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to</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include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the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phishing</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content.</a:t>
            </a:r>
          </a:p>
          <a:p>
            <a:pPr marL="0" indent="0">
              <a:buFont typeface="Arial" panose="020B0604020202020204" pitchFamily="34" charset="0"/>
              <a:buNone/>
            </a:pPr>
            <a:r>
              <a:rPr lang="en-US" altLang="zh-CN" dirty="0">
                <a:latin typeface="Arial" panose="020B0604020202020204" pitchFamily="34" charset="0"/>
                <a:ea typeface="ＭＳ Ｐゴシック" panose="020B0600070205080204" pitchFamily="34" charset="-128"/>
              </a:rPr>
              <a:t>Heuristics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are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also</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used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in</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detecting</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phishing</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and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spam</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content.</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The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drawbacks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of</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heuristics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is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that</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the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method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highly</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depend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on</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domain</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knowledge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and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the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features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of</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such</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malicious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content</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always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evolve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gradually</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over</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time.</a:t>
            </a:r>
            <a:r>
              <a:rPr lang="zh-CN" altLang="en-US" dirty="0">
                <a:latin typeface="Arial" panose="020B0604020202020204" pitchFamily="34" charset="0"/>
                <a:ea typeface="ＭＳ Ｐゴシック" panose="020B0600070205080204" pitchFamily="34" charset="-128"/>
              </a:rPr>
              <a:t> </a:t>
            </a:r>
            <a:endParaRPr lang="en-US" altLang="zh-CN" dirty="0">
              <a:latin typeface="Arial" panose="020B0604020202020204" pitchFamily="34" charset="0"/>
              <a:ea typeface="ＭＳ Ｐゴシック" panose="020B0600070205080204" pitchFamily="34" charset="-128"/>
            </a:endParaRPr>
          </a:p>
          <a:p>
            <a:pPr marL="0" indent="0">
              <a:buFont typeface="Arial" panose="020B0604020202020204" pitchFamily="34" charset="0"/>
              <a:buNone/>
            </a:pPr>
            <a:endParaRPr lang="en-US" altLang="zh-CN" dirty="0">
              <a:latin typeface="Arial" panose="020B0604020202020204" pitchFamily="34" charset="0"/>
              <a:ea typeface="ＭＳ Ｐゴシック" panose="020B0600070205080204" pitchFamily="34" charset="-128"/>
            </a:endParaRPr>
          </a:p>
          <a:p>
            <a:pPr marL="0" indent="0">
              <a:buFont typeface="Arial" panose="020B0604020202020204" pitchFamily="34" charset="0"/>
              <a:buNone/>
            </a:pPr>
            <a:r>
              <a:rPr lang="en-US" altLang="zh-CN" dirty="0">
                <a:latin typeface="Arial" panose="020B0604020202020204" pitchFamily="34" charset="0"/>
                <a:ea typeface="ＭＳ Ｐゴシック" panose="020B0600070205080204" pitchFamily="34" charset="-128"/>
              </a:rPr>
              <a:t>Compared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to</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the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previous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2</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methods,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machine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learning</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method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has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been</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proved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to</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have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better</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performance.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The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mainstream</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machine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learning</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methods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to</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detect</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such</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malicious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content</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or</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so-called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content</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polluters</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are</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classification</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and</a:t>
            </a:r>
            <a:r>
              <a:rPr lang="zh-CN" altLang="en-US" dirty="0">
                <a:latin typeface="Arial" panose="020B0604020202020204" pitchFamily="34" charset="0"/>
                <a:ea typeface="ＭＳ Ｐゴシック" panose="020B0600070205080204" pitchFamily="34" charset="-128"/>
              </a:rPr>
              <a:t> </a:t>
            </a:r>
            <a:r>
              <a:rPr lang="en-US" altLang="zh-CN" dirty="0">
                <a:latin typeface="Arial" panose="020B0604020202020204" pitchFamily="34" charset="0"/>
                <a:ea typeface="ＭＳ Ｐゴシック" panose="020B0600070205080204" pitchFamily="34" charset="-128"/>
              </a:rPr>
              <a:t>clustering.</a:t>
            </a:r>
            <a:r>
              <a:rPr lang="zh-CN" altLang="en-US" dirty="0">
                <a:latin typeface="Arial" panose="020B0604020202020204" pitchFamily="34" charset="0"/>
                <a:ea typeface="ＭＳ Ｐゴシック" panose="020B0600070205080204" pitchFamily="34" charset="-128"/>
              </a:rPr>
              <a:t> </a:t>
            </a:r>
            <a:endParaRPr lang="zh-CN" altLang="zh-CN"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847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fld id="{EAA0EAEA-8BE8-4DFD-900C-9719E58A9E4C}" type="slidenum">
              <a:rPr lang="en-US" altLang="zh-CN" sz="1200" baseline="0"/>
              <a:pPr/>
              <a:t>7</a:t>
            </a:fld>
            <a:endParaRPr lang="en-US" altLang="zh-CN" sz="1200" baseline="0"/>
          </a:p>
        </p:txBody>
      </p:sp>
      <p:sp>
        <p:nvSpPr>
          <p:cNvPr id="7171" name="Rectangle 2"/>
          <p:cNvSpPr>
            <a:spLocks noGrp="1" noRot="1" noChangeAspect="1" noChangeArrowheads="1" noTextEdit="1"/>
          </p:cNvSpPr>
          <p:nvPr>
            <p:ph type="sldImg"/>
          </p:nvPr>
        </p:nvSpPr>
        <p:spPr>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dirty="0">
                <a:latin typeface="Arial" panose="020B0604020202020204" pitchFamily="34" charset="0"/>
                <a:ea typeface="ＭＳ Ｐゴシック" panose="020B0600070205080204" pitchFamily="34" charset="-128"/>
              </a:rPr>
              <a:t>Fig \ref{fig3.3.1} shows the overview of the proposed low-quality content detection system. The framework comprises two portions, the actual real-time detection of low-quality content tweets (refer to the shaded blocks in Fig \ref{fig3.3.1}) and the out-of-band training process (refer to the unshaded boxes of Fig \ref{fig3.3.1}).</a:t>
            </a:r>
          </a:p>
          <a:p>
            <a:pPr eaLnBrk="1" hangingPunct="1"/>
            <a:endParaRPr lang="en-US" altLang="zh-CN" dirty="0">
              <a:latin typeface="Arial" panose="020B0604020202020204" pitchFamily="34" charset="0"/>
              <a:ea typeface="ＭＳ Ｐゴシック" panose="020B0600070205080204" pitchFamily="34" charset="-128"/>
            </a:endParaRPr>
          </a:p>
          <a:p>
            <a:pPr eaLnBrk="1" hangingPunct="1"/>
            <a:r>
              <a:rPr lang="en-US" altLang="zh-CN" dirty="0">
                <a:latin typeface="Arial" panose="020B0604020202020204" pitchFamily="34" charset="0"/>
                <a:ea typeface="ＭＳ Ｐゴシック" panose="020B0600070205080204" pitchFamily="34" charset="-128"/>
              </a:rPr>
              <a:t>The training process is conducted out-of-band to train the classifier used for real time low-quality content detection. A user survey is conducted to provide insights on the definition of low-quality content from the users' perspective. These are then used as label guides to manually label 100,000 tweets crawled via Twitter API. Significant features (both direct and indirect) of low-quality content are identified from the 100,000 labeled tweets and these features are combined with word level analysis to train the classifier.</a:t>
            </a:r>
          </a:p>
          <a:p>
            <a:pPr eaLnBrk="1" hangingPunct="1"/>
            <a:endParaRPr lang="en-US" altLang="zh-CN" dirty="0">
              <a:latin typeface="Arial" panose="020B0604020202020204" pitchFamily="34" charset="0"/>
              <a:ea typeface="ＭＳ Ｐゴシック" panose="020B0600070205080204" pitchFamily="34" charset="-128"/>
            </a:endParaRPr>
          </a:p>
          <a:p>
            <a:pPr eaLnBrk="1" hangingPunct="1"/>
            <a:r>
              <a:rPr lang="en-US" altLang="zh-CN" dirty="0">
                <a:latin typeface="Arial" panose="020B0604020202020204" pitchFamily="34" charset="0"/>
                <a:ea typeface="ＭＳ Ｐゴシック" panose="020B0600070205080204" pitchFamily="34" charset="-128"/>
              </a:rPr>
              <a:t>After training the classifier, the classifier is ready to predict the labels of tweets submitted to the system. These tweets experience the same feature extraction phase as the training phase and are then forwarded to the trained classifier for low-quality content detection. The classifier will then predict whether the tweet is low-quality content or not. What is worth mentioning here is that both the feature extraction and low-quality content detection can be done in real time.</a:t>
            </a:r>
            <a:endParaRPr lang="zh-CN" altLang="zh-CN"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95297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a:t>
            </a:r>
            <a:r>
              <a:rPr kumimoji="1" lang="zh-CN" altLang="en-US" dirty="0"/>
              <a:t> </a:t>
            </a:r>
            <a:r>
              <a:rPr kumimoji="1" lang="en-US" altLang="zh-CN" dirty="0"/>
              <a:t>first</a:t>
            </a:r>
            <a:r>
              <a:rPr kumimoji="1" lang="zh-CN" altLang="en-US" dirty="0"/>
              <a:t> </a:t>
            </a:r>
            <a:r>
              <a:rPr kumimoji="1" lang="en-US" altLang="zh-CN" dirty="0"/>
              <a:t>carried</a:t>
            </a:r>
            <a:r>
              <a:rPr kumimoji="1" lang="zh-CN" altLang="en-US" dirty="0"/>
              <a:t> </a:t>
            </a:r>
            <a:r>
              <a:rPr kumimoji="1" lang="en-US" altLang="zh-CN" dirty="0"/>
              <a:t>out</a:t>
            </a:r>
            <a:r>
              <a:rPr kumimoji="1" lang="zh-CN" altLang="en-US" dirty="0"/>
              <a:t> </a:t>
            </a:r>
            <a:r>
              <a:rPr kumimoji="1" lang="en-US" altLang="zh-CN" dirty="0"/>
              <a:t>a</a:t>
            </a:r>
            <a:r>
              <a:rPr kumimoji="1" lang="zh-CN" altLang="en-US" dirty="0"/>
              <a:t> </a:t>
            </a:r>
            <a:r>
              <a:rPr kumimoji="1" lang="en-US" altLang="zh-CN" dirty="0"/>
              <a:t>preliminary</a:t>
            </a:r>
            <a:r>
              <a:rPr kumimoji="1" lang="zh-CN" altLang="en-US" dirty="0"/>
              <a:t> </a:t>
            </a:r>
            <a:r>
              <a:rPr kumimoji="1" lang="en-US" altLang="zh-CN" dirty="0"/>
              <a:t>study</a:t>
            </a:r>
            <a:r>
              <a:rPr kumimoji="1" lang="zh-CN" altLang="en-US" dirty="0"/>
              <a:t> </a:t>
            </a:r>
            <a:r>
              <a:rPr kumimoji="1" lang="en-US" altLang="zh-CN" dirty="0"/>
              <a:t>to</a:t>
            </a:r>
            <a:r>
              <a:rPr kumimoji="1" lang="zh-CN" altLang="en-US" dirty="0"/>
              <a:t> </a:t>
            </a:r>
            <a:r>
              <a:rPr kumimoji="1" lang="en-US" altLang="zh-CN" dirty="0"/>
              <a:t>understand</a:t>
            </a:r>
            <a:r>
              <a:rPr kumimoji="1" lang="zh-CN" altLang="en-US" dirty="0"/>
              <a:t> </a:t>
            </a:r>
            <a:r>
              <a:rPr kumimoji="1" lang="en-US" altLang="zh-CN" dirty="0"/>
              <a:t>low-quality</a:t>
            </a:r>
            <a:r>
              <a:rPr kumimoji="1" lang="zh-CN" altLang="en-US" dirty="0"/>
              <a:t> </a:t>
            </a:r>
            <a:r>
              <a:rPr kumimoji="1" lang="en-US" altLang="zh-CN" dirty="0"/>
              <a:t>content.</a:t>
            </a:r>
            <a:r>
              <a:rPr kumimoji="1" lang="zh-CN" altLang="en-US" dirty="0"/>
              <a:t> </a:t>
            </a:r>
            <a:r>
              <a:rPr kumimoji="1" lang="en-US" altLang="zh-CN" dirty="0"/>
              <a:t>Cluster</a:t>
            </a:r>
            <a:r>
              <a:rPr kumimoji="1" lang="zh-CN" altLang="en-US" dirty="0"/>
              <a:t> </a:t>
            </a:r>
            <a:r>
              <a:rPr kumimoji="1" lang="en-US" altLang="zh-CN" dirty="0"/>
              <a:t>analysis</a:t>
            </a:r>
            <a:r>
              <a:rPr kumimoji="1" lang="zh-CN" altLang="en-US" dirty="0"/>
              <a:t> </a:t>
            </a:r>
            <a:r>
              <a:rPr kumimoji="1" lang="en-US" altLang="zh-CN" dirty="0"/>
              <a:t>is</a:t>
            </a:r>
            <a:r>
              <a:rPr kumimoji="1" lang="zh-CN" altLang="en-US" dirty="0"/>
              <a:t> </a:t>
            </a:r>
            <a:r>
              <a:rPr kumimoji="1" lang="en-US" altLang="zh-CN" dirty="0"/>
              <a:t>performed</a:t>
            </a:r>
            <a:r>
              <a:rPr kumimoji="1" lang="zh-CN" altLang="en-US" dirty="0"/>
              <a:t> </a:t>
            </a:r>
            <a:r>
              <a:rPr kumimoji="1" lang="en-US" altLang="zh-CN" dirty="0"/>
              <a:t>on</a:t>
            </a:r>
            <a:r>
              <a:rPr kumimoji="1" lang="zh-CN" altLang="en-US" dirty="0"/>
              <a:t> </a:t>
            </a:r>
            <a:r>
              <a:rPr kumimoji="1" lang="en-US" altLang="zh-CN" dirty="0"/>
              <a:t>a</a:t>
            </a:r>
            <a:r>
              <a:rPr kumimoji="1" lang="zh-CN" altLang="en-US" dirty="0"/>
              <a:t> </a:t>
            </a:r>
            <a:r>
              <a:rPr kumimoji="1" lang="en-US" altLang="zh-CN" dirty="0"/>
              <a:t>preliminary</a:t>
            </a:r>
            <a:r>
              <a:rPr kumimoji="1" lang="zh-CN" altLang="en-US" dirty="0"/>
              <a:t> </a:t>
            </a:r>
            <a:r>
              <a:rPr kumimoji="1" lang="en-US" altLang="zh-CN" dirty="0"/>
              <a:t>dataset</a:t>
            </a:r>
            <a:r>
              <a:rPr kumimoji="1" lang="zh-CN" altLang="en-US" dirty="0"/>
              <a:t> </a:t>
            </a:r>
            <a:r>
              <a:rPr kumimoji="1" lang="en-US" altLang="zh-CN" dirty="0"/>
              <a:t>containing</a:t>
            </a:r>
            <a:r>
              <a:rPr kumimoji="1" lang="zh-CN" altLang="en-US" dirty="0"/>
              <a:t> </a:t>
            </a:r>
            <a:r>
              <a:rPr kumimoji="1" lang="en-US" altLang="zh-CN" dirty="0"/>
              <a:t>10,000</a:t>
            </a:r>
            <a:r>
              <a:rPr kumimoji="1" lang="zh-CN" altLang="en-US" dirty="0"/>
              <a:t> </a:t>
            </a:r>
            <a:r>
              <a:rPr kumimoji="1" lang="en-US" altLang="zh-CN" dirty="0"/>
              <a:t>tweets.</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results</a:t>
            </a:r>
            <a:r>
              <a:rPr kumimoji="1" lang="zh-CN" altLang="en-US" dirty="0"/>
              <a:t> </a:t>
            </a:r>
            <a:r>
              <a:rPr kumimoji="1" lang="en-US" altLang="zh-CN" dirty="0"/>
              <a:t>show</a:t>
            </a:r>
            <a:r>
              <a:rPr kumimoji="1" lang="zh-CN" altLang="en-US" dirty="0"/>
              <a:t> </a:t>
            </a:r>
            <a:r>
              <a:rPr kumimoji="1" lang="en-US" altLang="zh-CN" dirty="0"/>
              <a:t>that</a:t>
            </a:r>
            <a:r>
              <a:rPr kumimoji="1" lang="zh-CN" altLang="en-US" dirty="0"/>
              <a:t> </a:t>
            </a:r>
            <a:r>
              <a:rPr kumimoji="1" lang="en-US" altLang="zh-CN" dirty="0"/>
              <a:t>the</a:t>
            </a:r>
            <a:r>
              <a:rPr kumimoji="1" lang="zh-CN" altLang="en-US" dirty="0"/>
              <a:t> </a:t>
            </a:r>
            <a:r>
              <a:rPr kumimoji="1" lang="en-US" altLang="zh-CN" dirty="0"/>
              <a:t>low-quality</a:t>
            </a:r>
            <a:r>
              <a:rPr kumimoji="1" lang="zh-CN" altLang="en-US" dirty="0"/>
              <a:t> </a:t>
            </a:r>
            <a:r>
              <a:rPr kumimoji="1" lang="en-US" altLang="zh-CN" dirty="0"/>
              <a:t>content</a:t>
            </a:r>
            <a:r>
              <a:rPr kumimoji="1" lang="zh-CN" altLang="en-US" dirty="0"/>
              <a:t> </a:t>
            </a:r>
            <a:r>
              <a:rPr kumimoji="1" lang="en-US" altLang="zh-CN" dirty="0"/>
              <a:t>can</a:t>
            </a:r>
            <a:r>
              <a:rPr kumimoji="1" lang="zh-CN" altLang="en-US" dirty="0"/>
              <a:t> </a:t>
            </a:r>
            <a:r>
              <a:rPr kumimoji="1" lang="en-US" altLang="zh-CN" dirty="0"/>
              <a:t>be</a:t>
            </a:r>
            <a:r>
              <a:rPr kumimoji="1" lang="zh-CN" altLang="en-US" dirty="0"/>
              <a:t> </a:t>
            </a:r>
            <a:r>
              <a:rPr kumimoji="1" lang="en-US" altLang="zh-CN" dirty="0"/>
              <a:t>roughly</a:t>
            </a:r>
            <a:r>
              <a:rPr kumimoji="1" lang="zh-CN" altLang="en-US" dirty="0"/>
              <a:t> </a:t>
            </a:r>
            <a:r>
              <a:rPr kumimoji="1" lang="en-US" altLang="zh-CN" dirty="0"/>
              <a:t>divided</a:t>
            </a:r>
            <a:r>
              <a:rPr kumimoji="1" lang="zh-CN" altLang="en-US" dirty="0"/>
              <a:t> </a:t>
            </a:r>
            <a:r>
              <a:rPr kumimoji="1" lang="en-US" altLang="zh-CN" dirty="0"/>
              <a:t>into</a:t>
            </a:r>
            <a:r>
              <a:rPr kumimoji="1" lang="zh-CN" altLang="en-US" dirty="0"/>
              <a:t> </a:t>
            </a:r>
            <a:r>
              <a:rPr kumimoji="1" lang="en-US" altLang="zh-CN" dirty="0"/>
              <a:t>4</a:t>
            </a:r>
            <a:r>
              <a:rPr kumimoji="1" lang="zh-CN" altLang="en-US" dirty="0"/>
              <a:t> </a:t>
            </a:r>
            <a:r>
              <a:rPr kumimoji="1" lang="en-US" altLang="zh-CN" dirty="0"/>
              <a:t>categories.</a:t>
            </a:r>
            <a:r>
              <a:rPr kumimoji="1" lang="zh-CN" altLang="en-US" dirty="0"/>
              <a:t> </a:t>
            </a:r>
            <a:endParaRPr kumimoji="1" lang="en-US" altLang="zh-CN" dirty="0"/>
          </a:p>
          <a:p>
            <a:r>
              <a:rPr kumimoji="1" lang="en-US" altLang="zh-CN" dirty="0"/>
              <a:t>They</a:t>
            </a:r>
            <a:r>
              <a:rPr kumimoji="1" lang="zh-CN" altLang="en-US" dirty="0"/>
              <a:t> </a:t>
            </a:r>
            <a:r>
              <a:rPr kumimoji="1" lang="en-US" altLang="zh-CN" dirty="0"/>
              <a:t>are</a:t>
            </a:r>
            <a:r>
              <a:rPr kumimoji="1" lang="zh-CN" altLang="en-US" dirty="0"/>
              <a:t> </a:t>
            </a:r>
            <a:r>
              <a:rPr kumimoji="1" lang="en-US" altLang="zh-CN" dirty="0"/>
              <a:t>xx,</a:t>
            </a:r>
            <a:r>
              <a:rPr kumimoji="1" lang="zh-CN" altLang="en-US" dirty="0"/>
              <a:t> </a:t>
            </a:r>
            <a:r>
              <a:rPr kumimoji="1" lang="en-US" altLang="zh-CN" dirty="0"/>
              <a:t>xx,</a:t>
            </a:r>
            <a:r>
              <a:rPr kumimoji="1" lang="zh-CN" altLang="en-US" dirty="0"/>
              <a:t> </a:t>
            </a:r>
            <a:r>
              <a:rPr kumimoji="1" lang="en-US" altLang="zh-CN" dirty="0"/>
              <a:t>xx,</a:t>
            </a:r>
            <a:r>
              <a:rPr kumimoji="1" lang="zh-CN" altLang="en-US" dirty="0"/>
              <a:t> </a:t>
            </a:r>
            <a:r>
              <a:rPr kumimoji="1" lang="en-US" altLang="zh-CN" dirty="0"/>
              <a:t>and</a:t>
            </a:r>
            <a:r>
              <a:rPr kumimoji="1" lang="zh-CN" altLang="en-US" dirty="0"/>
              <a:t> </a:t>
            </a:r>
            <a:r>
              <a:rPr kumimoji="1" lang="en-US" altLang="zh-CN" dirty="0"/>
              <a:t>xx.</a:t>
            </a:r>
            <a:endParaRPr kumimoji="1" lang="zh-CN" altLang="en-US" dirty="0"/>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8</a:t>
            </a:fld>
            <a:endParaRPr lang="en-US" altLang="zh-CN"/>
          </a:p>
        </p:txBody>
      </p:sp>
    </p:spTree>
    <p:extLst>
      <p:ext uri="{BB962C8B-B14F-4D97-AF65-F5344CB8AC3E}">
        <p14:creationId xmlns:p14="http://schemas.microsoft.com/office/powerpoint/2010/main" val="2879601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Table</a:t>
            </a:r>
            <a:r>
              <a:rPr kumimoji="1" lang="zh-CN" altLang="en-US" dirty="0"/>
              <a:t> </a:t>
            </a:r>
            <a:r>
              <a:rPr kumimoji="1" lang="en-US" altLang="zh-CN" dirty="0"/>
              <a:t>3.5</a:t>
            </a:r>
            <a:r>
              <a:rPr kumimoji="1" lang="zh-CN" altLang="en-US" dirty="0"/>
              <a:t> </a:t>
            </a:r>
            <a:r>
              <a:rPr kumimoji="1" lang="en-US" altLang="zh-CN" dirty="0"/>
              <a:t>lists</a:t>
            </a:r>
            <a:r>
              <a:rPr kumimoji="1" lang="zh-CN" altLang="en-US" dirty="0"/>
              <a:t> </a:t>
            </a:r>
            <a:r>
              <a:rPr kumimoji="1" lang="en-US" altLang="zh-CN" dirty="0"/>
              <a:t>the</a:t>
            </a:r>
            <a:r>
              <a:rPr kumimoji="1" lang="zh-CN" altLang="en-US" dirty="0"/>
              <a:t> </a:t>
            </a:r>
            <a:r>
              <a:rPr kumimoji="1" lang="en-US" altLang="zh-CN" dirty="0"/>
              <a:t>direct</a:t>
            </a:r>
            <a:r>
              <a:rPr kumimoji="1" lang="zh-CN" altLang="en-US" dirty="0"/>
              <a:t> </a:t>
            </a:r>
            <a:r>
              <a:rPr kumimoji="1" lang="en-US" altLang="zh-CN" dirty="0"/>
              <a:t>features</a:t>
            </a:r>
            <a:r>
              <a:rPr kumimoji="1" lang="zh-CN" altLang="en-US" dirty="0"/>
              <a:t> </a:t>
            </a:r>
            <a:r>
              <a:rPr kumimoji="1" lang="en-US" altLang="zh-CN" dirty="0"/>
              <a:t>proposed</a:t>
            </a:r>
            <a:r>
              <a:rPr kumimoji="1" lang="zh-CN" altLang="en-US" dirty="0"/>
              <a:t> </a:t>
            </a:r>
            <a:r>
              <a:rPr kumimoji="1" lang="en-US" altLang="zh-CN" dirty="0"/>
              <a:t>for</a:t>
            </a:r>
            <a:r>
              <a:rPr kumimoji="1" lang="zh-CN" altLang="en-US" dirty="0"/>
              <a:t> </a:t>
            </a:r>
            <a:r>
              <a:rPr kumimoji="1" lang="en-US" altLang="zh-CN" dirty="0"/>
              <a:t>low-quality</a:t>
            </a:r>
            <a:r>
              <a:rPr kumimoji="1" lang="zh-CN" altLang="en-US" dirty="0"/>
              <a:t> </a:t>
            </a:r>
            <a:r>
              <a:rPr kumimoji="1" lang="en-US" altLang="zh-CN" dirty="0"/>
              <a:t>content</a:t>
            </a:r>
            <a:r>
              <a:rPr kumimoji="1" lang="zh-CN" altLang="en-US" dirty="0"/>
              <a:t> </a:t>
            </a:r>
            <a:r>
              <a:rPr kumimoji="1" lang="en-US" altLang="zh-CN" dirty="0"/>
              <a:t>detection.</a:t>
            </a:r>
            <a:r>
              <a:rPr kumimoji="1" lang="zh-CN" altLang="en-US" dirty="0"/>
              <a:t> </a:t>
            </a:r>
            <a:r>
              <a:rPr kumimoji="1" lang="en-US" altLang="zh-CN" dirty="0"/>
              <a:t>These</a:t>
            </a:r>
            <a:r>
              <a:rPr kumimoji="1" lang="zh-CN" altLang="en-US" dirty="0"/>
              <a:t> </a:t>
            </a:r>
            <a:r>
              <a:rPr kumimoji="1" lang="en-US" altLang="zh-CN" dirty="0"/>
              <a:t>features</a:t>
            </a:r>
            <a:r>
              <a:rPr kumimoji="1" lang="zh-CN" altLang="en-US" dirty="0"/>
              <a:t> </a:t>
            </a:r>
            <a:r>
              <a:rPr kumimoji="1" lang="en-US" altLang="zh-CN" dirty="0"/>
              <a:t>are</a:t>
            </a:r>
            <a:r>
              <a:rPr kumimoji="1" lang="zh-CN" altLang="en-US" dirty="0"/>
              <a:t> </a:t>
            </a:r>
            <a:r>
              <a:rPr kumimoji="1" lang="en-US" altLang="zh-CN" dirty="0"/>
              <a:t>called</a:t>
            </a:r>
            <a:r>
              <a:rPr kumimoji="1" lang="zh-CN" altLang="en-US" dirty="0"/>
              <a:t> </a:t>
            </a:r>
            <a:r>
              <a:rPr kumimoji="1" lang="en-US" altLang="zh-CN" dirty="0"/>
              <a:t>direct</a:t>
            </a:r>
            <a:r>
              <a:rPr kumimoji="1" lang="zh-CN" altLang="en-US" dirty="0"/>
              <a:t> </a:t>
            </a:r>
            <a:r>
              <a:rPr kumimoji="1" lang="en-US" altLang="zh-CN" dirty="0"/>
              <a:t>features</a:t>
            </a:r>
            <a:r>
              <a:rPr kumimoji="1" lang="zh-CN" altLang="en-US" dirty="0"/>
              <a:t> </a:t>
            </a:r>
            <a:r>
              <a:rPr kumimoji="1" lang="en-US" altLang="zh-CN" dirty="0"/>
              <a:t>because</a:t>
            </a:r>
            <a:r>
              <a:rPr kumimoji="1" lang="zh-CN" altLang="en-US" dirty="0"/>
              <a:t> </a:t>
            </a:r>
            <a:r>
              <a:rPr kumimoji="1" lang="en-US" altLang="zh-CN" dirty="0"/>
              <a:t>they</a:t>
            </a:r>
            <a:r>
              <a:rPr kumimoji="1" lang="zh-CN" altLang="en-US" dirty="0"/>
              <a:t> </a:t>
            </a:r>
            <a:r>
              <a:rPr kumimoji="1" lang="en-US" altLang="zh-CN" dirty="0"/>
              <a:t>can</a:t>
            </a:r>
            <a:r>
              <a:rPr kumimoji="1" lang="zh-CN" altLang="en-US" dirty="0"/>
              <a:t> </a:t>
            </a:r>
            <a:r>
              <a:rPr kumimoji="1" lang="en-US" altLang="zh-CN" dirty="0"/>
              <a:t>be</a:t>
            </a:r>
            <a:r>
              <a:rPr kumimoji="1" lang="zh-CN" altLang="en-US" dirty="0"/>
              <a:t> </a:t>
            </a:r>
            <a:r>
              <a:rPr kumimoji="1" lang="en-US" altLang="zh-CN" dirty="0"/>
              <a:t>directly</a:t>
            </a:r>
            <a:r>
              <a:rPr kumimoji="1" lang="zh-CN" altLang="en-US" dirty="0"/>
              <a:t> </a:t>
            </a:r>
            <a:r>
              <a:rPr kumimoji="1" lang="en-US" altLang="zh-CN" dirty="0"/>
              <a:t>extracted</a:t>
            </a:r>
            <a:r>
              <a:rPr kumimoji="1" lang="zh-CN" altLang="en-US" dirty="0"/>
              <a:t> </a:t>
            </a:r>
            <a:r>
              <a:rPr kumimoji="1" lang="en-US" altLang="zh-CN" dirty="0"/>
              <a:t>once</a:t>
            </a:r>
            <a:r>
              <a:rPr kumimoji="1" lang="zh-CN" altLang="en-US" dirty="0"/>
              <a:t> </a:t>
            </a:r>
            <a:r>
              <a:rPr kumimoji="1" lang="en-US" altLang="zh-CN" dirty="0"/>
              <a:t>the</a:t>
            </a:r>
            <a:r>
              <a:rPr kumimoji="1" lang="zh-CN" altLang="en-US" dirty="0"/>
              <a:t> </a:t>
            </a:r>
            <a:r>
              <a:rPr kumimoji="1" lang="en-US" altLang="zh-CN" dirty="0"/>
              <a:t>tweet</a:t>
            </a:r>
            <a:r>
              <a:rPr kumimoji="1" lang="zh-CN" altLang="en-US" dirty="0"/>
              <a:t> </a:t>
            </a:r>
            <a:r>
              <a:rPr kumimoji="1" lang="en-US" altLang="zh-CN" dirty="0"/>
              <a:t>is</a:t>
            </a:r>
            <a:r>
              <a:rPr kumimoji="1" lang="zh-CN" altLang="en-US" dirty="0"/>
              <a:t> </a:t>
            </a:r>
            <a:r>
              <a:rPr kumimoji="1" lang="en-US" altLang="zh-CN" dirty="0"/>
              <a:t>collected.</a:t>
            </a:r>
            <a:r>
              <a:rPr kumimoji="1" lang="zh-CN" altLang="en-US" dirty="0"/>
              <a:t> </a:t>
            </a:r>
          </a:p>
        </p:txBody>
      </p:sp>
      <p:sp>
        <p:nvSpPr>
          <p:cNvPr id="4" name="灯片编号占位符 3"/>
          <p:cNvSpPr>
            <a:spLocks noGrp="1"/>
          </p:cNvSpPr>
          <p:nvPr>
            <p:ph type="sldNum" sz="quarter" idx="10"/>
          </p:nvPr>
        </p:nvSpPr>
        <p:spPr/>
        <p:txBody>
          <a:bodyPr/>
          <a:lstStyle/>
          <a:p>
            <a:pPr>
              <a:defRPr/>
            </a:pPr>
            <a:fld id="{DF6562C3-5224-4F3F-A7DE-9B92B1635E4C}" type="slidenum">
              <a:rPr lang="en-US" altLang="zh-CN" smtClean="0"/>
              <a:pPr>
                <a:defRPr/>
              </a:pPr>
              <a:t>9</a:t>
            </a:fld>
            <a:endParaRPr lang="en-US" altLang="zh-CN"/>
          </a:p>
        </p:txBody>
      </p:sp>
    </p:spTree>
    <p:extLst>
      <p:ext uri="{BB962C8B-B14F-4D97-AF65-F5344CB8AC3E}">
        <p14:creationId xmlns:p14="http://schemas.microsoft.com/office/powerpoint/2010/main" val="407394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83D5223-5660-4B87-A9A8-4DF3CE8ACEC3}" type="slidenum">
              <a:rPr lang="en-US" altLang="zh-CN"/>
              <a:pPr>
                <a:defRPr/>
              </a:pPr>
              <a:t>‹#›</a:t>
            </a:fld>
            <a:endParaRPr lang="en-US" altLang="zh-CN"/>
          </a:p>
        </p:txBody>
      </p:sp>
    </p:spTree>
    <p:extLst>
      <p:ext uri="{BB962C8B-B14F-4D97-AF65-F5344CB8AC3E}">
        <p14:creationId xmlns:p14="http://schemas.microsoft.com/office/powerpoint/2010/main" val="242572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C57D039-D0C4-4B28-9563-BDD7C73CDFE5}" type="slidenum">
              <a:rPr lang="en-US" altLang="zh-CN"/>
              <a:pPr>
                <a:defRPr/>
              </a:pPr>
              <a:t>‹#›</a:t>
            </a:fld>
            <a:endParaRPr lang="en-US" altLang="zh-CN"/>
          </a:p>
        </p:txBody>
      </p:sp>
    </p:spTree>
    <p:extLst>
      <p:ext uri="{BB962C8B-B14F-4D97-AF65-F5344CB8AC3E}">
        <p14:creationId xmlns:p14="http://schemas.microsoft.com/office/powerpoint/2010/main" val="212314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D061D71-EF1D-4E4A-BF4E-6E27435BD4F8}" type="slidenum">
              <a:rPr lang="en-US" altLang="zh-CN"/>
              <a:pPr>
                <a:defRPr/>
              </a:pPr>
              <a:t>‹#›</a:t>
            </a:fld>
            <a:endParaRPr lang="en-US" altLang="zh-CN"/>
          </a:p>
        </p:txBody>
      </p:sp>
    </p:spTree>
    <p:extLst>
      <p:ext uri="{BB962C8B-B14F-4D97-AF65-F5344CB8AC3E}">
        <p14:creationId xmlns:p14="http://schemas.microsoft.com/office/powerpoint/2010/main" val="3526336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2AD9551-EF26-43A6-9350-CD44E8FD0F6F}" type="slidenum">
              <a:rPr lang="en-US" altLang="zh-CN"/>
              <a:pPr>
                <a:defRPr/>
              </a:pPr>
              <a:t>‹#›</a:t>
            </a:fld>
            <a:endParaRPr lang="en-US" altLang="zh-CN"/>
          </a:p>
        </p:txBody>
      </p:sp>
    </p:spTree>
    <p:extLst>
      <p:ext uri="{BB962C8B-B14F-4D97-AF65-F5344CB8AC3E}">
        <p14:creationId xmlns:p14="http://schemas.microsoft.com/office/powerpoint/2010/main" val="154605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60D64A8-58FD-4C42-BE02-1D658934011E}" type="slidenum">
              <a:rPr lang="en-US" altLang="zh-CN"/>
              <a:pPr>
                <a:defRPr/>
              </a:pPr>
              <a:t>‹#›</a:t>
            </a:fld>
            <a:endParaRPr lang="en-US" altLang="zh-CN"/>
          </a:p>
        </p:txBody>
      </p:sp>
    </p:spTree>
    <p:extLst>
      <p:ext uri="{BB962C8B-B14F-4D97-AF65-F5344CB8AC3E}">
        <p14:creationId xmlns:p14="http://schemas.microsoft.com/office/powerpoint/2010/main" val="956407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BE9A389-9A50-407C-A277-3E6C31462E4B}" type="slidenum">
              <a:rPr lang="en-US" altLang="zh-CN"/>
              <a:pPr>
                <a:defRPr/>
              </a:pPr>
              <a:t>‹#›</a:t>
            </a:fld>
            <a:endParaRPr lang="en-US" altLang="zh-CN"/>
          </a:p>
        </p:txBody>
      </p:sp>
    </p:spTree>
    <p:extLst>
      <p:ext uri="{BB962C8B-B14F-4D97-AF65-F5344CB8AC3E}">
        <p14:creationId xmlns:p14="http://schemas.microsoft.com/office/powerpoint/2010/main" val="8194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88F7824A-A136-48D8-B9EF-BFC506304F5A}" type="slidenum">
              <a:rPr lang="en-US" altLang="zh-CN"/>
              <a:pPr>
                <a:defRPr/>
              </a:pPr>
              <a:t>‹#›</a:t>
            </a:fld>
            <a:endParaRPr lang="en-US" altLang="zh-CN"/>
          </a:p>
        </p:txBody>
      </p:sp>
    </p:spTree>
    <p:extLst>
      <p:ext uri="{BB962C8B-B14F-4D97-AF65-F5344CB8AC3E}">
        <p14:creationId xmlns:p14="http://schemas.microsoft.com/office/powerpoint/2010/main" val="213368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5E1141A-E49D-447F-A050-E94362176321}" type="slidenum">
              <a:rPr lang="en-US" altLang="zh-CN"/>
              <a:pPr>
                <a:defRPr/>
              </a:pPr>
              <a:t>‹#›</a:t>
            </a:fld>
            <a:endParaRPr lang="en-US" altLang="zh-CN"/>
          </a:p>
        </p:txBody>
      </p:sp>
    </p:spTree>
    <p:extLst>
      <p:ext uri="{BB962C8B-B14F-4D97-AF65-F5344CB8AC3E}">
        <p14:creationId xmlns:p14="http://schemas.microsoft.com/office/powerpoint/2010/main" val="424938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F2D1DBA9-7F84-4CD5-A71D-415FC8A7D313}" type="slidenum">
              <a:rPr lang="en-US" altLang="zh-CN"/>
              <a:pPr>
                <a:defRPr/>
              </a:pPr>
              <a:t>‹#›</a:t>
            </a:fld>
            <a:endParaRPr lang="en-US" altLang="zh-CN"/>
          </a:p>
        </p:txBody>
      </p:sp>
    </p:spTree>
    <p:extLst>
      <p:ext uri="{BB962C8B-B14F-4D97-AF65-F5344CB8AC3E}">
        <p14:creationId xmlns:p14="http://schemas.microsoft.com/office/powerpoint/2010/main" val="347719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9300EDB-305D-4878-99F9-0A08C407F1D4}" type="slidenum">
              <a:rPr lang="en-US" altLang="zh-CN"/>
              <a:pPr>
                <a:defRPr/>
              </a:pPr>
              <a:t>‹#›</a:t>
            </a:fld>
            <a:endParaRPr lang="en-US" altLang="zh-CN"/>
          </a:p>
        </p:txBody>
      </p:sp>
    </p:spTree>
    <p:extLst>
      <p:ext uri="{BB962C8B-B14F-4D97-AF65-F5344CB8AC3E}">
        <p14:creationId xmlns:p14="http://schemas.microsoft.com/office/powerpoint/2010/main" val="1270297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A6F88EB-767F-407C-AD5B-6CCBD0A4DD0F}" type="slidenum">
              <a:rPr lang="en-US" altLang="zh-CN"/>
              <a:pPr>
                <a:defRPr/>
              </a:pPr>
              <a:t>‹#›</a:t>
            </a:fld>
            <a:endParaRPr lang="en-US" altLang="zh-CN"/>
          </a:p>
        </p:txBody>
      </p:sp>
    </p:spTree>
    <p:extLst>
      <p:ext uri="{BB962C8B-B14F-4D97-AF65-F5344CB8AC3E}">
        <p14:creationId xmlns:p14="http://schemas.microsoft.com/office/powerpoint/2010/main" val="2108702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10" descr="NTU PPT2">
            <a:extLst>
              <a:ext uri="{FF2B5EF4-FFF2-40B4-BE49-F238E27FC236}">
                <a16:creationId xmlns:a16="http://schemas.microsoft.com/office/drawing/2014/main" id="{1994174C-377A-4C4A-9101-0DE63E32986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t="72205"/>
          <a:stretch>
            <a:fillRect/>
          </a:stretch>
        </p:blipFill>
        <p:spPr bwMode="auto">
          <a:xfrm>
            <a:off x="0" y="5562600"/>
            <a:ext cx="9145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aseline="0">
                <a:latin typeface="Helvetica Neue Light" pitchFamily="64" charset="0"/>
                <a:ea typeface="ＭＳ Ｐゴシック" pitchFamily="64" charset="-128"/>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aseline="0">
                <a:latin typeface="Helvetica Neue Light" pitchFamily="64" charset="0"/>
                <a:ea typeface="ＭＳ Ｐゴシック" pitchFamily="64" charset="-128"/>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aseline="0" smtClean="0">
                <a:latin typeface="Helvetica Neue Light" pitchFamily="64" charset="0"/>
              </a:defRPr>
            </a:lvl1pPr>
          </a:lstStyle>
          <a:p>
            <a:pPr>
              <a:defRPr/>
            </a:pPr>
            <a:fld id="{69104BED-BBD9-4B88-844B-6F8068F55757}" type="slidenum">
              <a:rPr lang="en-US" altLang="zh-CN"/>
              <a:pPr>
                <a:defRPr/>
              </a:pPr>
              <a:t>‹#›</a:t>
            </a:fld>
            <a:endParaRPr lang="en-US" altLang="zh-CN"/>
          </a:p>
        </p:txBody>
      </p:sp>
      <p:pic>
        <p:nvPicPr>
          <p:cNvPr id="7" name="Picture 6">
            <a:extLst>
              <a:ext uri="{FF2B5EF4-FFF2-40B4-BE49-F238E27FC236}">
                <a16:creationId xmlns:a16="http://schemas.microsoft.com/office/drawing/2014/main" id="{E38FC262-5DA4-B64F-8F06-5470D9C169B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200" b="1">
          <a:solidFill>
            <a:srgbClr val="C60C30"/>
          </a:solidFill>
          <a:latin typeface="+mj-lt"/>
          <a:ea typeface="+mj-ea"/>
          <a:cs typeface="+mj-cs"/>
        </a:defRPr>
      </a:lvl1pPr>
      <a:lvl2pPr algn="l" rtl="0" eaLnBrk="0" fontAlgn="base" hangingPunct="0">
        <a:spcBef>
          <a:spcPct val="0"/>
        </a:spcBef>
        <a:spcAft>
          <a:spcPct val="0"/>
        </a:spcAft>
        <a:defRPr sz="3200" b="1">
          <a:solidFill>
            <a:schemeClr val="tx2"/>
          </a:solidFill>
          <a:latin typeface="Helvetica Neue" pitchFamily="64" charset="0"/>
          <a:ea typeface="ＭＳ Ｐゴシック" pitchFamily="64" charset="-128"/>
        </a:defRPr>
      </a:lvl2pPr>
      <a:lvl3pPr algn="l" rtl="0" eaLnBrk="0" fontAlgn="base" hangingPunct="0">
        <a:spcBef>
          <a:spcPct val="0"/>
        </a:spcBef>
        <a:spcAft>
          <a:spcPct val="0"/>
        </a:spcAft>
        <a:defRPr sz="3200" b="1">
          <a:solidFill>
            <a:schemeClr val="tx2"/>
          </a:solidFill>
          <a:latin typeface="Helvetica Neue" pitchFamily="64" charset="0"/>
          <a:ea typeface="ＭＳ Ｐゴシック" pitchFamily="64" charset="-128"/>
        </a:defRPr>
      </a:lvl3pPr>
      <a:lvl4pPr algn="l" rtl="0" eaLnBrk="0" fontAlgn="base" hangingPunct="0">
        <a:spcBef>
          <a:spcPct val="0"/>
        </a:spcBef>
        <a:spcAft>
          <a:spcPct val="0"/>
        </a:spcAft>
        <a:defRPr sz="3200" b="1">
          <a:solidFill>
            <a:schemeClr val="tx2"/>
          </a:solidFill>
          <a:latin typeface="Helvetica Neue" pitchFamily="64" charset="0"/>
          <a:ea typeface="ＭＳ Ｐゴシック" pitchFamily="64" charset="-128"/>
        </a:defRPr>
      </a:lvl4pPr>
      <a:lvl5pPr algn="l" rtl="0" eaLnBrk="0" fontAlgn="base" hangingPunct="0">
        <a:spcBef>
          <a:spcPct val="0"/>
        </a:spcBef>
        <a:spcAft>
          <a:spcPct val="0"/>
        </a:spcAft>
        <a:defRPr sz="3200" b="1">
          <a:solidFill>
            <a:schemeClr val="tx2"/>
          </a:solidFill>
          <a:latin typeface="Helvetica Neue" pitchFamily="64" charset="0"/>
          <a:ea typeface="ＭＳ Ｐゴシック" pitchFamily="64" charset="-128"/>
        </a:defRPr>
      </a:lvl5pPr>
      <a:lvl6pPr marL="457200" algn="l" rtl="0" fontAlgn="base">
        <a:spcBef>
          <a:spcPct val="0"/>
        </a:spcBef>
        <a:spcAft>
          <a:spcPct val="0"/>
        </a:spcAft>
        <a:defRPr sz="3200" b="1">
          <a:solidFill>
            <a:schemeClr val="tx2"/>
          </a:solidFill>
          <a:latin typeface="Helvetica Neue" pitchFamily="64" charset="0"/>
          <a:ea typeface="ＭＳ Ｐゴシック" pitchFamily="64" charset="-128"/>
        </a:defRPr>
      </a:lvl6pPr>
      <a:lvl7pPr marL="914400" algn="l" rtl="0" fontAlgn="base">
        <a:spcBef>
          <a:spcPct val="0"/>
        </a:spcBef>
        <a:spcAft>
          <a:spcPct val="0"/>
        </a:spcAft>
        <a:defRPr sz="3200" b="1">
          <a:solidFill>
            <a:schemeClr val="tx2"/>
          </a:solidFill>
          <a:latin typeface="Helvetica Neue" pitchFamily="64" charset="0"/>
          <a:ea typeface="ＭＳ Ｐゴシック" pitchFamily="64" charset="-128"/>
        </a:defRPr>
      </a:lvl7pPr>
      <a:lvl8pPr marL="1371600" algn="l" rtl="0" fontAlgn="base">
        <a:spcBef>
          <a:spcPct val="0"/>
        </a:spcBef>
        <a:spcAft>
          <a:spcPct val="0"/>
        </a:spcAft>
        <a:defRPr sz="3200" b="1">
          <a:solidFill>
            <a:schemeClr val="tx2"/>
          </a:solidFill>
          <a:latin typeface="Helvetica Neue" pitchFamily="64" charset="0"/>
          <a:ea typeface="ＭＳ Ｐゴシック" pitchFamily="64" charset="-128"/>
        </a:defRPr>
      </a:lvl8pPr>
      <a:lvl9pPr marL="1828800" algn="l" rtl="0" fontAlgn="base">
        <a:spcBef>
          <a:spcPct val="0"/>
        </a:spcBef>
        <a:spcAft>
          <a:spcPct val="0"/>
        </a:spcAft>
        <a:defRPr sz="3200" b="1">
          <a:solidFill>
            <a:schemeClr val="tx2"/>
          </a:solidFill>
          <a:latin typeface="Helvetica Neue" pitchFamily="64" charset="0"/>
          <a:ea typeface="ＭＳ Ｐゴシック" pitchFamily="64" charset="-128"/>
        </a:defRPr>
      </a:lvl9pPr>
    </p:titleStyle>
    <p:bodyStyle>
      <a:lvl1pPr marL="342900" indent="-342900" algn="l" rtl="0" eaLnBrk="0" fontAlgn="base" hangingPunct="0">
        <a:spcBef>
          <a:spcPct val="20000"/>
        </a:spcBef>
        <a:spcAft>
          <a:spcPct val="0"/>
        </a:spcAft>
        <a:buChar char="•"/>
        <a:defRPr sz="24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0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Char char="•"/>
        <a:defRPr sz="18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Char char="»"/>
        <a:defRPr sz="14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5"/>
          <p:cNvSpPr>
            <a:spLocks noGrp="1" noChangeArrowheads="1"/>
          </p:cNvSpPr>
          <p:nvPr>
            <p:ph type="title"/>
          </p:nvPr>
        </p:nvSpPr>
        <p:spPr>
          <a:xfrm>
            <a:off x="762000" y="838200"/>
            <a:ext cx="7848600" cy="1143000"/>
          </a:xfrm>
          <a:noFill/>
        </p:spPr>
        <p:txBody>
          <a:bodyPr/>
          <a:lstStyle/>
          <a:p>
            <a:pPr algn="ctr" eaLnBrk="1" hangingPunct="1"/>
            <a:r>
              <a:rPr lang="en-US" altLang="zh-CN" sz="2800" dirty="0">
                <a:solidFill>
                  <a:srgbClr val="C60C30"/>
                </a:solidFill>
                <a:latin typeface="Verdana" panose="020B0604030504040204" pitchFamily="34" charset="0"/>
              </a:rPr>
              <a:t>Towards Better Prediction and Content Detection through Online Social Media Mining</a:t>
            </a:r>
            <a:endParaRPr lang="en-US" altLang="zh-CN" sz="2800" dirty="0">
              <a:solidFill>
                <a:srgbClr val="FF0000"/>
              </a:solidFill>
              <a:latin typeface="Verdana" panose="020B0604030504040204" pitchFamily="34" charset="0"/>
            </a:endParaRPr>
          </a:p>
        </p:txBody>
      </p:sp>
      <p:sp>
        <p:nvSpPr>
          <p:cNvPr id="2053" name="Rectangle 6"/>
          <p:cNvSpPr txBox="1">
            <a:spLocks noChangeArrowheads="1"/>
          </p:cNvSpPr>
          <p:nvPr/>
        </p:nvSpPr>
        <p:spPr bwMode="auto">
          <a:xfrm>
            <a:off x="1066800" y="2362200"/>
            <a:ext cx="73914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aseline="-25000">
                <a:solidFill>
                  <a:schemeClr val="tx1"/>
                </a:solidFill>
                <a:latin typeface="Arial" panose="020B0604020202020204" pitchFamily="34" charset="0"/>
                <a:ea typeface="ＭＳ Ｐゴシック" panose="020B0600070205080204" pitchFamily="34" charset="-128"/>
              </a:defRPr>
            </a:lvl1pPr>
            <a:lvl2pPr marL="742950" indent="-285750">
              <a:defRPr sz="2400" baseline="-25000">
                <a:solidFill>
                  <a:schemeClr val="tx1"/>
                </a:solidFill>
                <a:latin typeface="Arial" panose="020B0604020202020204" pitchFamily="34" charset="0"/>
                <a:ea typeface="ＭＳ Ｐゴシック" panose="020B0600070205080204" pitchFamily="34" charset="-128"/>
              </a:defRPr>
            </a:lvl2pPr>
            <a:lvl3pPr marL="1143000" indent="-228600">
              <a:defRPr sz="2400" baseline="-25000">
                <a:solidFill>
                  <a:schemeClr val="tx1"/>
                </a:solidFill>
                <a:latin typeface="Arial" panose="020B0604020202020204" pitchFamily="34" charset="0"/>
                <a:ea typeface="ＭＳ Ｐゴシック" panose="020B0600070205080204" pitchFamily="34" charset="-128"/>
              </a:defRPr>
            </a:lvl3pPr>
            <a:lvl4pPr marL="1600200" indent="-228600">
              <a:defRPr sz="2400" baseline="-25000">
                <a:solidFill>
                  <a:schemeClr val="tx1"/>
                </a:solidFill>
                <a:latin typeface="Arial" panose="020B0604020202020204" pitchFamily="34" charset="0"/>
                <a:ea typeface="ＭＳ Ｐゴシック" panose="020B0600070205080204" pitchFamily="34" charset="-128"/>
              </a:defRPr>
            </a:lvl4pPr>
            <a:lvl5pPr marL="2057400" indent="-228600">
              <a:defRPr sz="2400" baseline="-25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aseline="-25000">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US" altLang="zh-CN" sz="1800" b="1" baseline="0" dirty="0">
              <a:solidFill>
                <a:srgbClr val="000099"/>
              </a:solidFill>
              <a:cs typeface="Arial" panose="020B0604020202020204" pitchFamily="34" charset="0"/>
            </a:endParaRPr>
          </a:p>
          <a:p>
            <a:pPr eaLnBrk="1" hangingPunct="1">
              <a:defRPr/>
            </a:pPr>
            <a:endParaRPr lang="en-US" altLang="zh-CN" sz="1800" b="1" baseline="0" dirty="0">
              <a:solidFill>
                <a:srgbClr val="000099"/>
              </a:solidFill>
              <a:cs typeface="Arial" panose="020B0604020202020204" pitchFamily="34" charset="0"/>
            </a:endParaRPr>
          </a:p>
          <a:p>
            <a:pPr marL="0" indent="0" algn="ctr" eaLnBrk="1" hangingPunct="1">
              <a:defRPr/>
            </a:pPr>
            <a:r>
              <a:rPr lang="en-US" altLang="zh-CN" sz="1800" b="1" baseline="0" dirty="0">
                <a:solidFill>
                  <a:srgbClr val="1F497D"/>
                </a:solidFill>
                <a:cs typeface="Arial" panose="020B0604020202020204" pitchFamily="34" charset="0"/>
              </a:rPr>
              <a:t>Chen Weiling</a:t>
            </a:r>
          </a:p>
          <a:p>
            <a:pPr marL="0" indent="0" algn="ctr" eaLnBrk="1" hangingPunct="1">
              <a:defRPr/>
            </a:pPr>
            <a:r>
              <a:rPr lang="en-US" altLang="zh-CN" sz="1800" i="1" baseline="0" dirty="0">
                <a:solidFill>
                  <a:srgbClr val="1F497D"/>
                </a:solidFill>
                <a:cs typeface="Arial" panose="020B0604020202020204" pitchFamily="34" charset="0"/>
              </a:rPr>
              <a:t>Supervisor :  </a:t>
            </a:r>
            <a:r>
              <a:rPr lang="zh-CN" altLang="en-US" sz="1800" i="1" baseline="0" dirty="0">
                <a:solidFill>
                  <a:srgbClr val="1F497D"/>
                </a:solidFill>
                <a:cs typeface="Arial" panose="020B0604020202020204" pitchFamily="34" charset="0"/>
              </a:rPr>
              <a:t>Ａ</a:t>
            </a:r>
            <a:r>
              <a:rPr lang="en-US" altLang="zh-CN" sz="1800" i="1" baseline="0" dirty="0">
                <a:solidFill>
                  <a:srgbClr val="1F497D"/>
                </a:solidFill>
                <a:cs typeface="Arial" panose="020B0604020202020204" pitchFamily="34" charset="0"/>
              </a:rPr>
              <a:t>/P Lau Chiew Tong</a:t>
            </a:r>
          </a:p>
          <a:p>
            <a:pPr marL="0" indent="0" algn="ctr" eaLnBrk="1" hangingPunct="1">
              <a:defRPr/>
            </a:pPr>
            <a:r>
              <a:rPr lang="en-US" altLang="zh-CN" sz="1800" i="1" baseline="0" dirty="0">
                <a:solidFill>
                  <a:srgbClr val="1F497D"/>
                </a:solidFill>
                <a:cs typeface="Arial" panose="020B0604020202020204" pitchFamily="34" charset="0"/>
              </a:rPr>
              <a:t>Co-supervisor:</a:t>
            </a:r>
            <a:r>
              <a:rPr lang="zh-CN" altLang="en-US" sz="1800" i="1" baseline="0" dirty="0">
                <a:solidFill>
                  <a:srgbClr val="1F497D"/>
                </a:solidFill>
                <a:cs typeface="Arial" panose="020B0604020202020204" pitchFamily="34" charset="0"/>
              </a:rPr>
              <a:t>　</a:t>
            </a:r>
            <a:r>
              <a:rPr lang="en-US" altLang="zh-CN" sz="1800" i="1" baseline="0" dirty="0">
                <a:solidFill>
                  <a:srgbClr val="1F497D"/>
                </a:solidFill>
                <a:cs typeface="Arial" panose="020B0604020202020204" pitchFamily="34" charset="0"/>
              </a:rPr>
              <a:t>A/P Yeo Chai Kiat</a:t>
            </a:r>
          </a:p>
          <a:p>
            <a:pPr algn="ctr" eaLnBrk="1" hangingPunct="1">
              <a:defRPr/>
            </a:pPr>
            <a:endParaRPr lang="en-US" altLang="zh-CN" sz="1800" b="1" i="1" baseline="0" dirty="0">
              <a:solidFill>
                <a:srgbClr val="000099"/>
              </a:solidFill>
              <a:cs typeface="Arial" panose="020B0604020202020204" pitchFamily="34" charset="0"/>
            </a:endParaRPr>
          </a:p>
          <a:p>
            <a:pPr marL="0" indent="0" algn="ctr" eaLnBrk="1" hangingPunct="1">
              <a:defRPr/>
            </a:pPr>
            <a:r>
              <a:rPr lang="en-US" altLang="zh-CN" sz="1800" i="1" kern="0" baseline="0" dirty="0">
                <a:solidFill>
                  <a:srgbClr val="1F497D"/>
                </a:solidFill>
                <a:ea typeface="ＭＳ Ｐゴシック"/>
                <a:cs typeface="Arial" panose="020B0604020202020204" pitchFamily="34" charset="0"/>
              </a:rPr>
              <a:t>Computer Networks and Communications Graduate Lab</a:t>
            </a:r>
          </a:p>
          <a:p>
            <a:pPr marL="0" indent="0" algn="ctr" eaLnBrk="1" hangingPunct="1">
              <a:defRPr/>
            </a:pPr>
            <a:r>
              <a:rPr lang="en-US" altLang="zh-CN" sz="1800" i="1" kern="0" baseline="0" dirty="0">
                <a:solidFill>
                  <a:srgbClr val="1F497D"/>
                </a:solidFill>
                <a:ea typeface="ＭＳ Ｐゴシック"/>
                <a:cs typeface="Arial" panose="020B0604020202020204" pitchFamily="34" charset="0"/>
              </a:rPr>
              <a:t>School of Computer Science</a:t>
            </a:r>
            <a:r>
              <a:rPr lang="zh-CN" altLang="en-US" sz="1800" i="1" kern="0" baseline="0" dirty="0">
                <a:solidFill>
                  <a:srgbClr val="1F497D"/>
                </a:solidFill>
                <a:ea typeface="ＭＳ Ｐゴシック"/>
                <a:cs typeface="Arial" panose="020B0604020202020204" pitchFamily="34" charset="0"/>
              </a:rPr>
              <a:t> </a:t>
            </a:r>
            <a:r>
              <a:rPr lang="en-US" altLang="zh-CN" sz="1800" i="1" kern="0" baseline="0" dirty="0">
                <a:solidFill>
                  <a:srgbClr val="1F497D"/>
                </a:solidFill>
                <a:ea typeface="ＭＳ Ｐゴシック"/>
                <a:cs typeface="Arial" panose="020B0604020202020204" pitchFamily="34" charset="0"/>
              </a:rPr>
              <a:t>and</a:t>
            </a:r>
            <a:r>
              <a:rPr lang="zh-CN" altLang="en-US" sz="1800" i="1" kern="0" baseline="0" dirty="0">
                <a:solidFill>
                  <a:srgbClr val="1F497D"/>
                </a:solidFill>
                <a:ea typeface="ＭＳ Ｐゴシック"/>
                <a:cs typeface="Arial" panose="020B0604020202020204" pitchFamily="34" charset="0"/>
              </a:rPr>
              <a:t> </a:t>
            </a:r>
            <a:r>
              <a:rPr lang="en-US" altLang="zh-CN" sz="1800" i="1" kern="0" baseline="0" dirty="0">
                <a:solidFill>
                  <a:srgbClr val="1F497D"/>
                </a:solidFill>
                <a:ea typeface="ＭＳ Ｐゴシック"/>
                <a:cs typeface="Arial" panose="020B0604020202020204" pitchFamily="34" charset="0"/>
              </a:rPr>
              <a:t>Engineering</a:t>
            </a:r>
          </a:p>
          <a:p>
            <a:pPr marL="0" indent="0" eaLnBrk="1" hangingPunct="1">
              <a:defRPr/>
            </a:pPr>
            <a:endParaRPr lang="en-US" altLang="zh-CN" sz="1800" b="1" baseline="0" dirty="0">
              <a:solidFill>
                <a:srgbClr val="1F497D"/>
              </a:solidFill>
              <a:cs typeface="Arial" panose="020B0604020202020204" pitchFamily="34" charset="0"/>
            </a:endParaRPr>
          </a:p>
          <a:p>
            <a:pPr marL="0" indent="0" algn="ctr" eaLnBrk="1" hangingPunct="1">
              <a:defRPr/>
            </a:pPr>
            <a:r>
              <a:rPr lang="en-US" altLang="zh-CN" sz="1600" i="1" baseline="0" dirty="0">
                <a:solidFill>
                  <a:srgbClr val="1F497D"/>
                </a:solidFill>
                <a:cs typeface="Arial" panose="020B0604020202020204" pitchFamily="34" charset="0"/>
              </a:rPr>
              <a:t>20 Aug 2018</a:t>
            </a:r>
          </a:p>
        </p:txBody>
      </p:sp>
      <p:sp>
        <p:nvSpPr>
          <p:cNvPr id="41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3959ED03-310D-48F1-AA04-1B631E86D16D}" type="slidenum">
              <a:rPr lang="en-US" altLang="zh-CN" sz="1400"/>
              <a:pPr>
                <a:spcBef>
                  <a:spcPct val="0"/>
                </a:spcBef>
                <a:buFontTx/>
                <a:buNone/>
              </a:pPr>
              <a:t>1</a:t>
            </a:fld>
            <a:endParaRPr lang="en-US" altLang="zh-CN" sz="140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D5A601-1474-2241-8FAA-D341837681DF}"/>
              </a:ext>
            </a:extLst>
          </p:cNvPr>
          <p:cNvSpPr>
            <a:spLocks noGrp="1"/>
          </p:cNvSpPr>
          <p:nvPr>
            <p:ph type="title"/>
          </p:nvPr>
        </p:nvSpPr>
        <p:spPr/>
        <p:txBody>
          <a:bodyPr/>
          <a:lstStyle/>
          <a:p>
            <a:r>
              <a:rPr kumimoji="1" lang="en-US" altLang="zh-CN" dirty="0"/>
              <a:t>Identifying features characterizing low-quality content</a:t>
            </a:r>
            <a:endParaRPr kumimoji="1" lang="zh-CN" altLang="en-US" dirty="0"/>
          </a:p>
        </p:txBody>
      </p:sp>
      <p:sp>
        <p:nvSpPr>
          <p:cNvPr id="4" name="灯片编号占位符 3">
            <a:extLst>
              <a:ext uri="{FF2B5EF4-FFF2-40B4-BE49-F238E27FC236}">
                <a16:creationId xmlns:a16="http://schemas.microsoft.com/office/drawing/2014/main" id="{07633020-CFCB-E44C-B6B7-A74D67A82600}"/>
              </a:ext>
            </a:extLst>
          </p:cNvPr>
          <p:cNvSpPr>
            <a:spLocks noGrp="1"/>
          </p:cNvSpPr>
          <p:nvPr>
            <p:ph type="sldNum" sz="quarter" idx="12"/>
          </p:nvPr>
        </p:nvSpPr>
        <p:spPr/>
        <p:txBody>
          <a:bodyPr/>
          <a:lstStyle/>
          <a:p>
            <a:pPr>
              <a:defRPr/>
            </a:pPr>
            <a:fld id="{72AD9551-EF26-43A6-9350-CD44E8FD0F6F}" type="slidenum">
              <a:rPr lang="en-US" altLang="zh-CN" smtClean="0"/>
              <a:pPr>
                <a:defRPr/>
              </a:pPr>
              <a:t>10</a:t>
            </a:fld>
            <a:endParaRPr lang="en-US" altLang="zh-CN"/>
          </a:p>
        </p:txBody>
      </p:sp>
      <p:pic>
        <p:nvPicPr>
          <p:cNvPr id="7" name="内容占位符 6">
            <a:extLst>
              <a:ext uri="{FF2B5EF4-FFF2-40B4-BE49-F238E27FC236}">
                <a16:creationId xmlns:a16="http://schemas.microsoft.com/office/drawing/2014/main" id="{897BE440-5EA7-6247-BE67-BB7820180BC2}"/>
              </a:ext>
            </a:extLst>
          </p:cNvPr>
          <p:cNvPicPr>
            <a:picLocks noGrp="1" noChangeAspect="1"/>
          </p:cNvPicPr>
          <p:nvPr>
            <p:ph idx="1"/>
          </p:nvPr>
        </p:nvPicPr>
        <p:blipFill>
          <a:blip r:embed="rId3"/>
          <a:stretch>
            <a:fillRect/>
          </a:stretch>
        </p:blipFill>
        <p:spPr>
          <a:xfrm>
            <a:off x="673768" y="2209326"/>
            <a:ext cx="8159691" cy="3200874"/>
          </a:xfrm>
          <a:prstGeom prst="rect">
            <a:avLst/>
          </a:prstGeom>
        </p:spPr>
      </p:pic>
    </p:spTree>
    <p:extLst>
      <p:ext uri="{BB962C8B-B14F-4D97-AF65-F5344CB8AC3E}">
        <p14:creationId xmlns:p14="http://schemas.microsoft.com/office/powerpoint/2010/main" val="309112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C7EDBC-864E-B94C-B01D-E151EA29B770}"/>
              </a:ext>
            </a:extLst>
          </p:cNvPr>
          <p:cNvSpPr>
            <a:spLocks noGrp="1"/>
          </p:cNvSpPr>
          <p:nvPr>
            <p:ph type="title"/>
          </p:nvPr>
        </p:nvSpPr>
        <p:spPr/>
        <p:txBody>
          <a:bodyPr/>
          <a:lstStyle/>
          <a:p>
            <a:r>
              <a:rPr kumimoji="1" lang="en-US" altLang="zh-CN" dirty="0"/>
              <a:t>Identifying features characterizing low-quality content</a:t>
            </a:r>
            <a:endParaRPr kumimoji="1" lang="zh-CN" altLang="en-US" dirty="0"/>
          </a:p>
        </p:txBody>
      </p:sp>
      <p:sp>
        <p:nvSpPr>
          <p:cNvPr id="3" name="内容占位符 2">
            <a:extLst>
              <a:ext uri="{FF2B5EF4-FFF2-40B4-BE49-F238E27FC236}">
                <a16:creationId xmlns:a16="http://schemas.microsoft.com/office/drawing/2014/main" id="{D01036A7-3921-4642-A663-B727FA8215B8}"/>
              </a:ext>
            </a:extLst>
          </p:cNvPr>
          <p:cNvSpPr>
            <a:spLocks noGrp="1"/>
          </p:cNvSpPr>
          <p:nvPr>
            <p:ph idx="1"/>
          </p:nvPr>
        </p:nvSpPr>
        <p:spPr/>
        <p:txBody>
          <a:bodyPr/>
          <a:lstStyle/>
          <a:p>
            <a:r>
              <a:rPr kumimoji="1" lang="en-US" altLang="zh-CN" dirty="0"/>
              <a:t>Like spam emails, some keywords such as “click”, “free” are more frequently seen in low-quality content than in normal tweets. </a:t>
            </a:r>
          </a:p>
          <a:p>
            <a:r>
              <a:rPr kumimoji="1" lang="en-US" altLang="zh-CN" dirty="0"/>
              <a:t>Word level analysis is frequently used in spam detection for emails while not that popular in spam detection on OSN.</a:t>
            </a:r>
          </a:p>
          <a:p>
            <a:pPr lvl="1"/>
            <a:r>
              <a:rPr kumimoji="1" lang="en-US" altLang="zh-CN" dirty="0"/>
              <a:t>Extensive use of informal abbreviations </a:t>
            </a:r>
          </a:p>
          <a:p>
            <a:pPr lvl="1"/>
            <a:r>
              <a:rPr kumimoji="1" lang="en-US" altLang="zh-CN" dirty="0"/>
              <a:t>The limited length of a tweet</a:t>
            </a:r>
          </a:p>
          <a:p>
            <a:r>
              <a:rPr kumimoji="1" lang="en-US" altLang="zh-CN" dirty="0"/>
              <a:t>Bag-of-word</a:t>
            </a:r>
            <a:r>
              <a:rPr kumimoji="1" lang="zh-CN" altLang="en-US" dirty="0"/>
              <a:t> </a:t>
            </a:r>
            <a:r>
              <a:rPr kumimoji="1" lang="en-US" altLang="zh-CN" dirty="0"/>
              <a:t>model</a:t>
            </a:r>
            <a:r>
              <a:rPr kumimoji="1" lang="zh-CN" altLang="en-US" dirty="0"/>
              <a:t> （</a:t>
            </a:r>
            <a:r>
              <a:rPr kumimoji="1" lang="en-US" altLang="zh-CN" dirty="0"/>
              <a:t>10</a:t>
            </a:r>
            <a:r>
              <a:rPr kumimoji="1" lang="zh-CN" altLang="en-US" dirty="0"/>
              <a:t>，</a:t>
            </a:r>
            <a:r>
              <a:rPr kumimoji="1" lang="en-US" altLang="zh-CN" dirty="0"/>
              <a:t>000</a:t>
            </a:r>
            <a:r>
              <a:rPr kumimoji="1" lang="zh-CN" altLang="en-US" dirty="0"/>
              <a:t> </a:t>
            </a:r>
            <a:r>
              <a:rPr kumimoji="1" lang="en-US" altLang="zh-CN" dirty="0"/>
              <a:t>tweets</a:t>
            </a:r>
            <a:r>
              <a:rPr kumimoji="1" lang="zh-CN" altLang="en-US" dirty="0"/>
              <a:t>） </a:t>
            </a:r>
            <a:r>
              <a:rPr kumimoji="1" lang="en-US" altLang="zh-CN" dirty="0"/>
              <a:t>=&gt;</a:t>
            </a:r>
            <a:r>
              <a:rPr kumimoji="1" lang="zh-CN" altLang="en-US" dirty="0"/>
              <a:t> </a:t>
            </a:r>
            <a:r>
              <a:rPr kumimoji="1" lang="en-US" altLang="zh-CN" dirty="0"/>
              <a:t>a</a:t>
            </a:r>
            <a:r>
              <a:rPr kumimoji="1" lang="zh-CN" altLang="en-US" dirty="0"/>
              <a:t> </a:t>
            </a:r>
            <a:r>
              <a:rPr kumimoji="1" lang="en-US" altLang="zh-CN" dirty="0"/>
              <a:t>blacklist keyword dictionary</a:t>
            </a:r>
            <a:endParaRPr kumimoji="1" lang="zh-CN" altLang="en-US" dirty="0"/>
          </a:p>
        </p:txBody>
      </p:sp>
      <p:sp>
        <p:nvSpPr>
          <p:cNvPr id="4" name="灯片编号占位符 3">
            <a:extLst>
              <a:ext uri="{FF2B5EF4-FFF2-40B4-BE49-F238E27FC236}">
                <a16:creationId xmlns:a16="http://schemas.microsoft.com/office/drawing/2014/main" id="{C5365E02-4553-6C49-AADE-864B349E1498}"/>
              </a:ext>
            </a:extLst>
          </p:cNvPr>
          <p:cNvSpPr>
            <a:spLocks noGrp="1"/>
          </p:cNvSpPr>
          <p:nvPr>
            <p:ph type="sldNum" sz="quarter" idx="12"/>
          </p:nvPr>
        </p:nvSpPr>
        <p:spPr/>
        <p:txBody>
          <a:bodyPr/>
          <a:lstStyle/>
          <a:p>
            <a:pPr>
              <a:defRPr/>
            </a:pPr>
            <a:fld id="{72AD9551-EF26-43A6-9350-CD44E8FD0F6F}" type="slidenum">
              <a:rPr lang="en-US" altLang="zh-CN" smtClean="0"/>
              <a:pPr>
                <a:defRPr/>
              </a:pPr>
              <a:t>11</a:t>
            </a:fld>
            <a:endParaRPr lang="en-US" altLang="zh-CN"/>
          </a:p>
        </p:txBody>
      </p:sp>
    </p:spTree>
    <p:extLst>
      <p:ext uri="{BB962C8B-B14F-4D97-AF65-F5344CB8AC3E}">
        <p14:creationId xmlns:p14="http://schemas.microsoft.com/office/powerpoint/2010/main" val="225584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7FF10F-DC7C-3346-B998-F3BB2F729580}"/>
              </a:ext>
            </a:extLst>
          </p:cNvPr>
          <p:cNvSpPr>
            <a:spLocks noGrp="1"/>
          </p:cNvSpPr>
          <p:nvPr>
            <p:ph type="title"/>
          </p:nvPr>
        </p:nvSpPr>
        <p:spPr/>
        <p:txBody>
          <a:bodyPr/>
          <a:lstStyle/>
          <a:p>
            <a:r>
              <a:rPr kumimoji="1" lang="en-US" altLang="zh-CN" dirty="0"/>
              <a:t>Data</a:t>
            </a:r>
            <a:r>
              <a:rPr kumimoji="1" lang="zh-CN" altLang="en-US" dirty="0"/>
              <a:t> </a:t>
            </a:r>
            <a:r>
              <a:rPr kumimoji="1" lang="en-US" altLang="zh-CN" dirty="0"/>
              <a:t>Collection</a:t>
            </a:r>
            <a:endParaRPr kumimoji="1" lang="zh-CN" altLang="en-US" dirty="0"/>
          </a:p>
        </p:txBody>
      </p:sp>
      <p:sp>
        <p:nvSpPr>
          <p:cNvPr id="3" name="内容占位符 2">
            <a:extLst>
              <a:ext uri="{FF2B5EF4-FFF2-40B4-BE49-F238E27FC236}">
                <a16:creationId xmlns:a16="http://schemas.microsoft.com/office/drawing/2014/main" id="{B9A61362-87F1-7748-A9A8-A4EC8FC14A42}"/>
              </a:ext>
            </a:extLst>
          </p:cNvPr>
          <p:cNvSpPr>
            <a:spLocks noGrp="1"/>
          </p:cNvSpPr>
          <p:nvPr>
            <p:ph idx="1"/>
          </p:nvPr>
        </p:nvSpPr>
        <p:spPr/>
        <p:txBody>
          <a:bodyPr/>
          <a:lstStyle/>
          <a:p>
            <a:r>
              <a:rPr kumimoji="1" lang="en-US" altLang="zh-CN" dirty="0"/>
              <a:t>The</a:t>
            </a:r>
            <a:r>
              <a:rPr kumimoji="1" lang="zh-CN" altLang="en-US" dirty="0"/>
              <a:t> </a:t>
            </a:r>
            <a:r>
              <a:rPr kumimoji="1" lang="en-US" altLang="zh-CN" dirty="0"/>
              <a:t>author</a:t>
            </a:r>
            <a:r>
              <a:rPr kumimoji="1" lang="zh-CN" altLang="en-US" dirty="0"/>
              <a:t> </a:t>
            </a:r>
            <a:r>
              <a:rPr kumimoji="1" lang="en-US" altLang="zh-CN" dirty="0"/>
              <a:t>collected</a:t>
            </a:r>
            <a:r>
              <a:rPr kumimoji="1" lang="zh-CN" altLang="en-US" dirty="0"/>
              <a:t> </a:t>
            </a:r>
            <a:r>
              <a:rPr kumimoji="1" lang="en-US" altLang="zh-CN" dirty="0"/>
              <a:t>100,000 tweets generated by 92,720 distinct users from 16th May to 17th May 2016</a:t>
            </a:r>
            <a:r>
              <a:rPr kumimoji="1" lang="zh-CN" altLang="en-US" dirty="0"/>
              <a:t> </a:t>
            </a:r>
            <a:r>
              <a:rPr kumimoji="1" lang="en-US" altLang="zh-CN" dirty="0"/>
              <a:t>via</a:t>
            </a:r>
            <a:r>
              <a:rPr kumimoji="1" lang="zh-CN" altLang="en-US" dirty="0"/>
              <a:t> </a:t>
            </a:r>
            <a:r>
              <a:rPr kumimoji="1" lang="en-US" altLang="zh-CN" dirty="0"/>
              <a:t>Twitter</a:t>
            </a:r>
            <a:r>
              <a:rPr kumimoji="1" lang="zh-CN" altLang="en-US" dirty="0"/>
              <a:t> </a:t>
            </a:r>
            <a:r>
              <a:rPr kumimoji="1" lang="en-US" altLang="zh-CN" dirty="0"/>
              <a:t>Streaming</a:t>
            </a:r>
            <a:r>
              <a:rPr kumimoji="1" lang="zh-CN" altLang="en-US" dirty="0"/>
              <a:t> </a:t>
            </a:r>
            <a:r>
              <a:rPr kumimoji="1" lang="en-US" altLang="zh-CN" dirty="0"/>
              <a:t>API.</a:t>
            </a:r>
          </a:p>
          <a:p>
            <a:r>
              <a:rPr kumimoji="1" lang="en-US" altLang="zh-CN" dirty="0"/>
              <a:t>Two</a:t>
            </a:r>
            <a:r>
              <a:rPr kumimoji="1" lang="zh-CN" altLang="en-US" dirty="0"/>
              <a:t> </a:t>
            </a:r>
            <a:r>
              <a:rPr kumimoji="1" lang="en-US" altLang="zh-CN" dirty="0"/>
              <a:t>annotators</a:t>
            </a:r>
            <a:r>
              <a:rPr kumimoji="1" lang="zh-CN" altLang="en-US" dirty="0"/>
              <a:t> </a:t>
            </a:r>
            <a:r>
              <a:rPr kumimoji="1" lang="en-US" altLang="zh-CN" dirty="0"/>
              <a:t>manually</a:t>
            </a:r>
            <a:r>
              <a:rPr kumimoji="1" lang="zh-CN" altLang="en-US" dirty="0"/>
              <a:t> </a:t>
            </a:r>
            <a:r>
              <a:rPr kumimoji="1" lang="en-US" altLang="zh-CN" dirty="0"/>
              <a:t>label</a:t>
            </a:r>
            <a:r>
              <a:rPr kumimoji="1" lang="zh-CN" altLang="en-US" dirty="0"/>
              <a:t> </a:t>
            </a:r>
            <a:r>
              <a:rPr kumimoji="1" lang="en-US" altLang="zh-CN" dirty="0"/>
              <a:t>the</a:t>
            </a:r>
            <a:r>
              <a:rPr kumimoji="1" lang="zh-CN" altLang="en-US" dirty="0"/>
              <a:t> </a:t>
            </a:r>
            <a:r>
              <a:rPr kumimoji="1" lang="en-US" altLang="zh-CN" dirty="0"/>
              <a:t>tweets</a:t>
            </a:r>
            <a:r>
              <a:rPr kumimoji="1" lang="zh-CN" altLang="en-US" dirty="0"/>
              <a:t> </a:t>
            </a:r>
            <a:r>
              <a:rPr kumimoji="1" lang="en-US" altLang="zh-CN" dirty="0"/>
              <a:t>(Cohen’s Kappa coefficient =</a:t>
            </a:r>
            <a:r>
              <a:rPr kumimoji="1" lang="zh-CN" altLang="en-US" dirty="0"/>
              <a:t> </a:t>
            </a:r>
            <a:r>
              <a:rPr kumimoji="1" lang="en-US" altLang="zh-CN" dirty="0"/>
              <a:t>0.9)</a:t>
            </a:r>
          </a:p>
          <a:p>
            <a:r>
              <a:rPr kumimoji="1" lang="en-US" altLang="zh-CN" dirty="0"/>
              <a:t>Direct</a:t>
            </a:r>
            <a:r>
              <a:rPr kumimoji="1" lang="zh-CN" altLang="en-US" dirty="0"/>
              <a:t> </a:t>
            </a:r>
            <a:r>
              <a:rPr kumimoji="1" lang="en-US" altLang="zh-CN" dirty="0"/>
              <a:t>and</a:t>
            </a:r>
            <a:r>
              <a:rPr kumimoji="1" lang="zh-CN" altLang="en-US" dirty="0"/>
              <a:t> </a:t>
            </a:r>
            <a:r>
              <a:rPr kumimoji="1" lang="en-US" altLang="zh-CN" dirty="0"/>
              <a:t>indirect</a:t>
            </a:r>
            <a:r>
              <a:rPr kumimoji="1" lang="zh-CN" altLang="en-US" dirty="0"/>
              <a:t> </a:t>
            </a:r>
            <a:r>
              <a:rPr kumimoji="1" lang="en-US" altLang="zh-CN" dirty="0"/>
              <a:t>features</a:t>
            </a:r>
            <a:r>
              <a:rPr kumimoji="1" lang="zh-CN" altLang="en-US" dirty="0"/>
              <a:t> </a:t>
            </a:r>
            <a:r>
              <a:rPr kumimoji="1" lang="en-US" altLang="zh-CN" dirty="0"/>
              <a:t>are</a:t>
            </a:r>
            <a:r>
              <a:rPr kumimoji="1" lang="zh-CN" altLang="en-US" dirty="0"/>
              <a:t> </a:t>
            </a:r>
            <a:r>
              <a:rPr kumimoji="1" lang="en-US" altLang="zh-CN" dirty="0"/>
              <a:t>extracted</a:t>
            </a:r>
            <a:r>
              <a:rPr kumimoji="1" lang="zh-CN" altLang="en-US" dirty="0"/>
              <a:t> </a:t>
            </a:r>
            <a:r>
              <a:rPr kumimoji="1" lang="en-US" altLang="zh-CN" dirty="0"/>
              <a:t>with</a:t>
            </a:r>
            <a:r>
              <a:rPr kumimoji="1" lang="zh-CN" altLang="en-US" dirty="0"/>
              <a:t> </a:t>
            </a:r>
            <a:r>
              <a:rPr kumimoji="1" lang="en-US" altLang="zh-CN" dirty="0"/>
              <a:t>Twitter</a:t>
            </a:r>
            <a:r>
              <a:rPr kumimoji="1" lang="zh-CN" altLang="en-US" dirty="0"/>
              <a:t> </a:t>
            </a:r>
            <a:r>
              <a:rPr kumimoji="1" lang="en-US" altLang="zh-CN" dirty="0"/>
              <a:t>REST</a:t>
            </a:r>
            <a:r>
              <a:rPr kumimoji="1" lang="zh-CN" altLang="en-US" dirty="0"/>
              <a:t> </a:t>
            </a:r>
            <a:r>
              <a:rPr kumimoji="1" lang="en-US" altLang="zh-CN" dirty="0"/>
              <a:t>APIs.</a:t>
            </a:r>
          </a:p>
          <a:p>
            <a:endParaRPr kumimoji="1" lang="zh-CN" altLang="en-US" dirty="0"/>
          </a:p>
        </p:txBody>
      </p:sp>
      <p:sp>
        <p:nvSpPr>
          <p:cNvPr id="4" name="灯片编号占位符 3">
            <a:extLst>
              <a:ext uri="{FF2B5EF4-FFF2-40B4-BE49-F238E27FC236}">
                <a16:creationId xmlns:a16="http://schemas.microsoft.com/office/drawing/2014/main" id="{AD77E835-7315-C348-B173-A824D178AD01}"/>
              </a:ext>
            </a:extLst>
          </p:cNvPr>
          <p:cNvSpPr>
            <a:spLocks noGrp="1"/>
          </p:cNvSpPr>
          <p:nvPr>
            <p:ph type="sldNum" sz="quarter" idx="12"/>
          </p:nvPr>
        </p:nvSpPr>
        <p:spPr/>
        <p:txBody>
          <a:bodyPr/>
          <a:lstStyle/>
          <a:p>
            <a:pPr>
              <a:defRPr/>
            </a:pPr>
            <a:fld id="{72AD9551-EF26-43A6-9350-CD44E8FD0F6F}" type="slidenum">
              <a:rPr lang="en-US" altLang="zh-CN" smtClean="0"/>
              <a:pPr>
                <a:defRPr/>
              </a:pPr>
              <a:t>12</a:t>
            </a:fld>
            <a:endParaRPr lang="en-US" altLang="zh-CN"/>
          </a:p>
        </p:txBody>
      </p:sp>
    </p:spTree>
    <p:extLst>
      <p:ext uri="{BB962C8B-B14F-4D97-AF65-F5344CB8AC3E}">
        <p14:creationId xmlns:p14="http://schemas.microsoft.com/office/powerpoint/2010/main" val="426045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291D8-E14F-FA48-B710-D75A4C258572}"/>
              </a:ext>
            </a:extLst>
          </p:cNvPr>
          <p:cNvSpPr>
            <a:spLocks noGrp="1"/>
          </p:cNvSpPr>
          <p:nvPr>
            <p:ph type="title"/>
          </p:nvPr>
        </p:nvSpPr>
        <p:spPr/>
        <p:txBody>
          <a:bodyPr/>
          <a:lstStyle/>
          <a:p>
            <a:r>
              <a:rPr kumimoji="1" lang="en-US" altLang="zh-CN" dirty="0"/>
              <a:t>Experimental</a:t>
            </a:r>
            <a:r>
              <a:rPr kumimoji="1" lang="zh-CN" altLang="en-US" dirty="0"/>
              <a:t> </a:t>
            </a:r>
            <a:r>
              <a:rPr kumimoji="1" lang="en-US" altLang="zh-CN" dirty="0"/>
              <a:t>Results</a:t>
            </a:r>
            <a:endParaRPr kumimoji="1" lang="zh-CN" altLang="en-US" dirty="0"/>
          </a:p>
        </p:txBody>
      </p:sp>
      <p:sp>
        <p:nvSpPr>
          <p:cNvPr id="3" name="内容占位符 2">
            <a:extLst>
              <a:ext uri="{FF2B5EF4-FFF2-40B4-BE49-F238E27FC236}">
                <a16:creationId xmlns:a16="http://schemas.microsoft.com/office/drawing/2014/main" id="{18C16EE1-F0CA-2947-88FC-F3CC218B8D3E}"/>
              </a:ext>
            </a:extLst>
          </p:cNvPr>
          <p:cNvSpPr>
            <a:spLocks noGrp="1"/>
          </p:cNvSpPr>
          <p:nvPr>
            <p:ph idx="1"/>
          </p:nvPr>
        </p:nvSpPr>
        <p:spPr>
          <a:xfrm>
            <a:off x="685800" y="1600200"/>
            <a:ext cx="7772400" cy="4114800"/>
          </a:xfrm>
        </p:spPr>
        <p:txBody>
          <a:bodyPr/>
          <a:lstStyle/>
          <a:p>
            <a:r>
              <a:rPr kumimoji="1" lang="en-US" altLang="zh-CN" dirty="0"/>
              <a:t>Word</a:t>
            </a:r>
            <a:r>
              <a:rPr kumimoji="1" lang="zh-CN" altLang="en-US" dirty="0"/>
              <a:t> </a:t>
            </a:r>
            <a:r>
              <a:rPr kumimoji="1" lang="en-US" altLang="zh-CN" dirty="0"/>
              <a:t>level</a:t>
            </a:r>
            <a:r>
              <a:rPr kumimoji="1" lang="zh-CN" altLang="en-US" dirty="0"/>
              <a:t> </a:t>
            </a:r>
            <a:r>
              <a:rPr kumimoji="1" lang="en-US" altLang="zh-CN" dirty="0"/>
              <a:t>analysis</a:t>
            </a:r>
            <a:endParaRPr kumimoji="1" lang="zh-CN" altLang="en-US" dirty="0"/>
          </a:p>
        </p:txBody>
      </p:sp>
      <p:sp>
        <p:nvSpPr>
          <p:cNvPr id="4" name="灯片编号占位符 3">
            <a:extLst>
              <a:ext uri="{FF2B5EF4-FFF2-40B4-BE49-F238E27FC236}">
                <a16:creationId xmlns:a16="http://schemas.microsoft.com/office/drawing/2014/main" id="{2C3B2584-F0E3-4A4A-B387-9A95D174D790}"/>
              </a:ext>
            </a:extLst>
          </p:cNvPr>
          <p:cNvSpPr>
            <a:spLocks noGrp="1"/>
          </p:cNvSpPr>
          <p:nvPr>
            <p:ph type="sldNum" sz="quarter" idx="12"/>
          </p:nvPr>
        </p:nvSpPr>
        <p:spPr/>
        <p:txBody>
          <a:bodyPr/>
          <a:lstStyle/>
          <a:p>
            <a:pPr>
              <a:defRPr/>
            </a:pPr>
            <a:fld id="{72AD9551-EF26-43A6-9350-CD44E8FD0F6F}" type="slidenum">
              <a:rPr lang="en-US" altLang="zh-CN" smtClean="0"/>
              <a:pPr>
                <a:defRPr/>
              </a:pPr>
              <a:t>13</a:t>
            </a:fld>
            <a:endParaRPr lang="en-US" altLang="zh-CN"/>
          </a:p>
        </p:txBody>
      </p:sp>
      <p:pic>
        <p:nvPicPr>
          <p:cNvPr id="6" name="图片 5">
            <a:extLst>
              <a:ext uri="{FF2B5EF4-FFF2-40B4-BE49-F238E27FC236}">
                <a16:creationId xmlns:a16="http://schemas.microsoft.com/office/drawing/2014/main" id="{C64AC104-4CD8-E74A-B13A-E82FD8230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 y="2051663"/>
            <a:ext cx="6781800" cy="4196737"/>
          </a:xfrm>
          <a:prstGeom prst="rect">
            <a:avLst/>
          </a:prstGeom>
        </p:spPr>
      </p:pic>
      <p:sp>
        <p:nvSpPr>
          <p:cNvPr id="7" name="文本框 6">
            <a:extLst>
              <a:ext uri="{FF2B5EF4-FFF2-40B4-BE49-F238E27FC236}">
                <a16:creationId xmlns:a16="http://schemas.microsoft.com/office/drawing/2014/main" id="{61A9141C-33AC-7147-BD89-1167512AD030}"/>
              </a:ext>
            </a:extLst>
          </p:cNvPr>
          <p:cNvSpPr txBox="1"/>
          <p:nvPr/>
        </p:nvSpPr>
        <p:spPr>
          <a:xfrm>
            <a:off x="1366090" y="6212920"/>
            <a:ext cx="6411820" cy="338554"/>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Figure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3.</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5:</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F1 measure with/without stemming for different dictionary size</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86241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B8F8B88-81D2-D345-8FDD-1EE90687C773}"/>
              </a:ext>
            </a:extLst>
          </p:cNvPr>
          <p:cNvPicPr>
            <a:picLocks noChangeAspect="1"/>
          </p:cNvPicPr>
          <p:nvPr/>
        </p:nvPicPr>
        <p:blipFill>
          <a:blip r:embed="rId3"/>
          <a:stretch>
            <a:fillRect/>
          </a:stretch>
        </p:blipFill>
        <p:spPr>
          <a:xfrm>
            <a:off x="184150" y="1716505"/>
            <a:ext cx="8775700" cy="4178300"/>
          </a:xfrm>
          <a:prstGeom prst="rect">
            <a:avLst/>
          </a:prstGeom>
        </p:spPr>
      </p:pic>
      <p:sp>
        <p:nvSpPr>
          <p:cNvPr id="2" name="标题 1">
            <a:extLst>
              <a:ext uri="{FF2B5EF4-FFF2-40B4-BE49-F238E27FC236}">
                <a16:creationId xmlns:a16="http://schemas.microsoft.com/office/drawing/2014/main" id="{F38F3F09-3725-BE4B-BDB6-90916DA9293D}"/>
              </a:ext>
            </a:extLst>
          </p:cNvPr>
          <p:cNvSpPr>
            <a:spLocks noGrp="1"/>
          </p:cNvSpPr>
          <p:nvPr>
            <p:ph type="title"/>
          </p:nvPr>
        </p:nvSpPr>
        <p:spPr/>
        <p:txBody>
          <a:bodyPr/>
          <a:lstStyle/>
          <a:p>
            <a:r>
              <a:rPr kumimoji="1" lang="en-US" altLang="zh-CN" dirty="0"/>
              <a:t>Experimental</a:t>
            </a:r>
            <a:r>
              <a:rPr kumimoji="1" lang="zh-CN" altLang="en-US" dirty="0"/>
              <a:t> </a:t>
            </a:r>
            <a:r>
              <a:rPr kumimoji="1" lang="en-US" altLang="zh-CN" dirty="0"/>
              <a:t>Results</a:t>
            </a:r>
            <a:endParaRPr kumimoji="1" lang="zh-CN" altLang="en-US" dirty="0"/>
          </a:p>
        </p:txBody>
      </p:sp>
      <p:sp>
        <p:nvSpPr>
          <p:cNvPr id="4" name="灯片编号占位符 3">
            <a:extLst>
              <a:ext uri="{FF2B5EF4-FFF2-40B4-BE49-F238E27FC236}">
                <a16:creationId xmlns:a16="http://schemas.microsoft.com/office/drawing/2014/main" id="{B95A7F07-BF15-ED41-AC29-245639795B1C}"/>
              </a:ext>
            </a:extLst>
          </p:cNvPr>
          <p:cNvSpPr>
            <a:spLocks noGrp="1"/>
          </p:cNvSpPr>
          <p:nvPr>
            <p:ph type="sldNum" sz="quarter" idx="12"/>
          </p:nvPr>
        </p:nvSpPr>
        <p:spPr/>
        <p:txBody>
          <a:bodyPr/>
          <a:lstStyle/>
          <a:p>
            <a:pPr>
              <a:defRPr/>
            </a:pPr>
            <a:fld id="{72AD9551-EF26-43A6-9350-CD44E8FD0F6F}" type="slidenum">
              <a:rPr lang="en-US" altLang="zh-CN" smtClean="0"/>
              <a:pPr>
                <a:defRPr/>
              </a:pPr>
              <a:t>14</a:t>
            </a:fld>
            <a:endParaRPr lang="en-US" altLang="zh-CN"/>
          </a:p>
        </p:txBody>
      </p:sp>
      <p:sp>
        <p:nvSpPr>
          <p:cNvPr id="6" name="矩形 5">
            <a:extLst>
              <a:ext uri="{FF2B5EF4-FFF2-40B4-BE49-F238E27FC236}">
                <a16:creationId xmlns:a16="http://schemas.microsoft.com/office/drawing/2014/main" id="{269FDC0A-B9C1-C14F-8EDC-54DFED59A839}"/>
              </a:ext>
            </a:extLst>
          </p:cNvPr>
          <p:cNvSpPr/>
          <p:nvPr/>
        </p:nvSpPr>
        <p:spPr bwMode="auto">
          <a:xfrm>
            <a:off x="381000" y="2362200"/>
            <a:ext cx="1676400" cy="304800"/>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
        <p:nvSpPr>
          <p:cNvPr id="10" name="矩形 9">
            <a:extLst>
              <a:ext uri="{FF2B5EF4-FFF2-40B4-BE49-F238E27FC236}">
                <a16:creationId xmlns:a16="http://schemas.microsoft.com/office/drawing/2014/main" id="{35F6BAC0-F4A4-6747-9910-E56E3F965C03}"/>
              </a:ext>
            </a:extLst>
          </p:cNvPr>
          <p:cNvSpPr/>
          <p:nvPr/>
        </p:nvSpPr>
        <p:spPr bwMode="auto">
          <a:xfrm>
            <a:off x="381000" y="2707105"/>
            <a:ext cx="1676400" cy="304800"/>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
        <p:nvSpPr>
          <p:cNvPr id="11" name="矩形 10">
            <a:extLst>
              <a:ext uri="{FF2B5EF4-FFF2-40B4-BE49-F238E27FC236}">
                <a16:creationId xmlns:a16="http://schemas.microsoft.com/office/drawing/2014/main" id="{8F9FF822-ACE7-3C4A-BC8D-CE42F64B9F16}"/>
              </a:ext>
            </a:extLst>
          </p:cNvPr>
          <p:cNvSpPr/>
          <p:nvPr/>
        </p:nvSpPr>
        <p:spPr bwMode="auto">
          <a:xfrm>
            <a:off x="381000" y="3773905"/>
            <a:ext cx="1981200" cy="276726"/>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
        <p:nvSpPr>
          <p:cNvPr id="12" name="矩形 11">
            <a:extLst>
              <a:ext uri="{FF2B5EF4-FFF2-40B4-BE49-F238E27FC236}">
                <a16:creationId xmlns:a16="http://schemas.microsoft.com/office/drawing/2014/main" id="{7710E22B-4A8D-4441-88EA-CC320078082B}"/>
              </a:ext>
            </a:extLst>
          </p:cNvPr>
          <p:cNvSpPr/>
          <p:nvPr/>
        </p:nvSpPr>
        <p:spPr bwMode="auto">
          <a:xfrm>
            <a:off x="2514600" y="2362200"/>
            <a:ext cx="1676400" cy="304800"/>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dirty="0">
              <a:ln>
                <a:noFill/>
              </a:ln>
              <a:solidFill>
                <a:schemeClr val="tx1"/>
              </a:solidFill>
              <a:effectLst/>
              <a:latin typeface="Arial" charset="0"/>
              <a:ea typeface="ＭＳ Ｐゴシック" pitchFamily="64" charset="-128"/>
            </a:endParaRPr>
          </a:p>
        </p:txBody>
      </p:sp>
      <p:sp>
        <p:nvSpPr>
          <p:cNvPr id="13" name="矩形 12">
            <a:extLst>
              <a:ext uri="{FF2B5EF4-FFF2-40B4-BE49-F238E27FC236}">
                <a16:creationId xmlns:a16="http://schemas.microsoft.com/office/drawing/2014/main" id="{EE47B4D1-EB2F-6242-AEEC-DBAF6C225310}"/>
              </a:ext>
            </a:extLst>
          </p:cNvPr>
          <p:cNvSpPr/>
          <p:nvPr/>
        </p:nvSpPr>
        <p:spPr bwMode="auto">
          <a:xfrm>
            <a:off x="2514600" y="2707105"/>
            <a:ext cx="1676400" cy="304800"/>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
        <p:nvSpPr>
          <p:cNvPr id="14" name="矩形 13">
            <a:extLst>
              <a:ext uri="{FF2B5EF4-FFF2-40B4-BE49-F238E27FC236}">
                <a16:creationId xmlns:a16="http://schemas.microsoft.com/office/drawing/2014/main" id="{FEAF909A-91F9-E942-A1AE-3E999C6D3567}"/>
              </a:ext>
            </a:extLst>
          </p:cNvPr>
          <p:cNvSpPr/>
          <p:nvPr/>
        </p:nvSpPr>
        <p:spPr bwMode="auto">
          <a:xfrm>
            <a:off x="4670425" y="3745831"/>
            <a:ext cx="1676400" cy="304800"/>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
        <p:nvSpPr>
          <p:cNvPr id="15" name="矩形 14">
            <a:extLst>
              <a:ext uri="{FF2B5EF4-FFF2-40B4-BE49-F238E27FC236}">
                <a16:creationId xmlns:a16="http://schemas.microsoft.com/office/drawing/2014/main" id="{0630AE91-65FF-F943-9733-A7F4A7345438}"/>
              </a:ext>
            </a:extLst>
          </p:cNvPr>
          <p:cNvSpPr/>
          <p:nvPr/>
        </p:nvSpPr>
        <p:spPr bwMode="auto">
          <a:xfrm>
            <a:off x="4666414" y="3352800"/>
            <a:ext cx="1676400" cy="304800"/>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
        <p:nvSpPr>
          <p:cNvPr id="16" name="矩形 15">
            <a:extLst>
              <a:ext uri="{FF2B5EF4-FFF2-40B4-BE49-F238E27FC236}">
                <a16:creationId xmlns:a16="http://schemas.microsoft.com/office/drawing/2014/main" id="{8420D01F-6932-604B-B2CC-93EAB64596D3}"/>
              </a:ext>
            </a:extLst>
          </p:cNvPr>
          <p:cNvSpPr/>
          <p:nvPr/>
        </p:nvSpPr>
        <p:spPr bwMode="auto">
          <a:xfrm>
            <a:off x="6797842" y="3397916"/>
            <a:ext cx="1676400" cy="304800"/>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
        <p:nvSpPr>
          <p:cNvPr id="17" name="矩形 16">
            <a:extLst>
              <a:ext uri="{FF2B5EF4-FFF2-40B4-BE49-F238E27FC236}">
                <a16:creationId xmlns:a16="http://schemas.microsoft.com/office/drawing/2014/main" id="{A75395BE-A631-464E-9954-202AA859F628}"/>
              </a:ext>
            </a:extLst>
          </p:cNvPr>
          <p:cNvSpPr/>
          <p:nvPr/>
        </p:nvSpPr>
        <p:spPr bwMode="auto">
          <a:xfrm>
            <a:off x="6781800" y="4419600"/>
            <a:ext cx="1676400" cy="304800"/>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
        <p:nvSpPr>
          <p:cNvPr id="18" name="矩形 17">
            <a:extLst>
              <a:ext uri="{FF2B5EF4-FFF2-40B4-BE49-F238E27FC236}">
                <a16:creationId xmlns:a16="http://schemas.microsoft.com/office/drawing/2014/main" id="{4A4B2384-0442-E044-836F-274E1B61C00F}"/>
              </a:ext>
            </a:extLst>
          </p:cNvPr>
          <p:cNvSpPr/>
          <p:nvPr/>
        </p:nvSpPr>
        <p:spPr bwMode="auto">
          <a:xfrm>
            <a:off x="2514600" y="3411953"/>
            <a:ext cx="1981200" cy="276726"/>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
        <p:nvSpPr>
          <p:cNvPr id="19" name="矩形 18">
            <a:extLst>
              <a:ext uri="{FF2B5EF4-FFF2-40B4-BE49-F238E27FC236}">
                <a16:creationId xmlns:a16="http://schemas.microsoft.com/office/drawing/2014/main" id="{6DFB353D-E042-6647-A89E-1D8ADF4ED3CD}"/>
              </a:ext>
            </a:extLst>
          </p:cNvPr>
          <p:cNvSpPr/>
          <p:nvPr/>
        </p:nvSpPr>
        <p:spPr bwMode="auto">
          <a:xfrm>
            <a:off x="4694488" y="2397961"/>
            <a:ext cx="1981200" cy="276726"/>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
        <p:nvSpPr>
          <p:cNvPr id="20" name="矩形 19">
            <a:extLst>
              <a:ext uri="{FF2B5EF4-FFF2-40B4-BE49-F238E27FC236}">
                <a16:creationId xmlns:a16="http://schemas.microsoft.com/office/drawing/2014/main" id="{420F5BD9-B9A1-2242-9BCD-66A6285475A4}"/>
              </a:ext>
            </a:extLst>
          </p:cNvPr>
          <p:cNvSpPr/>
          <p:nvPr/>
        </p:nvSpPr>
        <p:spPr bwMode="auto">
          <a:xfrm>
            <a:off x="6781800" y="5071306"/>
            <a:ext cx="1981200" cy="276726"/>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170500814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23DD4025-FB66-2F43-999C-47E5E2C8D36B}"/>
              </a:ext>
            </a:extLst>
          </p:cNvPr>
          <p:cNvSpPr txBox="1">
            <a:spLocks/>
          </p:cNvSpPr>
          <p:nvPr/>
        </p:nvSpPr>
        <p:spPr bwMode="auto">
          <a:xfrm>
            <a:off x="685800" y="1733577"/>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Char char="–"/>
              <a:defRPr sz="20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Char char="•"/>
              <a:defRPr sz="18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Char char="»"/>
              <a:defRPr sz="14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kumimoji="1" lang="en-US" altLang="zh-CN" kern="0" baseline="0" dirty="0"/>
              <a:t>Different</a:t>
            </a:r>
            <a:r>
              <a:rPr kumimoji="1" lang="zh-CN" altLang="en-US" kern="0" baseline="0" dirty="0"/>
              <a:t> </a:t>
            </a:r>
            <a:r>
              <a:rPr kumimoji="1" lang="en-US" altLang="zh-CN" kern="0" baseline="0" dirty="0"/>
              <a:t>feature</a:t>
            </a:r>
            <a:r>
              <a:rPr kumimoji="1" lang="zh-CN" altLang="en-US" kern="0" baseline="0" dirty="0"/>
              <a:t> </a:t>
            </a:r>
            <a:r>
              <a:rPr kumimoji="1" lang="en-US" altLang="zh-CN" kern="0" baseline="0" dirty="0"/>
              <a:t>subsets</a:t>
            </a:r>
            <a:endParaRPr kumimoji="1" lang="zh-CN" altLang="en-US" kern="0" baseline="0" dirty="0"/>
          </a:p>
        </p:txBody>
      </p:sp>
      <p:sp>
        <p:nvSpPr>
          <p:cNvPr id="2" name="标题 1">
            <a:extLst>
              <a:ext uri="{FF2B5EF4-FFF2-40B4-BE49-F238E27FC236}">
                <a16:creationId xmlns:a16="http://schemas.microsoft.com/office/drawing/2014/main" id="{59D85CA6-C09B-2F49-B730-E57563F962A8}"/>
              </a:ext>
            </a:extLst>
          </p:cNvPr>
          <p:cNvSpPr>
            <a:spLocks noGrp="1"/>
          </p:cNvSpPr>
          <p:nvPr>
            <p:ph type="title"/>
          </p:nvPr>
        </p:nvSpPr>
        <p:spPr/>
        <p:txBody>
          <a:bodyPr/>
          <a:lstStyle/>
          <a:p>
            <a:r>
              <a:rPr kumimoji="1" lang="en-US" altLang="zh-CN" dirty="0"/>
              <a:t>Detection</a:t>
            </a:r>
            <a:r>
              <a:rPr kumimoji="1" lang="zh-CN" altLang="en-US" dirty="0"/>
              <a:t> </a:t>
            </a:r>
            <a:r>
              <a:rPr kumimoji="1" lang="en-US" altLang="zh-CN" dirty="0"/>
              <a:t>Performance</a:t>
            </a:r>
            <a:endParaRPr kumimoji="1" lang="zh-CN" altLang="en-US" dirty="0"/>
          </a:p>
        </p:txBody>
      </p:sp>
      <p:pic>
        <p:nvPicPr>
          <p:cNvPr id="6" name="内容占位符 5">
            <a:extLst>
              <a:ext uri="{FF2B5EF4-FFF2-40B4-BE49-F238E27FC236}">
                <a16:creationId xmlns:a16="http://schemas.microsoft.com/office/drawing/2014/main" id="{650B2C18-FE73-414E-B417-7C3FC5F92FD3}"/>
              </a:ext>
            </a:extLst>
          </p:cNvPr>
          <p:cNvPicPr>
            <a:picLocks noGrp="1" noChangeAspect="1"/>
          </p:cNvPicPr>
          <p:nvPr>
            <p:ph idx="1"/>
          </p:nvPr>
        </p:nvPicPr>
        <p:blipFill>
          <a:blip r:embed="rId3"/>
          <a:stretch>
            <a:fillRect/>
          </a:stretch>
        </p:blipFill>
        <p:spPr>
          <a:xfrm>
            <a:off x="685800" y="2228822"/>
            <a:ext cx="7772400" cy="3619555"/>
          </a:xfrm>
          <a:prstGeom prst="rect">
            <a:avLst/>
          </a:prstGeom>
        </p:spPr>
      </p:pic>
      <p:sp>
        <p:nvSpPr>
          <p:cNvPr id="4" name="灯片编号占位符 3">
            <a:extLst>
              <a:ext uri="{FF2B5EF4-FFF2-40B4-BE49-F238E27FC236}">
                <a16:creationId xmlns:a16="http://schemas.microsoft.com/office/drawing/2014/main" id="{8EC9CF34-1D71-0544-B3E9-638BDB26F237}"/>
              </a:ext>
            </a:extLst>
          </p:cNvPr>
          <p:cNvSpPr>
            <a:spLocks noGrp="1"/>
          </p:cNvSpPr>
          <p:nvPr>
            <p:ph type="sldNum" sz="quarter" idx="12"/>
          </p:nvPr>
        </p:nvSpPr>
        <p:spPr/>
        <p:txBody>
          <a:bodyPr/>
          <a:lstStyle/>
          <a:p>
            <a:pPr>
              <a:defRPr/>
            </a:pPr>
            <a:fld id="{72AD9551-EF26-43A6-9350-CD44E8FD0F6F}" type="slidenum">
              <a:rPr lang="en-US" altLang="zh-CN" smtClean="0"/>
              <a:pPr>
                <a:defRPr/>
              </a:pPr>
              <a:t>15</a:t>
            </a:fld>
            <a:endParaRPr lang="en-US" altLang="zh-CN"/>
          </a:p>
        </p:txBody>
      </p:sp>
      <p:sp>
        <p:nvSpPr>
          <p:cNvPr id="7" name="矩形 6">
            <a:extLst>
              <a:ext uri="{FF2B5EF4-FFF2-40B4-BE49-F238E27FC236}">
                <a16:creationId xmlns:a16="http://schemas.microsoft.com/office/drawing/2014/main" id="{09A4E2FA-5FD4-AC47-916F-EA0D97AE9BD4}"/>
              </a:ext>
            </a:extLst>
          </p:cNvPr>
          <p:cNvSpPr/>
          <p:nvPr/>
        </p:nvSpPr>
        <p:spPr bwMode="auto">
          <a:xfrm>
            <a:off x="3581400" y="3900236"/>
            <a:ext cx="4572000" cy="290764"/>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10350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a:extLst>
              <a:ext uri="{FF2B5EF4-FFF2-40B4-BE49-F238E27FC236}">
                <a16:creationId xmlns:a16="http://schemas.microsoft.com/office/drawing/2014/main" id="{9EF56195-EC68-4A4A-B37D-F240FA29631C}"/>
              </a:ext>
            </a:extLst>
          </p:cNvPr>
          <p:cNvSpPr>
            <a:spLocks noGrp="1"/>
          </p:cNvSpPr>
          <p:nvPr>
            <p:ph idx="1"/>
          </p:nvPr>
        </p:nvSpPr>
        <p:spPr>
          <a:xfrm>
            <a:off x="685800" y="1600200"/>
            <a:ext cx="7772400" cy="4114800"/>
          </a:xfrm>
        </p:spPr>
        <p:txBody>
          <a:bodyPr/>
          <a:lstStyle/>
          <a:p>
            <a:r>
              <a:rPr lang="en-US" altLang="zh-CN" dirty="0"/>
              <a:t>Comparisons with other methods</a:t>
            </a:r>
          </a:p>
          <a:p>
            <a:pPr lvl="1"/>
            <a:r>
              <a:rPr lang="en-US" altLang="zh-CN" dirty="0"/>
              <a:t>Blacklists</a:t>
            </a:r>
          </a:p>
          <a:p>
            <a:pPr lvl="1"/>
            <a:r>
              <a:rPr lang="en-US" altLang="zh-CN" dirty="0"/>
              <a:t>Twitter policy</a:t>
            </a:r>
          </a:p>
          <a:p>
            <a:pPr lvl="2"/>
            <a:r>
              <a:rPr lang="en-US" altLang="zh-CN" dirty="0"/>
              <a:t>Two months later, 4.93% of low-quality</a:t>
            </a:r>
            <a:r>
              <a:rPr lang="zh-CN" altLang="en-US" dirty="0"/>
              <a:t> </a:t>
            </a:r>
            <a:r>
              <a:rPr lang="en-US" altLang="zh-CN" dirty="0"/>
              <a:t>content is still there</a:t>
            </a:r>
          </a:p>
          <a:p>
            <a:pPr lvl="1"/>
            <a:r>
              <a:rPr lang="en-US" altLang="zh-CN" dirty="0"/>
              <a:t>Other spam/phishing detection methods</a:t>
            </a:r>
            <a:endParaRPr lang="zh-CN" altLang="en-US" dirty="0"/>
          </a:p>
        </p:txBody>
      </p:sp>
      <p:sp>
        <p:nvSpPr>
          <p:cNvPr id="2" name="标题 1">
            <a:extLst>
              <a:ext uri="{FF2B5EF4-FFF2-40B4-BE49-F238E27FC236}">
                <a16:creationId xmlns:a16="http://schemas.microsoft.com/office/drawing/2014/main" id="{59D85CA6-C09B-2F49-B730-E57563F962A8}"/>
              </a:ext>
            </a:extLst>
          </p:cNvPr>
          <p:cNvSpPr>
            <a:spLocks noGrp="1"/>
          </p:cNvSpPr>
          <p:nvPr>
            <p:ph type="title"/>
          </p:nvPr>
        </p:nvSpPr>
        <p:spPr/>
        <p:txBody>
          <a:bodyPr/>
          <a:lstStyle/>
          <a:p>
            <a:r>
              <a:rPr kumimoji="1" lang="en-US" altLang="zh-CN" dirty="0"/>
              <a:t>Detection</a:t>
            </a:r>
            <a:r>
              <a:rPr kumimoji="1" lang="zh-CN" altLang="en-US" dirty="0"/>
              <a:t> </a:t>
            </a:r>
            <a:r>
              <a:rPr kumimoji="1" lang="en-US" altLang="zh-CN" dirty="0"/>
              <a:t>Performance</a:t>
            </a:r>
            <a:endParaRPr kumimoji="1" lang="zh-CN" altLang="en-US" dirty="0"/>
          </a:p>
        </p:txBody>
      </p:sp>
      <p:sp>
        <p:nvSpPr>
          <p:cNvPr id="4" name="灯片编号占位符 3">
            <a:extLst>
              <a:ext uri="{FF2B5EF4-FFF2-40B4-BE49-F238E27FC236}">
                <a16:creationId xmlns:a16="http://schemas.microsoft.com/office/drawing/2014/main" id="{8EC9CF34-1D71-0544-B3E9-638BDB26F237}"/>
              </a:ext>
            </a:extLst>
          </p:cNvPr>
          <p:cNvSpPr>
            <a:spLocks noGrp="1"/>
          </p:cNvSpPr>
          <p:nvPr>
            <p:ph type="sldNum" sz="quarter" idx="12"/>
          </p:nvPr>
        </p:nvSpPr>
        <p:spPr/>
        <p:txBody>
          <a:bodyPr/>
          <a:lstStyle/>
          <a:p>
            <a:pPr>
              <a:defRPr/>
            </a:pPr>
            <a:fld id="{72AD9551-EF26-43A6-9350-CD44E8FD0F6F}" type="slidenum">
              <a:rPr lang="en-US" altLang="zh-CN" smtClean="0"/>
              <a:pPr>
                <a:defRPr/>
              </a:pPr>
              <a:t>16</a:t>
            </a:fld>
            <a:endParaRPr lang="en-US" altLang="zh-CN"/>
          </a:p>
        </p:txBody>
      </p:sp>
      <p:pic>
        <p:nvPicPr>
          <p:cNvPr id="9" name="图片 8">
            <a:extLst>
              <a:ext uri="{FF2B5EF4-FFF2-40B4-BE49-F238E27FC236}">
                <a16:creationId xmlns:a16="http://schemas.microsoft.com/office/drawing/2014/main" id="{CA91CA19-E803-CC4E-BBD2-393F7222DDFF}"/>
              </a:ext>
            </a:extLst>
          </p:cNvPr>
          <p:cNvPicPr>
            <a:picLocks noChangeAspect="1"/>
          </p:cNvPicPr>
          <p:nvPr/>
        </p:nvPicPr>
        <p:blipFill>
          <a:blip r:embed="rId3"/>
          <a:stretch>
            <a:fillRect/>
          </a:stretch>
        </p:blipFill>
        <p:spPr>
          <a:xfrm>
            <a:off x="1600200" y="3505200"/>
            <a:ext cx="5626100" cy="1828800"/>
          </a:xfrm>
          <a:prstGeom prst="rect">
            <a:avLst/>
          </a:prstGeom>
        </p:spPr>
      </p:pic>
      <p:sp>
        <p:nvSpPr>
          <p:cNvPr id="10" name="矩形 9">
            <a:extLst>
              <a:ext uri="{FF2B5EF4-FFF2-40B4-BE49-F238E27FC236}">
                <a16:creationId xmlns:a16="http://schemas.microsoft.com/office/drawing/2014/main" id="{A33D40F1-3DD5-0F4D-976D-4879CD8FC321}"/>
              </a:ext>
            </a:extLst>
          </p:cNvPr>
          <p:cNvSpPr/>
          <p:nvPr/>
        </p:nvSpPr>
        <p:spPr bwMode="auto">
          <a:xfrm>
            <a:off x="3048000" y="4221822"/>
            <a:ext cx="4038600" cy="304800"/>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119616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C437F4-DC59-0A42-8170-743B12984486}"/>
              </a:ext>
            </a:extLst>
          </p:cNvPr>
          <p:cNvSpPr>
            <a:spLocks noGrp="1"/>
          </p:cNvSpPr>
          <p:nvPr>
            <p:ph type="title"/>
          </p:nvPr>
        </p:nvSpPr>
        <p:spPr/>
        <p:txBody>
          <a:bodyPr/>
          <a:lstStyle/>
          <a:p>
            <a:r>
              <a:rPr kumimoji="1" lang="en-US" altLang="zh-CN" dirty="0"/>
              <a:t>Summary</a:t>
            </a:r>
            <a:r>
              <a:rPr kumimoji="1" lang="zh-CN" altLang="en-US" dirty="0"/>
              <a:t> </a:t>
            </a:r>
            <a:r>
              <a:rPr kumimoji="1" lang="en-US" altLang="zh-CN" dirty="0"/>
              <a:t>of</a:t>
            </a:r>
            <a:r>
              <a:rPr kumimoji="1" lang="zh-CN" altLang="en-US" dirty="0"/>
              <a:t> </a:t>
            </a:r>
            <a:r>
              <a:rPr kumimoji="1" lang="en-US" altLang="zh-CN" dirty="0"/>
              <a:t>Contributions</a:t>
            </a:r>
            <a:endParaRPr kumimoji="1" lang="zh-CN" altLang="en-US" dirty="0"/>
          </a:p>
        </p:txBody>
      </p:sp>
      <p:sp>
        <p:nvSpPr>
          <p:cNvPr id="3" name="内容占位符 2">
            <a:extLst>
              <a:ext uri="{FF2B5EF4-FFF2-40B4-BE49-F238E27FC236}">
                <a16:creationId xmlns:a16="http://schemas.microsoft.com/office/drawing/2014/main" id="{EA727437-706A-7E4C-B89E-4B6786E10E4E}"/>
              </a:ext>
            </a:extLst>
          </p:cNvPr>
          <p:cNvSpPr>
            <a:spLocks noGrp="1"/>
          </p:cNvSpPr>
          <p:nvPr>
            <p:ph idx="1"/>
          </p:nvPr>
        </p:nvSpPr>
        <p:spPr>
          <a:xfrm>
            <a:off x="685800" y="1600200"/>
            <a:ext cx="7772400" cy="4114800"/>
          </a:xfrm>
        </p:spPr>
        <p:txBody>
          <a:bodyPr/>
          <a:lstStyle/>
          <a:p>
            <a:r>
              <a:rPr kumimoji="1" lang="en-US" altLang="zh-CN" sz="2200" dirty="0"/>
              <a:t>The</a:t>
            </a:r>
            <a:r>
              <a:rPr kumimoji="1" lang="zh-CN" altLang="en-US" sz="2200" dirty="0"/>
              <a:t> </a:t>
            </a:r>
            <a:r>
              <a:rPr kumimoji="1" lang="en-US" altLang="zh-CN" sz="2200" dirty="0"/>
              <a:t>author</a:t>
            </a:r>
            <a:r>
              <a:rPr kumimoji="1" lang="zh-CN" altLang="en-US" sz="2200" dirty="0"/>
              <a:t> </a:t>
            </a:r>
            <a:r>
              <a:rPr kumimoji="1" lang="en-US" altLang="zh-CN" sz="2200" dirty="0"/>
              <a:t>defines</a:t>
            </a:r>
            <a:r>
              <a:rPr kumimoji="1" lang="zh-CN" altLang="en-US" sz="2200" dirty="0"/>
              <a:t> </a:t>
            </a:r>
            <a:r>
              <a:rPr kumimoji="1" lang="en-US" altLang="zh-CN" sz="2200" dirty="0"/>
              <a:t>low-quality</a:t>
            </a:r>
            <a:r>
              <a:rPr kumimoji="1" lang="zh-CN" altLang="en-US" sz="2200" dirty="0"/>
              <a:t> </a:t>
            </a:r>
            <a:r>
              <a:rPr kumimoji="1" lang="en-US" altLang="zh-CN" sz="2200" dirty="0"/>
              <a:t>content</a:t>
            </a:r>
            <a:r>
              <a:rPr kumimoji="1" lang="zh-CN" altLang="en-US" sz="2200" dirty="0"/>
              <a:t> </a:t>
            </a:r>
            <a:r>
              <a:rPr kumimoji="1" lang="en-US" altLang="zh-CN" sz="2200" dirty="0"/>
              <a:t>based</a:t>
            </a:r>
            <a:r>
              <a:rPr kumimoji="1" lang="zh-CN" altLang="en-US" sz="2200" dirty="0"/>
              <a:t> </a:t>
            </a:r>
            <a:r>
              <a:rPr kumimoji="1" lang="en-US" altLang="zh-CN" sz="2200" dirty="0"/>
              <a:t>on</a:t>
            </a:r>
            <a:r>
              <a:rPr kumimoji="1" lang="zh-CN" altLang="en-US" sz="2200" dirty="0"/>
              <a:t> </a:t>
            </a:r>
            <a:r>
              <a:rPr kumimoji="1" lang="en-US" altLang="zh-CN" sz="2200" dirty="0"/>
              <a:t>preliminary</a:t>
            </a:r>
            <a:r>
              <a:rPr kumimoji="1" lang="zh-CN" altLang="en-US" sz="2200" dirty="0"/>
              <a:t> </a:t>
            </a:r>
            <a:r>
              <a:rPr kumimoji="1" lang="en-US" altLang="zh-CN" sz="2200" dirty="0"/>
              <a:t>studies.</a:t>
            </a:r>
          </a:p>
          <a:p>
            <a:r>
              <a:rPr kumimoji="1" lang="en-US" altLang="zh-CN" sz="2200" dirty="0"/>
              <a:t>The author crawls and manually labels 100,000 tweets</a:t>
            </a:r>
            <a:r>
              <a:rPr kumimoji="1" lang="zh-CN" altLang="en-US" sz="2200" dirty="0"/>
              <a:t> </a:t>
            </a:r>
            <a:r>
              <a:rPr kumimoji="1" lang="en-US" altLang="zh-CN" sz="2200" dirty="0"/>
              <a:t>to</a:t>
            </a:r>
            <a:r>
              <a:rPr kumimoji="1" lang="zh-CN" altLang="en-US" sz="2200" dirty="0"/>
              <a:t> </a:t>
            </a:r>
            <a:r>
              <a:rPr kumimoji="1" lang="en-US" altLang="zh-CN" sz="2200" dirty="0"/>
              <a:t>build</a:t>
            </a:r>
            <a:r>
              <a:rPr kumimoji="1" lang="zh-CN" altLang="en-US" sz="2200" dirty="0"/>
              <a:t> </a:t>
            </a:r>
            <a:r>
              <a:rPr kumimoji="1" lang="en-US" altLang="zh-CN" sz="2200" dirty="0"/>
              <a:t>a</a:t>
            </a:r>
            <a:r>
              <a:rPr kumimoji="1" lang="zh-CN" altLang="en-US" sz="2200" dirty="0"/>
              <a:t> </a:t>
            </a:r>
            <a:r>
              <a:rPr kumimoji="1" lang="en-US" altLang="zh-CN" sz="2200" dirty="0"/>
              <a:t>dataset.</a:t>
            </a:r>
            <a:r>
              <a:rPr kumimoji="1" lang="zh-CN" altLang="en-US" sz="2200" dirty="0"/>
              <a:t> </a:t>
            </a:r>
            <a:endParaRPr kumimoji="1" lang="en-US" altLang="zh-CN" sz="2200" dirty="0"/>
          </a:p>
          <a:p>
            <a:r>
              <a:rPr kumimoji="1" lang="en-US" altLang="zh-CN" sz="2200" dirty="0"/>
              <a:t>The author</a:t>
            </a:r>
            <a:r>
              <a:rPr kumimoji="1" lang="zh-CN" altLang="en-US" sz="2200" dirty="0"/>
              <a:t> </a:t>
            </a:r>
            <a:r>
              <a:rPr kumimoji="1" lang="en-US" altLang="zh-CN" sz="2200" dirty="0"/>
              <a:t>provides an in-depth study of the features used for low-quality content</a:t>
            </a:r>
            <a:r>
              <a:rPr kumimoji="1" lang="zh-CN" altLang="en-US" sz="2200" dirty="0"/>
              <a:t> </a:t>
            </a:r>
            <a:r>
              <a:rPr kumimoji="1" lang="en-US" altLang="zh-CN" sz="2200" dirty="0"/>
              <a:t>detection.</a:t>
            </a:r>
          </a:p>
          <a:p>
            <a:r>
              <a:rPr kumimoji="1" lang="en-US" altLang="zh-CN" sz="2200" dirty="0"/>
              <a:t>The author provides a word level analysis and builds a keyword blacklist dictionary to facilitate low-quality content detection. </a:t>
            </a:r>
          </a:p>
          <a:p>
            <a:r>
              <a:rPr kumimoji="1" lang="en-US" altLang="zh-CN" sz="2200" dirty="0"/>
              <a:t>The author applies traditional classifiers (SVM and random forest) based on the proposed dominant features as well as word features for real-time low-quality content detection and it achieves a high accuracy and F1 measure as well as good time performance.</a:t>
            </a:r>
          </a:p>
        </p:txBody>
      </p:sp>
      <p:sp>
        <p:nvSpPr>
          <p:cNvPr id="4" name="灯片编号占位符 3">
            <a:extLst>
              <a:ext uri="{FF2B5EF4-FFF2-40B4-BE49-F238E27FC236}">
                <a16:creationId xmlns:a16="http://schemas.microsoft.com/office/drawing/2014/main" id="{934C583A-E6E4-3345-BB62-390B85346248}"/>
              </a:ext>
            </a:extLst>
          </p:cNvPr>
          <p:cNvSpPr>
            <a:spLocks noGrp="1"/>
          </p:cNvSpPr>
          <p:nvPr>
            <p:ph type="sldNum" sz="quarter" idx="12"/>
          </p:nvPr>
        </p:nvSpPr>
        <p:spPr/>
        <p:txBody>
          <a:bodyPr/>
          <a:lstStyle/>
          <a:p>
            <a:pPr>
              <a:defRPr/>
            </a:pPr>
            <a:fld id="{72AD9551-EF26-43A6-9350-CD44E8FD0F6F}" type="slidenum">
              <a:rPr lang="en-US" altLang="zh-CN" smtClean="0"/>
              <a:pPr>
                <a:defRPr/>
              </a:pPr>
              <a:t>17</a:t>
            </a:fld>
            <a:endParaRPr lang="en-US" altLang="zh-CN"/>
          </a:p>
        </p:txBody>
      </p:sp>
    </p:spTree>
    <p:extLst>
      <p:ext uri="{BB962C8B-B14F-4D97-AF65-F5344CB8AC3E}">
        <p14:creationId xmlns:p14="http://schemas.microsoft.com/office/powerpoint/2010/main" val="50004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562600"/>
            <a:ext cx="9145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noFill/>
        </p:spPr>
        <p:txBody>
          <a:bodyPr/>
          <a:lstStyle/>
          <a:p>
            <a:pPr eaLnBrk="1" hangingPunct="1"/>
            <a:r>
              <a:rPr lang="en-US" altLang="zh-CN" sz="2800" dirty="0">
                <a:solidFill>
                  <a:srgbClr val="C60C30"/>
                </a:solidFill>
                <a:latin typeface="Verdana" panose="020B0604030504040204" pitchFamily="34" charset="0"/>
              </a:rPr>
              <a:t>Outline</a:t>
            </a:r>
          </a:p>
        </p:txBody>
      </p:sp>
      <p:sp>
        <p:nvSpPr>
          <p:cNvPr id="6148" name="Content Placeholder 5"/>
          <p:cNvSpPr>
            <a:spLocks noGrp="1"/>
          </p:cNvSpPr>
          <p:nvPr>
            <p:ph idx="1"/>
          </p:nvPr>
        </p:nvSpPr>
        <p:spPr>
          <a:xfrm>
            <a:off x="685800" y="1752600"/>
            <a:ext cx="7772400" cy="4114800"/>
          </a:xfrm>
        </p:spPr>
        <p:txBody>
          <a:bodyPr/>
          <a:lstStyle/>
          <a:p>
            <a:r>
              <a:rPr lang="en-US" altLang="zh-CN" sz="2400" b="1" dirty="0">
                <a:latin typeface="Times New Roman" panose="02020603050405020304" pitchFamily="18" charset="0"/>
                <a:cs typeface="Times New Roman" panose="02020603050405020304" pitchFamily="18" charset="0"/>
              </a:rPr>
              <a:t>Background</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Introduction</a:t>
            </a:r>
          </a:p>
          <a:p>
            <a:r>
              <a:rPr lang="en-US" altLang="zh-CN" sz="2400" b="1" dirty="0">
                <a:latin typeface="Times New Roman" panose="02020603050405020304" pitchFamily="18" charset="0"/>
                <a:cs typeface="Times New Roman" panose="02020603050405020304" pitchFamily="18" charset="0"/>
              </a:rPr>
              <a:t>Real-time Low-quality Content Detection Framework from the Users' Perspective</a:t>
            </a:r>
          </a:p>
          <a:p>
            <a:r>
              <a:rPr lang="en-US" altLang="zh-CN" sz="2400" b="1" dirty="0">
                <a:latin typeface="Times New Roman" panose="02020603050405020304" pitchFamily="18" charset="0"/>
                <a:cs typeface="Times New Roman" panose="02020603050405020304" pitchFamily="18" charset="0"/>
              </a:rPr>
              <a:t>Unsupervised Rumor Detection Model based on User Behaviors</a:t>
            </a:r>
          </a:p>
          <a:p>
            <a:r>
              <a:rPr lang="en-US" altLang="zh-CN" sz="2400" b="1" dirty="0">
                <a:latin typeface="Times New Roman" panose="02020603050405020304" pitchFamily="18" charset="0"/>
                <a:cs typeface="Times New Roman" panose="02020603050405020304" pitchFamily="18" charset="0"/>
              </a:rPr>
              <a:t>Leveraging Social Media News to Predict Stock Index Movement Using RNN-Boost</a:t>
            </a:r>
          </a:p>
          <a:p>
            <a:r>
              <a:rPr lang="en-US" altLang="zh-CN" sz="2400" b="1" dirty="0">
                <a:latin typeface="Times New Roman" panose="02020603050405020304" pitchFamily="18" charset="0"/>
                <a:cs typeface="Times New Roman" panose="02020603050405020304" pitchFamily="18" charset="0"/>
              </a:rPr>
              <a:t>Conclusions and Future Work</a:t>
            </a: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C502B859-9E61-44C8-9F81-8551842A0023}" type="slidenum">
              <a:rPr lang="en-US" altLang="zh-CN" sz="1400"/>
              <a:pPr>
                <a:spcBef>
                  <a:spcPct val="0"/>
                </a:spcBef>
                <a:buFontTx/>
                <a:buNone/>
              </a:pPr>
              <a:t>18</a:t>
            </a:fld>
            <a:endParaRPr lang="en-US" altLang="zh-CN" sz="1400"/>
          </a:p>
        </p:txBody>
      </p:sp>
    </p:spTree>
    <p:extLst>
      <p:ext uri="{BB962C8B-B14F-4D97-AF65-F5344CB8AC3E}">
        <p14:creationId xmlns:p14="http://schemas.microsoft.com/office/powerpoint/2010/main" val="3715731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6148">
                                            <p:txEl>
                                              <p:pRg st="2" end="2"/>
                                            </p:txEl>
                                          </p:spTgt>
                                        </p:tgtEl>
                                        <p:attrNameLst>
                                          <p:attrName>style.color</p:attrName>
                                        </p:attrNameLst>
                                      </p:cBhvr>
                                      <p:to>
                                        <a:srgbClr val="C60C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01CA5C-EC47-1643-819B-7EB95657F646}"/>
              </a:ext>
            </a:extLst>
          </p:cNvPr>
          <p:cNvSpPr>
            <a:spLocks noGrp="1"/>
          </p:cNvSpPr>
          <p:nvPr>
            <p:ph type="title"/>
          </p:nvPr>
        </p:nvSpPr>
        <p:spPr/>
        <p:txBody>
          <a:bodyPr/>
          <a:lstStyle/>
          <a:p>
            <a:r>
              <a:rPr kumimoji="1" lang="en-US" altLang="zh-CN" dirty="0"/>
              <a:t>Motivation</a:t>
            </a:r>
            <a:endParaRPr kumimoji="1" lang="zh-CN" altLang="en-US" dirty="0"/>
          </a:p>
        </p:txBody>
      </p:sp>
      <p:sp>
        <p:nvSpPr>
          <p:cNvPr id="3" name="内容占位符 2">
            <a:extLst>
              <a:ext uri="{FF2B5EF4-FFF2-40B4-BE49-F238E27FC236}">
                <a16:creationId xmlns:a16="http://schemas.microsoft.com/office/drawing/2014/main" id="{A94D00FA-592F-AD42-B95B-7E0F485BF695}"/>
              </a:ext>
            </a:extLst>
          </p:cNvPr>
          <p:cNvSpPr>
            <a:spLocks noGrp="1"/>
          </p:cNvSpPr>
          <p:nvPr>
            <p:ph idx="1"/>
          </p:nvPr>
        </p:nvSpPr>
        <p:spPr/>
        <p:txBody>
          <a:bodyPr/>
          <a:lstStyle/>
          <a:p>
            <a:r>
              <a:rPr lang="en-US" altLang="ja-JP" dirty="0"/>
              <a:t>Rumors carrying misinformation will cause severe harm especially under some emergent situations</a:t>
            </a:r>
            <a:r>
              <a:rPr lang="zh-CN" altLang="en-US" dirty="0"/>
              <a:t> </a:t>
            </a:r>
            <a:r>
              <a:rPr lang="en-US" altLang="zh-CN" dirty="0"/>
              <a:t>considering</a:t>
            </a:r>
            <a:r>
              <a:rPr lang="zh-CN" altLang="en-US" dirty="0"/>
              <a:t> </a:t>
            </a:r>
            <a:r>
              <a:rPr lang="en-US" altLang="zh-CN" dirty="0"/>
              <a:t>the</a:t>
            </a:r>
            <a:r>
              <a:rPr lang="zh-CN" altLang="en-US" dirty="0"/>
              <a:t> </a:t>
            </a:r>
            <a:r>
              <a:rPr lang="en-US" altLang="zh-CN" dirty="0"/>
              <a:t>outreach</a:t>
            </a:r>
            <a:r>
              <a:rPr lang="zh-CN" altLang="en-US" dirty="0"/>
              <a:t> </a:t>
            </a:r>
            <a:r>
              <a:rPr lang="en-US" altLang="zh-CN" dirty="0"/>
              <a:t>and</a:t>
            </a:r>
            <a:r>
              <a:rPr lang="zh-CN" altLang="en-US" dirty="0"/>
              <a:t> </a:t>
            </a:r>
            <a:r>
              <a:rPr lang="en-US" altLang="zh-CN" dirty="0"/>
              <a:t>propagation</a:t>
            </a:r>
            <a:r>
              <a:rPr lang="zh-CN" altLang="en-US" dirty="0"/>
              <a:t> </a:t>
            </a:r>
            <a:r>
              <a:rPr lang="en-US" altLang="zh-CN" dirty="0"/>
              <a:t>speed</a:t>
            </a:r>
            <a:r>
              <a:rPr lang="zh-CN" altLang="en-US" dirty="0"/>
              <a:t> </a:t>
            </a:r>
            <a:r>
              <a:rPr lang="en-US" altLang="zh-CN" dirty="0"/>
              <a:t>of</a:t>
            </a:r>
            <a:r>
              <a:rPr lang="zh-CN" altLang="en-US" dirty="0"/>
              <a:t> </a:t>
            </a:r>
            <a:r>
              <a:rPr lang="en-US" altLang="zh-CN" dirty="0"/>
              <a:t>OSN.</a:t>
            </a:r>
            <a:endParaRPr lang="en-US" altLang="ja-JP" dirty="0"/>
          </a:p>
          <a:p>
            <a:r>
              <a:rPr kumimoji="1" lang="en-US" altLang="zh-CN" dirty="0"/>
              <a:t>Most of the previous research work treats rumor detection as a classification task</a:t>
            </a:r>
            <a:r>
              <a:rPr kumimoji="1" lang="zh-CN" altLang="en-US" dirty="0"/>
              <a:t> </a:t>
            </a:r>
            <a:r>
              <a:rPr kumimoji="1" lang="en-US" altLang="zh-CN" dirty="0"/>
              <a:t>while</a:t>
            </a:r>
            <a:r>
              <a:rPr kumimoji="1" lang="zh-CN" altLang="en-US" dirty="0"/>
              <a:t> </a:t>
            </a:r>
            <a:r>
              <a:rPr kumimoji="1" lang="en-US" altLang="zh-CN" dirty="0"/>
              <a:t>rumors</a:t>
            </a:r>
            <a:r>
              <a:rPr kumimoji="1" lang="zh-CN" altLang="en-US" dirty="0"/>
              <a:t> </a:t>
            </a:r>
            <a:r>
              <a:rPr kumimoji="1" lang="en-US" altLang="zh-CN" dirty="0"/>
              <a:t>only</a:t>
            </a:r>
            <a:r>
              <a:rPr kumimoji="1" lang="zh-CN" altLang="en-US" dirty="0"/>
              <a:t> </a:t>
            </a:r>
            <a:r>
              <a:rPr kumimoji="1" lang="en-US" altLang="zh-CN" dirty="0"/>
              <a:t>account</a:t>
            </a:r>
            <a:r>
              <a:rPr kumimoji="1" lang="zh-CN" altLang="en-US" dirty="0"/>
              <a:t> </a:t>
            </a:r>
            <a:r>
              <a:rPr kumimoji="1" lang="en-US" altLang="zh-CN" dirty="0"/>
              <a:t>for</a:t>
            </a:r>
            <a:r>
              <a:rPr kumimoji="1" lang="zh-CN" altLang="en-US" dirty="0"/>
              <a:t> </a:t>
            </a:r>
            <a:r>
              <a:rPr kumimoji="1" lang="en-US" altLang="zh-CN" dirty="0"/>
              <a:t>a</a:t>
            </a:r>
            <a:r>
              <a:rPr kumimoji="1" lang="zh-CN" altLang="en-US" dirty="0"/>
              <a:t> </a:t>
            </a:r>
            <a:r>
              <a:rPr kumimoji="1" lang="en-US" altLang="zh-CN" dirty="0"/>
              <a:t>small</a:t>
            </a:r>
            <a:r>
              <a:rPr kumimoji="1" lang="zh-CN" altLang="en-US" dirty="0"/>
              <a:t> </a:t>
            </a:r>
            <a:r>
              <a:rPr kumimoji="1" lang="en-US" altLang="zh-CN" dirty="0"/>
              <a:t>proportion.</a:t>
            </a:r>
          </a:p>
          <a:p>
            <a:r>
              <a:rPr kumimoji="1" lang="en-US" altLang="zh-CN" dirty="0"/>
              <a:t>Most of the previous research work just considers the overall differences between rumors and normal posts but not the behavioral differences among users.</a:t>
            </a:r>
          </a:p>
          <a:p>
            <a:r>
              <a:rPr kumimoji="1" lang="en-US" altLang="zh-CN" dirty="0"/>
              <a:t>Crowd</a:t>
            </a:r>
            <a:r>
              <a:rPr kumimoji="1" lang="zh-CN" altLang="en-US" dirty="0"/>
              <a:t> </a:t>
            </a:r>
            <a:r>
              <a:rPr kumimoji="1" lang="en-US" altLang="zh-CN" dirty="0"/>
              <a:t>wisdom</a:t>
            </a:r>
            <a:r>
              <a:rPr kumimoji="1" lang="zh-CN" altLang="en-US" dirty="0"/>
              <a:t> </a:t>
            </a:r>
            <a:r>
              <a:rPr kumimoji="1" lang="en-US" altLang="zh-CN" dirty="0"/>
              <a:t>is</a:t>
            </a:r>
            <a:r>
              <a:rPr kumimoji="1" lang="zh-CN" altLang="en-US" dirty="0"/>
              <a:t> </a:t>
            </a:r>
            <a:r>
              <a:rPr kumimoji="1" lang="en-US" altLang="zh-CN" dirty="0"/>
              <a:t>not</a:t>
            </a:r>
            <a:r>
              <a:rPr kumimoji="1" lang="zh-CN" altLang="en-US" dirty="0"/>
              <a:t> </a:t>
            </a:r>
            <a:r>
              <a:rPr kumimoji="1" lang="en-US" altLang="zh-CN" dirty="0"/>
              <a:t>given</a:t>
            </a:r>
            <a:r>
              <a:rPr kumimoji="1" lang="zh-CN" altLang="en-US" dirty="0"/>
              <a:t> </a:t>
            </a:r>
            <a:r>
              <a:rPr kumimoji="1" lang="en-US" altLang="zh-CN" dirty="0"/>
              <a:t>enough</a:t>
            </a:r>
            <a:r>
              <a:rPr kumimoji="1" lang="zh-CN" altLang="en-US" dirty="0"/>
              <a:t> </a:t>
            </a:r>
            <a:r>
              <a:rPr kumimoji="1" lang="en-US" altLang="zh-CN" dirty="0"/>
              <a:t>attention</a:t>
            </a:r>
            <a:r>
              <a:rPr kumimoji="1" lang="zh-CN" altLang="en-US" dirty="0"/>
              <a:t> </a:t>
            </a:r>
            <a:r>
              <a:rPr kumimoji="1" lang="en-US" altLang="zh-CN" dirty="0"/>
              <a:t>when</a:t>
            </a:r>
            <a:r>
              <a:rPr kumimoji="1" lang="zh-CN" altLang="en-US" dirty="0"/>
              <a:t> </a:t>
            </a:r>
            <a:r>
              <a:rPr kumimoji="1" lang="en-US" altLang="zh-CN" dirty="0"/>
              <a:t>detecting</a:t>
            </a:r>
            <a:r>
              <a:rPr kumimoji="1" lang="zh-CN" altLang="en-US" dirty="0"/>
              <a:t> </a:t>
            </a:r>
            <a:r>
              <a:rPr kumimoji="1" lang="en-US" altLang="zh-CN" dirty="0"/>
              <a:t>rumors.</a:t>
            </a:r>
            <a:endParaRPr kumimoji="1" lang="zh-CN" altLang="en-US" dirty="0"/>
          </a:p>
        </p:txBody>
      </p:sp>
      <p:sp>
        <p:nvSpPr>
          <p:cNvPr id="4" name="灯片编号占位符 3">
            <a:extLst>
              <a:ext uri="{FF2B5EF4-FFF2-40B4-BE49-F238E27FC236}">
                <a16:creationId xmlns:a16="http://schemas.microsoft.com/office/drawing/2014/main" id="{567785DE-FC20-3F40-A9A1-09F15F1C722A}"/>
              </a:ext>
            </a:extLst>
          </p:cNvPr>
          <p:cNvSpPr>
            <a:spLocks noGrp="1"/>
          </p:cNvSpPr>
          <p:nvPr>
            <p:ph type="sldNum" sz="quarter" idx="12"/>
          </p:nvPr>
        </p:nvSpPr>
        <p:spPr/>
        <p:txBody>
          <a:bodyPr/>
          <a:lstStyle/>
          <a:p>
            <a:pPr>
              <a:defRPr/>
            </a:pPr>
            <a:fld id="{72AD9551-EF26-43A6-9350-CD44E8FD0F6F}" type="slidenum">
              <a:rPr lang="en-US" altLang="zh-CN" smtClean="0"/>
              <a:pPr>
                <a:defRPr/>
              </a:pPr>
              <a:t>19</a:t>
            </a:fld>
            <a:endParaRPr lang="en-US" altLang="zh-CN"/>
          </a:p>
        </p:txBody>
      </p:sp>
    </p:spTree>
    <p:extLst>
      <p:ext uri="{BB962C8B-B14F-4D97-AF65-F5344CB8AC3E}">
        <p14:creationId xmlns:p14="http://schemas.microsoft.com/office/powerpoint/2010/main" val="257605304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562600"/>
            <a:ext cx="9145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noFill/>
        </p:spPr>
        <p:txBody>
          <a:bodyPr/>
          <a:lstStyle/>
          <a:p>
            <a:pPr eaLnBrk="1" hangingPunct="1"/>
            <a:r>
              <a:rPr lang="en-US" altLang="zh-CN" sz="2800" dirty="0">
                <a:solidFill>
                  <a:srgbClr val="C60C30"/>
                </a:solidFill>
                <a:latin typeface="Verdana" panose="020B0604030504040204" pitchFamily="34" charset="0"/>
              </a:rPr>
              <a:t>Outline</a:t>
            </a:r>
          </a:p>
        </p:txBody>
      </p:sp>
      <p:sp>
        <p:nvSpPr>
          <p:cNvPr id="6148" name="Content Placeholder 5"/>
          <p:cNvSpPr>
            <a:spLocks noGrp="1"/>
          </p:cNvSpPr>
          <p:nvPr>
            <p:ph idx="1"/>
          </p:nvPr>
        </p:nvSpPr>
        <p:spPr>
          <a:xfrm>
            <a:off x="685800" y="1752600"/>
            <a:ext cx="7772400" cy="4114800"/>
          </a:xfrm>
        </p:spPr>
        <p:txBody>
          <a:bodyPr/>
          <a:lstStyle/>
          <a:p>
            <a:r>
              <a:rPr lang="en-US" altLang="zh-CN" sz="2400" b="1" dirty="0">
                <a:latin typeface="Times New Roman" panose="02020603050405020304" pitchFamily="18" charset="0"/>
                <a:cs typeface="Times New Roman" panose="02020603050405020304" pitchFamily="18" charset="0"/>
              </a:rPr>
              <a:t>Background</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Introduction</a:t>
            </a:r>
          </a:p>
          <a:p>
            <a:r>
              <a:rPr lang="en-US" altLang="zh-CN" sz="2400" b="1" dirty="0">
                <a:latin typeface="Times New Roman" panose="02020603050405020304" pitchFamily="18" charset="0"/>
                <a:cs typeface="Times New Roman" panose="02020603050405020304" pitchFamily="18" charset="0"/>
              </a:rPr>
              <a:t>Real-time Low-quality Content Detection Framework from the Users' Perspective</a:t>
            </a:r>
          </a:p>
          <a:p>
            <a:r>
              <a:rPr lang="en-US" altLang="zh-CN" sz="2400" b="1" dirty="0">
                <a:latin typeface="Times New Roman" panose="02020603050405020304" pitchFamily="18" charset="0"/>
                <a:cs typeface="Times New Roman" panose="02020603050405020304" pitchFamily="18" charset="0"/>
              </a:rPr>
              <a:t>Unsupervised Rumor Detection Model based on User Behaviors</a:t>
            </a:r>
          </a:p>
          <a:p>
            <a:r>
              <a:rPr lang="en-US" altLang="zh-CN" sz="2400" b="1" dirty="0">
                <a:latin typeface="Times New Roman" panose="02020603050405020304" pitchFamily="18" charset="0"/>
                <a:cs typeface="Times New Roman" panose="02020603050405020304" pitchFamily="18" charset="0"/>
              </a:rPr>
              <a:t>Leveraging Social Media News to Predict Stock Index Movement Using RNN-Boost</a:t>
            </a:r>
          </a:p>
          <a:p>
            <a:r>
              <a:rPr lang="en-US" altLang="zh-CN" sz="2400" b="1" dirty="0">
                <a:latin typeface="Times New Roman" panose="02020603050405020304" pitchFamily="18" charset="0"/>
                <a:cs typeface="Times New Roman" panose="02020603050405020304" pitchFamily="18" charset="0"/>
              </a:rPr>
              <a:t>Conclusions and Future Work</a:t>
            </a: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C502B859-9E61-44C8-9F81-8551842A0023}" type="slidenum">
              <a:rPr lang="en-US" altLang="zh-CN" sz="1400"/>
              <a:pPr>
                <a:spcBef>
                  <a:spcPct val="0"/>
                </a:spcBef>
                <a:buFontTx/>
                <a:buNone/>
              </a:pPr>
              <a:t>2</a:t>
            </a:fld>
            <a:endParaRPr lang="en-US" altLang="zh-CN" sz="14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148">
                                            <p:txEl>
                                              <p:pRg st="0" end="0"/>
                                            </p:txEl>
                                          </p:spTgt>
                                        </p:tgtEl>
                                        <p:attrNameLst>
                                          <p:attrName>style.color</p:attrName>
                                        </p:attrNameLst>
                                      </p:cBhvr>
                                      <p:to>
                                        <a:srgbClr val="C60C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87DF5B-5CF4-E040-9421-1ED4FA461B1F}"/>
              </a:ext>
            </a:extLst>
          </p:cNvPr>
          <p:cNvSpPr>
            <a:spLocks noGrp="1"/>
          </p:cNvSpPr>
          <p:nvPr>
            <p:ph type="title"/>
          </p:nvPr>
        </p:nvSpPr>
        <p:spPr/>
        <p:txBody>
          <a:bodyPr/>
          <a:lstStyle/>
          <a:p>
            <a:r>
              <a:rPr kumimoji="1" lang="en-US" altLang="zh-CN" dirty="0"/>
              <a:t>Literature</a:t>
            </a:r>
            <a:r>
              <a:rPr kumimoji="1" lang="zh-CN" altLang="en-US" dirty="0"/>
              <a:t> </a:t>
            </a:r>
            <a:r>
              <a:rPr kumimoji="1" lang="en-US" altLang="zh-CN" dirty="0"/>
              <a:t>Review</a:t>
            </a:r>
            <a:endParaRPr kumimoji="1" lang="zh-CN" altLang="en-US" dirty="0"/>
          </a:p>
        </p:txBody>
      </p:sp>
      <p:sp>
        <p:nvSpPr>
          <p:cNvPr id="3" name="内容占位符 2">
            <a:extLst>
              <a:ext uri="{FF2B5EF4-FFF2-40B4-BE49-F238E27FC236}">
                <a16:creationId xmlns:a16="http://schemas.microsoft.com/office/drawing/2014/main" id="{884B4B83-C5BA-D341-BEFC-D3541BF55FF3}"/>
              </a:ext>
            </a:extLst>
          </p:cNvPr>
          <p:cNvSpPr>
            <a:spLocks noGrp="1"/>
          </p:cNvSpPr>
          <p:nvPr>
            <p:ph idx="1"/>
          </p:nvPr>
        </p:nvSpPr>
        <p:spPr/>
        <p:txBody>
          <a:bodyPr/>
          <a:lstStyle/>
          <a:p>
            <a:r>
              <a:rPr kumimoji="1" lang="en-US" altLang="zh-CN" dirty="0"/>
              <a:t>Definition</a:t>
            </a:r>
            <a:r>
              <a:rPr kumimoji="1" lang="zh-CN" altLang="en-US" dirty="0"/>
              <a:t> </a:t>
            </a:r>
            <a:r>
              <a:rPr kumimoji="1" lang="en-US" altLang="zh-CN" dirty="0"/>
              <a:t>of</a:t>
            </a:r>
            <a:r>
              <a:rPr kumimoji="1" lang="zh-CN" altLang="en-US" dirty="0"/>
              <a:t> </a:t>
            </a:r>
            <a:r>
              <a:rPr kumimoji="1" lang="en-US" altLang="zh-CN" dirty="0"/>
              <a:t>rumors</a:t>
            </a:r>
          </a:p>
          <a:p>
            <a:pPr lvl="1"/>
            <a:r>
              <a:rPr kumimoji="1" lang="en-US" altLang="zh-CN" dirty="0"/>
              <a:t>a piece of information which is false</a:t>
            </a:r>
          </a:p>
          <a:p>
            <a:pPr lvl="1"/>
            <a:r>
              <a:rPr kumimoji="1" lang="en-US" altLang="zh-CN" dirty="0"/>
              <a:t>a controversial and fact-checkable statement in circulation</a:t>
            </a:r>
          </a:p>
          <a:p>
            <a:r>
              <a:rPr kumimoji="1" lang="en-US" altLang="zh-CN" dirty="0"/>
              <a:t>Theories</a:t>
            </a:r>
            <a:r>
              <a:rPr kumimoji="1" lang="zh-CN" altLang="en-US" dirty="0"/>
              <a:t> </a:t>
            </a:r>
            <a:r>
              <a:rPr kumimoji="1" lang="en-US" altLang="zh-CN" dirty="0"/>
              <a:t>related</a:t>
            </a:r>
            <a:r>
              <a:rPr kumimoji="1" lang="zh-CN" altLang="en-US" dirty="0"/>
              <a:t> </a:t>
            </a:r>
            <a:r>
              <a:rPr kumimoji="1" lang="en-US" altLang="zh-CN" dirty="0"/>
              <a:t>to</a:t>
            </a:r>
            <a:r>
              <a:rPr kumimoji="1" lang="zh-CN" altLang="en-US" dirty="0"/>
              <a:t> </a:t>
            </a:r>
            <a:r>
              <a:rPr kumimoji="1" lang="en-US" altLang="zh-CN" dirty="0"/>
              <a:t>rumors</a:t>
            </a:r>
          </a:p>
          <a:p>
            <a:pPr lvl="1"/>
            <a:r>
              <a:rPr kumimoji="1" lang="en-US" altLang="zh-CN" dirty="0"/>
              <a:t>User</a:t>
            </a:r>
            <a:r>
              <a:rPr kumimoji="1" lang="zh-CN" altLang="en-US" dirty="0"/>
              <a:t> </a:t>
            </a:r>
            <a:r>
              <a:rPr kumimoji="1" lang="en-US" altLang="zh-CN" dirty="0"/>
              <a:t>behaviors</a:t>
            </a:r>
            <a:r>
              <a:rPr kumimoji="1" lang="zh-CN" altLang="en-US" dirty="0"/>
              <a:t> </a:t>
            </a:r>
            <a:endParaRPr kumimoji="1" lang="en-US" altLang="zh-CN" dirty="0"/>
          </a:p>
          <a:p>
            <a:pPr lvl="1"/>
            <a:r>
              <a:rPr kumimoji="1" lang="en-US" altLang="zh-CN" dirty="0"/>
              <a:t>Propagation</a:t>
            </a:r>
          </a:p>
          <a:p>
            <a:pPr lvl="1"/>
            <a:r>
              <a:rPr kumimoji="1" lang="en-US" altLang="zh-CN" dirty="0"/>
              <a:t>Sentiment</a:t>
            </a:r>
            <a:r>
              <a:rPr kumimoji="1" lang="zh-CN" altLang="en-US" dirty="0"/>
              <a:t> </a:t>
            </a:r>
            <a:r>
              <a:rPr kumimoji="1" lang="en-US" altLang="zh-CN" dirty="0"/>
              <a:t>polarity</a:t>
            </a:r>
          </a:p>
          <a:p>
            <a:r>
              <a:rPr kumimoji="1" lang="en-US" altLang="zh-CN" dirty="0"/>
              <a:t>Prevalent</a:t>
            </a:r>
            <a:r>
              <a:rPr kumimoji="1" lang="zh-CN" altLang="en-US" dirty="0"/>
              <a:t> </a:t>
            </a:r>
            <a:r>
              <a:rPr kumimoji="1" lang="en-US" altLang="zh-CN" dirty="0"/>
              <a:t>detection</a:t>
            </a:r>
            <a:r>
              <a:rPr kumimoji="1" lang="zh-CN" altLang="en-US" dirty="0"/>
              <a:t> </a:t>
            </a:r>
            <a:r>
              <a:rPr kumimoji="1" lang="en-US" altLang="zh-CN" dirty="0"/>
              <a:t>methods</a:t>
            </a:r>
          </a:p>
          <a:p>
            <a:pPr lvl="1"/>
            <a:r>
              <a:rPr kumimoji="1" lang="en-US" altLang="zh-CN" dirty="0"/>
              <a:t>Classification</a:t>
            </a:r>
          </a:p>
          <a:p>
            <a:pPr lvl="1"/>
            <a:r>
              <a:rPr kumimoji="1" lang="en-US" altLang="zh-CN" dirty="0"/>
              <a:t>Anomaly</a:t>
            </a:r>
            <a:r>
              <a:rPr kumimoji="1" lang="zh-CN" altLang="en-US" dirty="0"/>
              <a:t> </a:t>
            </a:r>
            <a:r>
              <a:rPr kumimoji="1" lang="en-US" altLang="zh-CN" dirty="0"/>
              <a:t>detection</a:t>
            </a:r>
          </a:p>
          <a:p>
            <a:endParaRPr kumimoji="1" lang="zh-CN" altLang="en-US" dirty="0"/>
          </a:p>
        </p:txBody>
      </p:sp>
      <p:sp>
        <p:nvSpPr>
          <p:cNvPr id="4" name="灯片编号占位符 3">
            <a:extLst>
              <a:ext uri="{FF2B5EF4-FFF2-40B4-BE49-F238E27FC236}">
                <a16:creationId xmlns:a16="http://schemas.microsoft.com/office/drawing/2014/main" id="{06E6CB63-DC7B-434F-992F-9B8D38C328AF}"/>
              </a:ext>
            </a:extLst>
          </p:cNvPr>
          <p:cNvSpPr>
            <a:spLocks noGrp="1"/>
          </p:cNvSpPr>
          <p:nvPr>
            <p:ph type="sldNum" sz="quarter" idx="12"/>
          </p:nvPr>
        </p:nvSpPr>
        <p:spPr/>
        <p:txBody>
          <a:bodyPr/>
          <a:lstStyle/>
          <a:p>
            <a:pPr>
              <a:defRPr/>
            </a:pPr>
            <a:fld id="{72AD9551-EF26-43A6-9350-CD44E8FD0F6F}" type="slidenum">
              <a:rPr lang="en-US" altLang="zh-CN" smtClean="0"/>
              <a:pPr>
                <a:defRPr/>
              </a:pPr>
              <a:t>20</a:t>
            </a:fld>
            <a:endParaRPr lang="en-US" altLang="zh-CN"/>
          </a:p>
        </p:txBody>
      </p:sp>
    </p:spTree>
    <p:extLst>
      <p:ext uri="{BB962C8B-B14F-4D97-AF65-F5344CB8AC3E}">
        <p14:creationId xmlns:p14="http://schemas.microsoft.com/office/powerpoint/2010/main" val="19033209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rgbClr val="C60C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CAC5E9-E6B2-A34C-9FDE-66991F309529}"/>
              </a:ext>
            </a:extLst>
          </p:cNvPr>
          <p:cNvSpPr>
            <a:spLocks noGrp="1"/>
          </p:cNvSpPr>
          <p:nvPr>
            <p:ph type="title"/>
          </p:nvPr>
        </p:nvSpPr>
        <p:spPr>
          <a:xfrm>
            <a:off x="685800" y="609600"/>
            <a:ext cx="7772400" cy="1143000"/>
          </a:xfrm>
        </p:spPr>
        <p:txBody>
          <a:bodyPr/>
          <a:lstStyle/>
          <a:p>
            <a:r>
              <a:rPr kumimoji="1" lang="en-US" altLang="zh-CN" dirty="0"/>
              <a:t>Basic</a:t>
            </a:r>
            <a:r>
              <a:rPr kumimoji="1" lang="zh-CN" altLang="en-US" dirty="0"/>
              <a:t> </a:t>
            </a:r>
            <a:r>
              <a:rPr kumimoji="1" lang="en-US" altLang="zh-CN" dirty="0"/>
              <a:t>Concepts</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B490443-36E1-334A-BDB1-D5B79735A346}"/>
                  </a:ext>
                </a:extLst>
              </p:cNvPr>
              <p:cNvSpPr>
                <a:spLocks noGrp="1"/>
              </p:cNvSpPr>
              <p:nvPr>
                <p:ph idx="1"/>
              </p:nvPr>
            </p:nvSpPr>
            <p:spPr/>
            <p:txBody>
              <a:bodyPr/>
              <a:lstStyle/>
              <a:p>
                <a:r>
                  <a:rPr kumimoji="1" lang="en-US" altLang="ja-JP" dirty="0"/>
                  <a:t>Sina</a:t>
                </a:r>
                <a:r>
                  <a:rPr lang="en-US" altLang="ja-JP" dirty="0"/>
                  <a:t> Weibo is one of the biggest social media platforms and can be regarded as an equivalence to Twitter in China. Weibo literally means microblog and is equivalent to a tweet. </a:t>
                </a:r>
              </a:p>
              <a:p>
                <a14:m>
                  <m:oMath xmlns:m="http://schemas.openxmlformats.org/officeDocument/2006/math">
                    <m:r>
                      <a:rPr lang="en-US" altLang="ja-JP" i="1">
                        <a:latin typeface="Cambria Math" panose="02040503050406030204" pitchFamily="18" charset="0"/>
                      </a:rPr>
                      <m:t>𝑤</m:t>
                    </m:r>
                  </m:oMath>
                </a14:m>
                <a:r>
                  <a:rPr lang="en-US" altLang="ja-JP" dirty="0"/>
                  <a:t> is used to denote a Weibo (microblog) posted by a user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𝑢</m:t>
                        </m:r>
                      </m:e>
                      <m:sub>
                        <m:r>
                          <a:rPr lang="en-US" altLang="ja-JP" i="1">
                            <a:latin typeface="Cambria Math" panose="02040503050406030204" pitchFamily="18" charset="0"/>
                          </a:rPr>
                          <m:t>𝑤</m:t>
                        </m:r>
                      </m:sub>
                    </m:sSub>
                  </m:oMath>
                </a14:m>
                <a:endParaRPr kumimoji="1" lang="en-US" altLang="ja-JP" dirty="0"/>
              </a:p>
              <a:p>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𝑤</m:t>
                        </m:r>
                        <m:r>
                          <a:rPr lang="en-US" altLang="ja-JP" i="1">
                            <a:latin typeface="Cambria Math" panose="02040503050406030204" pitchFamily="18" charset="0"/>
                          </a:rPr>
                          <m:t>,</m:t>
                        </m:r>
                        <m:r>
                          <a:rPr lang="en-US" altLang="ja-JP" i="1">
                            <a:latin typeface="Cambria Math" panose="02040503050406030204" pitchFamily="18" charset="0"/>
                          </a:rPr>
                          <m:t>𝑘</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2</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𝑘</m:t>
                        </m:r>
                      </m:sub>
                    </m:sSub>
                    <m:r>
                      <a:rPr lang="en-US" altLang="ja-JP" i="1">
                        <a:latin typeface="Cambria Math" panose="02040503050406030204" pitchFamily="18" charset="0"/>
                      </a:rPr>
                      <m:t>}</m:t>
                    </m:r>
                  </m:oMath>
                </a14:m>
                <a:r>
                  <a:rPr lang="en-US" altLang="ja-JP" dirty="0"/>
                  <a:t> is called </a:t>
                </a:r>
                <a:r>
                  <a:rPr lang="en-US" altLang="ja-JP" b="1" dirty="0"/>
                  <a:t>a recent Weibo set </a:t>
                </a:r>
                <a:r>
                  <a:rPr lang="en-US" altLang="ja-JP" dirty="0"/>
                  <a:t>regarding Weibo </a:t>
                </a:r>
                <a14:m>
                  <m:oMath xmlns:m="http://schemas.openxmlformats.org/officeDocument/2006/math">
                    <m:r>
                      <a:rPr lang="en-US" altLang="ja-JP" i="1">
                        <a:latin typeface="Cambria Math" panose="02040503050406030204" pitchFamily="18" charset="0"/>
                      </a:rPr>
                      <m:t>𝑤</m:t>
                    </m:r>
                  </m:oMath>
                </a14:m>
                <a:r>
                  <a:rPr lang="en-US" altLang="ja-JP" dirty="0"/>
                  <a:t> with the parameter </a:t>
                </a:r>
                <a14:m>
                  <m:oMath xmlns:m="http://schemas.openxmlformats.org/officeDocument/2006/math">
                    <m:r>
                      <a:rPr lang="en-US" altLang="ja-JP" i="1">
                        <a:latin typeface="Cambria Math" panose="02040503050406030204" pitchFamily="18" charset="0"/>
                      </a:rPr>
                      <m:t>𝑘</m:t>
                    </m:r>
                  </m:oMath>
                </a14:m>
                <a:r>
                  <a:rPr lang="en-US" altLang="ja-JP" dirty="0"/>
                  <a:t>. Assuming the Weibo is posted at time </a:t>
                </a:r>
                <a14:m>
                  <m:oMath xmlns:m="http://schemas.openxmlformats.org/officeDocument/2006/math">
                    <m:r>
                      <a:rPr lang="en-US" altLang="ja-JP" i="1">
                        <a:latin typeface="Cambria Math" panose="02040503050406030204" pitchFamily="18" charset="0"/>
                      </a:rPr>
                      <m:t>𝑡</m:t>
                    </m:r>
                  </m:oMath>
                </a14:m>
                <a:r>
                  <a:rPr lang="en-US" altLang="ja-JP" dirty="0"/>
                  <a:t>, then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𝑆</m:t>
                        </m:r>
                      </m:e>
                      <m:sub>
                        <m:r>
                          <a:rPr lang="en-US" altLang="ja-JP" i="1">
                            <a:latin typeface="Cambria Math" panose="02040503050406030204" pitchFamily="18" charset="0"/>
                          </a:rPr>
                          <m:t>𝑤</m:t>
                        </m:r>
                        <m:r>
                          <a:rPr lang="en-US" altLang="ja-JP" i="1">
                            <a:latin typeface="Cambria Math" panose="02040503050406030204" pitchFamily="18" charset="0"/>
                          </a:rPr>
                          <m:t>,</m:t>
                        </m:r>
                        <m:r>
                          <a:rPr lang="en-US" altLang="ja-JP" i="1">
                            <a:latin typeface="Cambria Math" panose="02040503050406030204" pitchFamily="18" charset="0"/>
                          </a:rPr>
                          <m:t>𝑘</m:t>
                        </m:r>
                      </m:sub>
                    </m:sSub>
                  </m:oMath>
                </a14:m>
                <a:r>
                  <a:rPr lang="en-US" altLang="ja-JP" dirty="0"/>
                  <a:t> represents the recent </a:t>
                </a:r>
                <a14:m>
                  <m:oMath xmlns:m="http://schemas.openxmlformats.org/officeDocument/2006/math">
                    <m:r>
                      <a:rPr lang="en-US" altLang="ja-JP" i="1">
                        <a:latin typeface="Cambria Math" panose="02040503050406030204" pitchFamily="18" charset="0"/>
                      </a:rPr>
                      <m:t>𝑘</m:t>
                    </m:r>
                  </m:oMath>
                </a14:m>
                <a:r>
                  <a:rPr lang="en-US" altLang="ja-JP" dirty="0"/>
                  <a:t> </a:t>
                </a:r>
                <a:r>
                  <a:rPr lang="en-US" altLang="ja-JP" dirty="0" err="1"/>
                  <a:t>Weibos</a:t>
                </a:r>
                <a:r>
                  <a:rPr lang="en-US" altLang="ja-JP" dirty="0"/>
                  <a:t> of user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𝑢</m:t>
                        </m:r>
                      </m:e>
                      <m:sub>
                        <m:r>
                          <a:rPr lang="en-US" altLang="ja-JP" i="1">
                            <a:latin typeface="Cambria Math" panose="02040503050406030204" pitchFamily="18" charset="0"/>
                          </a:rPr>
                          <m:t>𝑤</m:t>
                        </m:r>
                      </m:sub>
                    </m:sSub>
                  </m:oMath>
                </a14:m>
                <a:r>
                  <a:rPr lang="en-US" altLang="ja-JP" dirty="0"/>
                  <a:t> before </a:t>
                </a:r>
                <a14:m>
                  <m:oMath xmlns:m="http://schemas.openxmlformats.org/officeDocument/2006/math">
                    <m:r>
                      <a:rPr lang="en-US" altLang="ja-JP" i="1">
                        <a:latin typeface="Cambria Math" panose="02040503050406030204" pitchFamily="18" charset="0"/>
                      </a:rPr>
                      <m:t>𝑡</m:t>
                    </m:r>
                  </m:oMath>
                </a14:m>
                <a:r>
                  <a:rPr lang="en-US" altLang="ja-JP" dirty="0"/>
                  <a:t>. Note that </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r>
                          <m:rPr>
                            <m:nor/>
                          </m:rPr>
                          <a:rPr lang="ja-JP" altLang="en-US"/>
                          <m:t>∈</m:t>
                        </m:r>
                        <m:r>
                          <a:rPr lang="en-US" altLang="ja-JP" i="1">
                            <a:latin typeface="Cambria Math" panose="02040503050406030204" pitchFamily="18" charset="0"/>
                          </a:rPr>
                          <m:t>𝑆</m:t>
                        </m:r>
                      </m:e>
                      <m:sub>
                        <m:r>
                          <a:rPr lang="en-US" altLang="ja-JP" i="1">
                            <a:latin typeface="Cambria Math" panose="02040503050406030204" pitchFamily="18" charset="0"/>
                          </a:rPr>
                          <m:t>𝑤</m:t>
                        </m:r>
                        <m:r>
                          <a:rPr lang="en-US" altLang="ja-JP" i="1">
                            <a:latin typeface="Cambria Math" panose="02040503050406030204" pitchFamily="18" charset="0"/>
                          </a:rPr>
                          <m:t>,</m:t>
                        </m:r>
                        <m:r>
                          <a:rPr lang="en-US" altLang="ja-JP" i="1">
                            <a:latin typeface="Cambria Math" panose="02040503050406030204" pitchFamily="18" charset="0"/>
                          </a:rPr>
                          <m:t>𝑘</m:t>
                        </m:r>
                      </m:sub>
                    </m:sSub>
                    <m:r>
                      <a:rPr lang="en-US" altLang="ja-JP" i="1">
                        <a:latin typeface="Cambria Math" panose="02040503050406030204" pitchFamily="18" charset="0"/>
                      </a:rPr>
                      <m:t> </m:t>
                    </m:r>
                  </m:oMath>
                </a14:m>
                <a:r>
                  <a:rPr lang="en-US" altLang="ja-JP" dirty="0"/>
                  <a:t>(i.e. </a:t>
                </a:r>
                <a14:m>
                  <m:oMath xmlns:m="http://schemas.openxmlformats.org/officeDocument/2006/math">
                    <m:r>
                      <a:rPr lang="en-US" altLang="ja-JP" i="1">
                        <a:latin typeface="Cambria Math" panose="02040503050406030204" pitchFamily="18" charset="0"/>
                      </a:rPr>
                      <m:t>𝑤</m:t>
                    </m:r>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𝑤</m:t>
                        </m:r>
                      </m:e>
                      <m:sub>
                        <m:r>
                          <a:rPr lang="en-US" altLang="ja-JP" i="1">
                            <a:latin typeface="Cambria Math" panose="02040503050406030204" pitchFamily="18" charset="0"/>
                          </a:rPr>
                          <m:t>1</m:t>
                        </m:r>
                      </m:sub>
                    </m:sSub>
                  </m:oMath>
                </a14:m>
                <a:r>
                  <a:rPr lang="en-US" altLang="ja-JP" dirty="0"/>
                  <a:t>)</a:t>
                </a:r>
                <a:endParaRPr kumimoji="1" lang="ja-JP" altLang="en-US"/>
              </a:p>
              <a:p>
                <a:endParaRPr kumimoji="1" lang="en-US" altLang="ja-JP" dirty="0"/>
              </a:p>
              <a:p>
                <a:endParaRPr kumimoji="1" lang="ja-JP" altLang="en-US"/>
              </a:p>
              <a:p>
                <a:endParaRPr kumimoji="1" lang="zh-CN" altLang="en-US" dirty="0"/>
              </a:p>
            </p:txBody>
          </p:sp>
        </mc:Choice>
        <mc:Fallback xmlns="">
          <p:sp>
            <p:nvSpPr>
              <p:cNvPr id="3" name="内容占位符 2">
                <a:extLst>
                  <a:ext uri="{FF2B5EF4-FFF2-40B4-BE49-F238E27FC236}">
                    <a16:creationId xmlns:a16="http://schemas.microsoft.com/office/drawing/2014/main" id="{9B490443-36E1-334A-BDB1-D5B79735A346}"/>
                  </a:ext>
                </a:extLst>
              </p:cNvPr>
              <p:cNvSpPr>
                <a:spLocks noGrp="1" noRot="1" noChangeAspect="1" noMove="1" noResize="1" noEditPoints="1" noAdjustHandles="1" noChangeArrowheads="1" noChangeShapeType="1" noTextEdit="1"/>
              </p:cNvSpPr>
              <p:nvPr>
                <p:ph idx="1"/>
              </p:nvPr>
            </p:nvSpPr>
            <p:spPr>
              <a:blipFill>
                <a:blip r:embed="rId3"/>
                <a:stretch>
                  <a:fillRect l="-979" t="-1235" r="-816" b="-833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432F1F6A-7C7E-954B-AB9A-1EBC3D3B5FDC}"/>
              </a:ext>
            </a:extLst>
          </p:cNvPr>
          <p:cNvSpPr>
            <a:spLocks noGrp="1"/>
          </p:cNvSpPr>
          <p:nvPr>
            <p:ph type="sldNum" sz="quarter" idx="12"/>
          </p:nvPr>
        </p:nvSpPr>
        <p:spPr/>
        <p:txBody>
          <a:bodyPr/>
          <a:lstStyle/>
          <a:p>
            <a:pPr>
              <a:defRPr/>
            </a:pPr>
            <a:fld id="{72AD9551-EF26-43A6-9350-CD44E8FD0F6F}" type="slidenum">
              <a:rPr lang="en-US" altLang="zh-CN" smtClean="0"/>
              <a:pPr>
                <a:defRPr/>
              </a:pPr>
              <a:t>21</a:t>
            </a:fld>
            <a:endParaRPr lang="en-US" altLang="zh-CN"/>
          </a:p>
        </p:txBody>
      </p:sp>
    </p:spTree>
    <p:extLst>
      <p:ext uri="{BB962C8B-B14F-4D97-AF65-F5344CB8AC3E}">
        <p14:creationId xmlns:p14="http://schemas.microsoft.com/office/powerpoint/2010/main" val="3361992278"/>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CAC5E9-E6B2-A34C-9FDE-66991F309529}"/>
              </a:ext>
            </a:extLst>
          </p:cNvPr>
          <p:cNvSpPr>
            <a:spLocks noGrp="1"/>
          </p:cNvSpPr>
          <p:nvPr>
            <p:ph type="title"/>
          </p:nvPr>
        </p:nvSpPr>
        <p:spPr/>
        <p:txBody>
          <a:bodyPr/>
          <a:lstStyle/>
          <a:p>
            <a:r>
              <a:rPr lang="en-US" altLang="ja-JP" dirty="0"/>
              <a:t>Overview of the proposed rumor detection model</a:t>
            </a:r>
            <a:endParaRPr kumimoji="1" lang="zh-CN" altLang="en-US" dirty="0"/>
          </a:p>
        </p:txBody>
      </p:sp>
      <p:sp>
        <p:nvSpPr>
          <p:cNvPr id="4" name="灯片编号占位符 3">
            <a:extLst>
              <a:ext uri="{FF2B5EF4-FFF2-40B4-BE49-F238E27FC236}">
                <a16:creationId xmlns:a16="http://schemas.microsoft.com/office/drawing/2014/main" id="{432F1F6A-7C7E-954B-AB9A-1EBC3D3B5FDC}"/>
              </a:ext>
            </a:extLst>
          </p:cNvPr>
          <p:cNvSpPr>
            <a:spLocks noGrp="1"/>
          </p:cNvSpPr>
          <p:nvPr>
            <p:ph type="sldNum" sz="quarter" idx="12"/>
          </p:nvPr>
        </p:nvSpPr>
        <p:spPr/>
        <p:txBody>
          <a:bodyPr/>
          <a:lstStyle/>
          <a:p>
            <a:pPr>
              <a:defRPr/>
            </a:pPr>
            <a:fld id="{72AD9551-EF26-43A6-9350-CD44E8FD0F6F}" type="slidenum">
              <a:rPr lang="en-US" altLang="zh-CN" smtClean="0"/>
              <a:pPr>
                <a:defRPr/>
              </a:pPr>
              <a:t>22</a:t>
            </a:fld>
            <a:endParaRPr lang="en-US" altLang="zh-CN"/>
          </a:p>
        </p:txBody>
      </p:sp>
      <p:pic>
        <p:nvPicPr>
          <p:cNvPr id="8" name="内容占位符 7">
            <a:extLst>
              <a:ext uri="{FF2B5EF4-FFF2-40B4-BE49-F238E27FC236}">
                <a16:creationId xmlns:a16="http://schemas.microsoft.com/office/drawing/2014/main" id="{60C48E22-E1B0-6840-8A1E-12780FBCB4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2057400"/>
            <a:ext cx="6324600" cy="2826905"/>
          </a:xfrm>
        </p:spPr>
      </p:pic>
      <p:sp>
        <p:nvSpPr>
          <p:cNvPr id="9" name="文本框 8">
            <a:extLst>
              <a:ext uri="{FF2B5EF4-FFF2-40B4-BE49-F238E27FC236}">
                <a16:creationId xmlns:a16="http://schemas.microsoft.com/office/drawing/2014/main" id="{D98EA8DD-6A3C-A142-841A-82B42E6F9D8E}"/>
              </a:ext>
            </a:extLst>
          </p:cNvPr>
          <p:cNvSpPr txBox="1"/>
          <p:nvPr/>
        </p:nvSpPr>
        <p:spPr>
          <a:xfrm>
            <a:off x="1831878" y="5058521"/>
            <a:ext cx="5404043" cy="338554"/>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Figure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4.4.1</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Overview of the proposed rumor detection model</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563168"/>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E68F5A-D07E-784E-B9C3-6BC98BBA8519}"/>
              </a:ext>
            </a:extLst>
          </p:cNvPr>
          <p:cNvSpPr>
            <a:spLocks noGrp="1"/>
          </p:cNvSpPr>
          <p:nvPr>
            <p:ph type="title"/>
          </p:nvPr>
        </p:nvSpPr>
        <p:spPr/>
        <p:txBody>
          <a:bodyPr/>
          <a:lstStyle/>
          <a:p>
            <a:r>
              <a:rPr kumimoji="1" lang="en-US" altLang="zh-CN" dirty="0"/>
              <a:t>Data</a:t>
            </a:r>
            <a:r>
              <a:rPr kumimoji="1" lang="zh-CN" altLang="en-US" dirty="0"/>
              <a:t> </a:t>
            </a:r>
            <a:r>
              <a:rPr kumimoji="1" lang="en-US" altLang="zh-CN" dirty="0"/>
              <a:t>Collection</a:t>
            </a:r>
            <a:endParaRPr kumimoji="1" lang="zh-CN" altLang="en-US" dirty="0"/>
          </a:p>
        </p:txBody>
      </p:sp>
      <p:sp>
        <p:nvSpPr>
          <p:cNvPr id="3" name="内容占位符 2">
            <a:extLst>
              <a:ext uri="{FF2B5EF4-FFF2-40B4-BE49-F238E27FC236}">
                <a16:creationId xmlns:a16="http://schemas.microsoft.com/office/drawing/2014/main" id="{3D0766D2-4BDF-8A45-9057-525DC6C73525}"/>
              </a:ext>
            </a:extLst>
          </p:cNvPr>
          <p:cNvSpPr>
            <a:spLocks noGrp="1"/>
          </p:cNvSpPr>
          <p:nvPr>
            <p:ph idx="1"/>
          </p:nvPr>
        </p:nvSpPr>
        <p:spPr/>
        <p:txBody>
          <a:bodyPr/>
          <a:lstStyle/>
          <a:p>
            <a:r>
              <a:rPr kumimoji="1" lang="en-US" altLang="zh-CN" dirty="0"/>
              <a:t>2,325 non-rumors are collected from public timeline</a:t>
            </a:r>
          </a:p>
          <a:p>
            <a:r>
              <a:rPr kumimoji="1" lang="en-US" altLang="zh-CN" dirty="0"/>
              <a:t>1,257 rumors are collected by the crawler</a:t>
            </a:r>
            <a:r>
              <a:rPr kumimoji="1" lang="zh-CN" altLang="en-US" dirty="0"/>
              <a:t> </a:t>
            </a:r>
            <a:r>
              <a:rPr kumimoji="1" lang="en-US" altLang="zh-CN" dirty="0"/>
              <a:t>from</a:t>
            </a:r>
            <a:r>
              <a:rPr kumimoji="1" lang="zh-CN" altLang="en-US" dirty="0"/>
              <a:t> </a:t>
            </a:r>
            <a:r>
              <a:rPr kumimoji="1" lang="en-US" altLang="zh-CN" dirty="0"/>
              <a:t>Weibo Community Management Centre</a:t>
            </a:r>
          </a:p>
          <a:p>
            <a:r>
              <a:rPr kumimoji="1" lang="en-US" altLang="zh-CN" dirty="0"/>
              <a:t>In total 167,731 </a:t>
            </a:r>
            <a:r>
              <a:rPr kumimoji="1" lang="en-US" altLang="zh-CN" dirty="0" err="1"/>
              <a:t>Weibos</a:t>
            </a:r>
            <a:r>
              <a:rPr kumimoji="1" lang="en-US" altLang="zh-CN" dirty="0"/>
              <a:t> are collected including both rumors and non-rumors with their recent Weibo sets and 1,501,472 comments.</a:t>
            </a:r>
            <a:endParaRPr kumimoji="1" lang="zh-CN" altLang="en-US" dirty="0"/>
          </a:p>
        </p:txBody>
      </p:sp>
      <p:sp>
        <p:nvSpPr>
          <p:cNvPr id="4" name="灯片编号占位符 3">
            <a:extLst>
              <a:ext uri="{FF2B5EF4-FFF2-40B4-BE49-F238E27FC236}">
                <a16:creationId xmlns:a16="http://schemas.microsoft.com/office/drawing/2014/main" id="{7E839B42-7C3C-7540-9A45-746435C1F693}"/>
              </a:ext>
            </a:extLst>
          </p:cNvPr>
          <p:cNvSpPr>
            <a:spLocks noGrp="1"/>
          </p:cNvSpPr>
          <p:nvPr>
            <p:ph type="sldNum" sz="quarter" idx="12"/>
          </p:nvPr>
        </p:nvSpPr>
        <p:spPr/>
        <p:txBody>
          <a:bodyPr/>
          <a:lstStyle/>
          <a:p>
            <a:pPr>
              <a:defRPr/>
            </a:pPr>
            <a:fld id="{72AD9551-EF26-43A6-9350-CD44E8FD0F6F}" type="slidenum">
              <a:rPr lang="en-US" altLang="zh-CN" smtClean="0"/>
              <a:pPr>
                <a:defRPr/>
              </a:pPr>
              <a:t>23</a:t>
            </a:fld>
            <a:endParaRPr lang="en-US" altLang="zh-CN"/>
          </a:p>
        </p:txBody>
      </p:sp>
    </p:spTree>
    <p:extLst>
      <p:ext uri="{BB962C8B-B14F-4D97-AF65-F5344CB8AC3E}">
        <p14:creationId xmlns:p14="http://schemas.microsoft.com/office/powerpoint/2010/main" val="239995111"/>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4D0DE0-110B-A444-BCB8-C86F9E284EB7}"/>
              </a:ext>
            </a:extLst>
          </p:cNvPr>
          <p:cNvSpPr>
            <a:spLocks noGrp="1"/>
          </p:cNvSpPr>
          <p:nvPr>
            <p:ph type="title"/>
          </p:nvPr>
        </p:nvSpPr>
        <p:spPr/>
        <p:txBody>
          <a:bodyPr/>
          <a:lstStyle/>
          <a:p>
            <a:r>
              <a:rPr kumimoji="1" lang="en-US" altLang="zh-CN" dirty="0"/>
              <a:t>Proposed</a:t>
            </a:r>
            <a:r>
              <a:rPr kumimoji="1" lang="zh-CN" altLang="en-US" dirty="0"/>
              <a:t> </a:t>
            </a:r>
            <a:r>
              <a:rPr kumimoji="1" lang="en-US" altLang="zh-CN" dirty="0"/>
              <a:t>Features</a:t>
            </a:r>
            <a:endParaRPr kumimoji="1" lang="zh-CN" altLang="en-US" dirty="0"/>
          </a:p>
        </p:txBody>
      </p:sp>
      <p:pic>
        <p:nvPicPr>
          <p:cNvPr id="7" name="内容占位符 6">
            <a:extLst>
              <a:ext uri="{FF2B5EF4-FFF2-40B4-BE49-F238E27FC236}">
                <a16:creationId xmlns:a16="http://schemas.microsoft.com/office/drawing/2014/main" id="{C1EB2568-FEAF-5649-A82A-270EB57B18E4}"/>
              </a:ext>
            </a:extLst>
          </p:cNvPr>
          <p:cNvPicPr>
            <a:picLocks noGrp="1" noChangeAspect="1"/>
          </p:cNvPicPr>
          <p:nvPr>
            <p:ph sz="half" idx="1"/>
          </p:nvPr>
        </p:nvPicPr>
        <p:blipFill>
          <a:blip r:embed="rId3"/>
          <a:stretch>
            <a:fillRect/>
          </a:stretch>
        </p:blipFill>
        <p:spPr>
          <a:xfrm>
            <a:off x="685800" y="2635572"/>
            <a:ext cx="3810000" cy="2806055"/>
          </a:xfrm>
          <a:prstGeom prst="rect">
            <a:avLst/>
          </a:prstGeom>
        </p:spPr>
      </p:pic>
      <p:pic>
        <p:nvPicPr>
          <p:cNvPr id="8" name="内容占位符 7">
            <a:extLst>
              <a:ext uri="{FF2B5EF4-FFF2-40B4-BE49-F238E27FC236}">
                <a16:creationId xmlns:a16="http://schemas.microsoft.com/office/drawing/2014/main" id="{98FF7FE5-6480-F143-A43B-616781C12BED}"/>
              </a:ext>
            </a:extLst>
          </p:cNvPr>
          <p:cNvPicPr>
            <a:picLocks noGrp="1" noChangeAspect="1"/>
          </p:cNvPicPr>
          <p:nvPr>
            <p:ph sz="half" idx="2"/>
          </p:nvPr>
        </p:nvPicPr>
        <p:blipFill>
          <a:blip r:embed="rId4"/>
          <a:stretch>
            <a:fillRect/>
          </a:stretch>
        </p:blipFill>
        <p:spPr>
          <a:xfrm>
            <a:off x="4648200" y="2548550"/>
            <a:ext cx="3810000" cy="2980099"/>
          </a:xfrm>
          <a:prstGeom prst="rect">
            <a:avLst/>
          </a:prstGeom>
        </p:spPr>
      </p:pic>
      <p:sp>
        <p:nvSpPr>
          <p:cNvPr id="4" name="灯片编号占位符 3">
            <a:extLst>
              <a:ext uri="{FF2B5EF4-FFF2-40B4-BE49-F238E27FC236}">
                <a16:creationId xmlns:a16="http://schemas.microsoft.com/office/drawing/2014/main" id="{345ECAFA-8CC2-0C4A-9C57-5C96046CD8EB}"/>
              </a:ext>
            </a:extLst>
          </p:cNvPr>
          <p:cNvSpPr>
            <a:spLocks noGrp="1"/>
          </p:cNvSpPr>
          <p:nvPr>
            <p:ph type="sldNum" sz="quarter" idx="12"/>
          </p:nvPr>
        </p:nvSpPr>
        <p:spPr/>
        <p:txBody>
          <a:bodyPr/>
          <a:lstStyle/>
          <a:p>
            <a:pPr>
              <a:defRPr/>
            </a:pPr>
            <a:fld id="{72AD9551-EF26-43A6-9350-CD44E8FD0F6F}" type="slidenum">
              <a:rPr lang="en-US" altLang="zh-CN" smtClean="0"/>
              <a:pPr>
                <a:defRPr/>
              </a:pPr>
              <a:t>24</a:t>
            </a:fld>
            <a:endParaRPr lang="en-US" altLang="zh-CN"/>
          </a:p>
        </p:txBody>
      </p:sp>
    </p:spTree>
    <p:extLst>
      <p:ext uri="{BB962C8B-B14F-4D97-AF65-F5344CB8AC3E}">
        <p14:creationId xmlns:p14="http://schemas.microsoft.com/office/powerpoint/2010/main" val="3821320867"/>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6F0926-E854-3E4F-ACDE-1E92FA569AA1}"/>
              </a:ext>
            </a:extLst>
          </p:cNvPr>
          <p:cNvSpPr>
            <a:spLocks noGrp="1"/>
          </p:cNvSpPr>
          <p:nvPr>
            <p:ph type="title"/>
          </p:nvPr>
        </p:nvSpPr>
        <p:spPr/>
        <p:txBody>
          <a:bodyPr/>
          <a:lstStyle/>
          <a:p>
            <a:r>
              <a:rPr kumimoji="1" lang="en-US" altLang="zh-CN" dirty="0"/>
              <a:t>Recurrent</a:t>
            </a:r>
            <a:r>
              <a:rPr kumimoji="1" lang="zh-CN" altLang="en-US" dirty="0"/>
              <a:t> </a:t>
            </a:r>
            <a:r>
              <a:rPr kumimoji="1" lang="en-US" altLang="zh-CN" dirty="0"/>
              <a:t>Neural</a:t>
            </a:r>
            <a:r>
              <a:rPr kumimoji="1" lang="zh-CN" altLang="en-US" dirty="0"/>
              <a:t> </a:t>
            </a:r>
            <a:r>
              <a:rPr kumimoji="1" lang="en-US" altLang="zh-CN" dirty="0"/>
              <a:t>Networks</a:t>
            </a:r>
            <a:endParaRPr kumimoji="1" lang="zh-CN" altLang="en-US" dirty="0"/>
          </a:p>
        </p:txBody>
      </p:sp>
      <p:pic>
        <p:nvPicPr>
          <p:cNvPr id="6" name="内容占位符 5">
            <a:extLst>
              <a:ext uri="{FF2B5EF4-FFF2-40B4-BE49-F238E27FC236}">
                <a16:creationId xmlns:a16="http://schemas.microsoft.com/office/drawing/2014/main" id="{72E53C24-DB04-D740-8304-90AC49214C29}"/>
              </a:ext>
            </a:extLst>
          </p:cNvPr>
          <p:cNvPicPr>
            <a:picLocks noGrp="1" noChangeAspect="1"/>
          </p:cNvPicPr>
          <p:nvPr>
            <p:ph sz="half" idx="1"/>
          </p:nvPr>
        </p:nvPicPr>
        <p:blipFill>
          <a:blip r:embed="rId3"/>
          <a:stretch>
            <a:fillRect/>
          </a:stretch>
        </p:blipFill>
        <p:spPr>
          <a:xfrm>
            <a:off x="2004002" y="1752600"/>
            <a:ext cx="5135995" cy="2964313"/>
          </a:xfrm>
          <a:prstGeom prst="rect">
            <a:avLst/>
          </a:prstGeom>
        </p:spPr>
      </p:pic>
      <p:pic>
        <p:nvPicPr>
          <p:cNvPr id="7" name="内容占位符 6">
            <a:extLst>
              <a:ext uri="{FF2B5EF4-FFF2-40B4-BE49-F238E27FC236}">
                <a16:creationId xmlns:a16="http://schemas.microsoft.com/office/drawing/2014/main" id="{4D10798F-3717-AD47-A6A5-F595B74F8D90}"/>
              </a:ext>
            </a:extLst>
          </p:cNvPr>
          <p:cNvPicPr>
            <a:picLocks noGrp="1" noChangeAspect="1"/>
          </p:cNvPicPr>
          <p:nvPr>
            <p:ph sz="half" idx="2"/>
          </p:nvPr>
        </p:nvPicPr>
        <p:blipFill>
          <a:blip r:embed="rId4"/>
          <a:stretch>
            <a:fillRect/>
          </a:stretch>
        </p:blipFill>
        <p:spPr>
          <a:xfrm>
            <a:off x="3079749" y="4909985"/>
            <a:ext cx="2984500" cy="1145343"/>
          </a:xfrm>
          <a:prstGeom prst="rect">
            <a:avLst/>
          </a:prstGeom>
        </p:spPr>
      </p:pic>
      <p:sp>
        <p:nvSpPr>
          <p:cNvPr id="5" name="灯片编号占位符 4">
            <a:extLst>
              <a:ext uri="{FF2B5EF4-FFF2-40B4-BE49-F238E27FC236}">
                <a16:creationId xmlns:a16="http://schemas.microsoft.com/office/drawing/2014/main" id="{B0C63199-C600-7F4D-92EF-D907303DC2B3}"/>
              </a:ext>
            </a:extLst>
          </p:cNvPr>
          <p:cNvSpPr>
            <a:spLocks noGrp="1"/>
          </p:cNvSpPr>
          <p:nvPr>
            <p:ph type="sldNum" sz="quarter" idx="12"/>
          </p:nvPr>
        </p:nvSpPr>
        <p:spPr/>
        <p:txBody>
          <a:bodyPr/>
          <a:lstStyle/>
          <a:p>
            <a:pPr>
              <a:defRPr/>
            </a:pPr>
            <a:fld id="{5BE9A389-9A50-407C-A277-3E6C31462E4B}" type="slidenum">
              <a:rPr lang="en-US" altLang="zh-CN" smtClean="0"/>
              <a:pPr>
                <a:defRPr/>
              </a:pPr>
              <a:t>25</a:t>
            </a:fld>
            <a:endParaRPr lang="en-US" altLang="zh-CN"/>
          </a:p>
        </p:txBody>
      </p:sp>
    </p:spTree>
    <p:extLst>
      <p:ext uri="{BB962C8B-B14F-4D97-AF65-F5344CB8AC3E}">
        <p14:creationId xmlns:p14="http://schemas.microsoft.com/office/powerpoint/2010/main" val="3462012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47B321-8E5A-5D4E-8FAD-C47100B5F352}"/>
              </a:ext>
            </a:extLst>
          </p:cNvPr>
          <p:cNvSpPr>
            <a:spLocks noGrp="1"/>
          </p:cNvSpPr>
          <p:nvPr>
            <p:ph type="title"/>
          </p:nvPr>
        </p:nvSpPr>
        <p:spPr/>
        <p:txBody>
          <a:bodyPr/>
          <a:lstStyle/>
          <a:p>
            <a:r>
              <a:rPr kumimoji="1" lang="en-US" altLang="zh-CN" dirty="0"/>
              <a:t>Group</a:t>
            </a:r>
            <a:r>
              <a:rPr kumimoji="1" lang="zh-CN" altLang="en-US" dirty="0"/>
              <a:t> </a:t>
            </a:r>
            <a:r>
              <a:rPr kumimoji="1" lang="en-US" altLang="zh-CN" dirty="0"/>
              <a:t>Comment</a:t>
            </a:r>
            <a:r>
              <a:rPr kumimoji="1" lang="zh-CN" altLang="en-US" dirty="0"/>
              <a:t> </a:t>
            </a:r>
            <a:r>
              <a:rPr kumimoji="1" lang="en-US" altLang="zh-CN" dirty="0"/>
              <a:t>Features</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7F31DD6-4D44-B246-92EE-33E4354CCEAC}"/>
                  </a:ext>
                </a:extLst>
              </p:cNvPr>
              <p:cNvSpPr>
                <a:spLocks noGrp="1"/>
              </p:cNvSpPr>
              <p:nvPr>
                <p:ph idx="1"/>
              </p:nvPr>
            </p:nvSpPr>
            <p:spPr/>
            <p:txBody>
              <a:bodyPr/>
              <a:lstStyle/>
              <a:p>
                <a:r>
                  <a:rPr kumimoji="1" lang="en-US" altLang="zh-CN" dirty="0"/>
                  <a:t>The time range between the first and last comment of the Weibo is first calculated, then the time period is divided into </a:t>
                </a:r>
                <a:r>
                  <a:rPr kumimoji="1" lang="en-US" altLang="zh-CN" i="1" dirty="0"/>
                  <a:t>T</a:t>
                </a:r>
                <a:r>
                  <a:rPr kumimoji="1" lang="en-US" altLang="zh-CN" dirty="0"/>
                  <a:t> time slots equally.</a:t>
                </a:r>
              </a:p>
              <a:p>
                <a:r>
                  <a:rPr kumimoji="1" lang="en-US" altLang="zh-CN" dirty="0"/>
                  <a:t>Each</a:t>
                </a:r>
                <a:r>
                  <a:rPr kumimoji="1" lang="zh-CN" altLang="en-US" dirty="0"/>
                  <a:t> </a:t>
                </a:r>
                <a:r>
                  <a:rPr kumimoji="1" lang="en-US" altLang="zh-CN" i="1" dirty="0"/>
                  <a:t>w</a:t>
                </a:r>
                <a:r>
                  <a:rPr kumimoji="1" lang="zh-CN" altLang="en-US" dirty="0"/>
                  <a:t> </a:t>
                </a:r>
                <a:r>
                  <a:rPr kumimoji="1" lang="en-US" altLang="zh-CN" dirty="0"/>
                  <a:t>has</a:t>
                </a:r>
                <a:r>
                  <a:rPr kumimoji="1" lang="zh-CN" altLang="en-US" dirty="0"/>
                  <a:t> </a:t>
                </a:r>
                <a:r>
                  <a:rPr kumimoji="1" lang="en-US" altLang="zh-CN" i="1" dirty="0"/>
                  <a:t>T</a:t>
                </a:r>
                <a:r>
                  <a:rPr kumimoji="1" lang="zh-CN" altLang="en-US" dirty="0"/>
                  <a:t> </a:t>
                </a:r>
                <a:r>
                  <a:rPr kumimoji="1" lang="en-US" altLang="zh-CN" dirty="0"/>
                  <a:t>sets</a:t>
                </a:r>
                <a:r>
                  <a:rPr kumimoji="1" lang="zh-CN" altLang="en-US" dirty="0"/>
                  <a:t> </a:t>
                </a:r>
                <a:r>
                  <a:rPr kumimoji="1" lang="en-US" altLang="zh-CN" dirty="0"/>
                  <a:t>of</a:t>
                </a:r>
                <a:r>
                  <a:rPr kumimoji="1" lang="zh-CN" altLang="en-US" dirty="0"/>
                  <a:t> </a:t>
                </a:r>
                <a:r>
                  <a:rPr kumimoji="1" lang="en-US" altLang="zh-CN" dirty="0"/>
                  <a:t>comments</a:t>
                </a:r>
                <a:r>
                  <a:rPr kumimoji="1" lang="zh-CN" altLang="en-US" dirty="0"/>
                  <a:t> </a:t>
                </a:r>
                <a14:m>
                  <m:oMath xmlns:m="http://schemas.openxmlformats.org/officeDocument/2006/math">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𝐶</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r>
                      <a:rPr kumimoji="1" lang="zh-CN" altLang="en-US" b="0" i="1" smtClean="0">
                        <a:latin typeface="Cambria Math" panose="02040503050406030204" pitchFamily="18" charset="0"/>
                      </a:rPr>
                      <m:t> </m:t>
                    </m:r>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=1,2,…,</m:t>
                    </m:r>
                    <m:r>
                      <a:rPr kumimoji="1" lang="en-US" altLang="zh-CN" b="0" i="1" smtClean="0">
                        <a:latin typeface="Cambria Math" panose="02040503050406030204" pitchFamily="18" charset="0"/>
                      </a:rPr>
                      <m:t>𝑇</m:t>
                    </m:r>
                    <m:r>
                      <a:rPr kumimoji="1" lang="en-US" altLang="zh-CN" b="0" i="1" smtClean="0">
                        <a:latin typeface="Cambria Math" panose="02040503050406030204" pitchFamily="18" charset="0"/>
                      </a:rPr>
                      <m:t>}</m:t>
                    </m:r>
                  </m:oMath>
                </a14:m>
                <a:endParaRPr kumimoji="1" lang="en-US" altLang="zh-CN" dirty="0"/>
              </a:p>
              <a:p>
                <a:r>
                  <a:rPr kumimoji="1" lang="en-US" altLang="zh-CN" dirty="0"/>
                  <a:t>In the RNN module, the input value of the </a:t>
                </a:r>
                <a:r>
                  <a:rPr kumimoji="1" lang="en-US" altLang="zh-CN" i="1" dirty="0" err="1"/>
                  <a:t>t</a:t>
                </a:r>
                <a:r>
                  <a:rPr kumimoji="1" lang="en-US" altLang="zh-CN" dirty="0" err="1"/>
                  <a:t>th</a:t>
                </a:r>
                <a:r>
                  <a:rPr kumimoji="1" lang="en-US" altLang="zh-CN" dirty="0"/>
                  <a:t> time slot </a:t>
                </a:r>
                <a14:m>
                  <m:oMath xmlns:m="http://schemas.openxmlformats.org/officeDocument/2006/math">
                    <m:sSub>
                      <m:sSubPr>
                        <m:ctrlPr>
                          <a:rPr kumimoji="1" lang="en-US" altLang="zh-CN"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𝑡</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𝑡</m:t>
                        </m:r>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oMath>
                </a14:m>
                <a:r>
                  <a:rPr kumimoji="1" lang="en-US" altLang="zh-CN" dirty="0"/>
                  <a:t>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i="1">
                            <a:latin typeface="Cambria Math" panose="02040503050406030204" pitchFamily="18" charset="0"/>
                          </a:rPr>
                          <m:t>𝑡</m:t>
                        </m:r>
                        <m:r>
                          <a:rPr kumimoji="1" lang="en-US" altLang="zh-CN" i="1">
                            <a:latin typeface="Cambria Math" panose="02040503050406030204" pitchFamily="18" charset="0"/>
                          </a:rPr>
                          <m:t>,2</m:t>
                        </m:r>
                      </m:sub>
                    </m:sSub>
                    <m:r>
                      <a:rPr kumimoji="1" lang="en-US" altLang="zh-CN" b="0" i="1" smtClean="0">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i="1">
                            <a:latin typeface="Cambria Math" panose="02040503050406030204" pitchFamily="18" charset="0"/>
                          </a:rPr>
                          <m:t>𝑡</m:t>
                        </m:r>
                        <m:r>
                          <a:rPr kumimoji="1" lang="en-US" altLang="zh-CN" i="1">
                            <a:latin typeface="Cambria Math" panose="02040503050406030204" pitchFamily="18" charset="0"/>
                          </a:rPr>
                          <m:t>,</m:t>
                        </m:r>
                        <m:r>
                          <a:rPr kumimoji="1" lang="en-US" altLang="zh-CN" b="0" i="1" smtClean="0">
                            <a:latin typeface="Cambria Math" panose="02040503050406030204" pitchFamily="18" charset="0"/>
                          </a:rPr>
                          <m:t>𝑚</m:t>
                        </m:r>
                      </m:sub>
                    </m:sSub>
                    <m:r>
                      <a:rPr kumimoji="1" lang="en-US" altLang="zh-CN" b="0" i="1" smtClean="0">
                        <a:latin typeface="Cambria Math" panose="02040503050406030204" pitchFamily="18" charset="0"/>
                      </a:rPr>
                      <m:t>)</m:t>
                    </m:r>
                  </m:oMath>
                </a14:m>
                <a:r>
                  <a:rPr kumimoji="1" lang="zh-CN" altLang="en-US" dirty="0"/>
                  <a:t> </a:t>
                </a:r>
                <a:r>
                  <a:rPr kumimoji="1" lang="en-US" altLang="zh-CN" dirty="0"/>
                  <a:t>is</a:t>
                </a:r>
                <a:r>
                  <a:rPr kumimoji="1" lang="zh-CN" altLang="en-US" dirty="0"/>
                  <a:t> </a:t>
                </a:r>
                <a:r>
                  <a:rPr kumimoji="1" lang="en-US" altLang="zh-CN" dirty="0"/>
                  <a:t>a</a:t>
                </a:r>
                <a:r>
                  <a:rPr kumimoji="1" lang="zh-CN" altLang="en-US" dirty="0"/>
                  <a:t> </a:t>
                </a:r>
                <a:r>
                  <a:rPr kumimoji="1" lang="en-US" altLang="zh-CN" dirty="0"/>
                  <a:t>m-vector.</a:t>
                </a:r>
                <a:r>
                  <a:rPr kumimoji="1" lang="zh-CN" altLang="en-US" dirty="0"/>
                  <a:t>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𝑥</m:t>
                        </m:r>
                      </m:e>
                      <m:sub>
                        <m:r>
                          <a:rPr kumimoji="1" lang="en-US" altLang="zh-CN" i="1">
                            <a:latin typeface="Cambria Math" panose="02040503050406030204" pitchFamily="18" charset="0"/>
                          </a:rPr>
                          <m:t>𝑡</m:t>
                        </m:r>
                        <m:r>
                          <a:rPr kumimoji="1" lang="en-US" altLang="zh-CN" i="1">
                            <a:latin typeface="Cambria Math" panose="02040503050406030204" pitchFamily="18" charset="0"/>
                          </a:rPr>
                          <m:t>,</m:t>
                        </m:r>
                        <m:r>
                          <a:rPr kumimoji="1" lang="en-US" altLang="zh-CN" b="0" i="1" smtClean="0">
                            <a:latin typeface="Cambria Math" panose="02040503050406030204" pitchFamily="18" charset="0"/>
                          </a:rPr>
                          <m:t>𝑖</m:t>
                        </m:r>
                      </m:sub>
                    </m:sSub>
                  </m:oMath>
                </a14:m>
                <a:r>
                  <a:rPr kumimoji="1" lang="zh-CN" altLang="en-US" dirty="0"/>
                  <a:t> </a:t>
                </a:r>
                <a:r>
                  <a:rPr kumimoji="1" lang="en-US" altLang="zh-CN" dirty="0"/>
                  <a:t>denotes</a:t>
                </a:r>
                <a:r>
                  <a:rPr kumimoji="1" lang="zh-CN" altLang="en-US" dirty="0"/>
                  <a:t> </a:t>
                </a:r>
                <a:r>
                  <a:rPr kumimoji="1" lang="en-US" altLang="zh-CN" i="1" dirty="0" err="1"/>
                  <a:t>i</a:t>
                </a:r>
                <a:r>
                  <a:rPr kumimoji="1" lang="en-US" altLang="zh-CN" dirty="0" err="1"/>
                  <a:t>th</a:t>
                </a:r>
                <a:r>
                  <a:rPr kumimoji="1" lang="zh-CN" altLang="en-US" dirty="0"/>
                  <a:t> </a:t>
                </a:r>
                <a:r>
                  <a:rPr kumimoji="1" lang="en-US" altLang="zh-CN" dirty="0"/>
                  <a:t>comment</a:t>
                </a:r>
                <a:r>
                  <a:rPr kumimoji="1" lang="zh-CN" altLang="en-US" dirty="0"/>
                  <a:t> </a:t>
                </a:r>
                <a:r>
                  <a:rPr kumimoji="1" lang="en-US" altLang="zh-CN" dirty="0"/>
                  <a:t>based</a:t>
                </a:r>
                <a:r>
                  <a:rPr kumimoji="1" lang="zh-CN" altLang="en-US" dirty="0"/>
                  <a:t> </a:t>
                </a:r>
                <a:r>
                  <a:rPr kumimoji="1" lang="en-US" altLang="zh-CN" dirty="0"/>
                  <a:t>feature</a:t>
                </a:r>
                <a:r>
                  <a:rPr kumimoji="1" lang="zh-CN" altLang="en-US" dirty="0"/>
                  <a:t> </a:t>
                </a:r>
                <a:r>
                  <a:rPr lang="en-US" altLang="zh-CN" dirty="0"/>
                  <a:t>calculated at time slot </a:t>
                </a:r>
                <a:r>
                  <a:rPr lang="en-US" altLang="zh-CN" i="1" dirty="0"/>
                  <a:t>t</a:t>
                </a:r>
                <a:r>
                  <a:rPr lang="en-US" altLang="zh-CN" dirty="0"/>
                  <a:t>, by applying function g(·) on the comments in </a:t>
                </a:r>
                <a14:m>
                  <m:oMath xmlns:m="http://schemas.openxmlformats.org/officeDocument/2006/math">
                    <m:sSub>
                      <m:sSubPr>
                        <m:ctrlPr>
                          <a:rPr kumimoji="1" lang="en-US" altLang="zh-CN" i="1">
                            <a:latin typeface="Cambria Math" panose="02040503050406030204" pitchFamily="18" charset="0"/>
                          </a:rPr>
                        </m:ctrlPr>
                      </m:sSubPr>
                      <m:e>
                        <m:r>
                          <a:rPr kumimoji="1" lang="en-US" altLang="zh-CN" i="1">
                            <a:latin typeface="Cambria Math" panose="02040503050406030204" pitchFamily="18" charset="0"/>
                          </a:rPr>
                          <m:t>𝐶</m:t>
                        </m:r>
                      </m:e>
                      <m:sub>
                        <m:r>
                          <a:rPr kumimoji="1" lang="en-US" altLang="zh-CN" i="1">
                            <a:latin typeface="Cambria Math" panose="02040503050406030204" pitchFamily="18" charset="0"/>
                          </a:rPr>
                          <m:t>𝑡</m:t>
                        </m:r>
                      </m:sub>
                    </m:sSub>
                  </m:oMath>
                </a14:m>
                <a:r>
                  <a:rPr lang="zh-CN" altLang="en-US" dirty="0"/>
                  <a:t> </a:t>
                </a:r>
                <a:r>
                  <a:rPr lang="en-US" altLang="zh-CN" dirty="0"/>
                  <a:t>using</a:t>
                </a:r>
              </a:p>
              <a:p>
                <a:endParaRPr lang="en-US" altLang="zh-CN" dirty="0"/>
              </a:p>
              <a:p>
                <a:endParaRPr lang="en-US" altLang="zh-CN" dirty="0"/>
              </a:p>
              <a:p>
                <a:endParaRPr kumimoji="1" lang="zh-CN" altLang="en-US" dirty="0"/>
              </a:p>
            </p:txBody>
          </p:sp>
        </mc:Choice>
        <mc:Fallback xmlns="">
          <p:sp>
            <p:nvSpPr>
              <p:cNvPr id="3" name="内容占位符 2">
                <a:extLst>
                  <a:ext uri="{FF2B5EF4-FFF2-40B4-BE49-F238E27FC236}">
                    <a16:creationId xmlns:a16="http://schemas.microsoft.com/office/drawing/2014/main" id="{D7F31DD6-4D44-B246-92EE-33E4354CCEAC}"/>
                  </a:ext>
                </a:extLst>
              </p:cNvPr>
              <p:cNvSpPr>
                <a:spLocks noGrp="1" noRot="1" noChangeAspect="1" noMove="1" noResize="1" noEditPoints="1" noAdjustHandles="1" noChangeArrowheads="1" noChangeShapeType="1" noTextEdit="1"/>
              </p:cNvSpPr>
              <p:nvPr>
                <p:ph idx="1"/>
              </p:nvPr>
            </p:nvSpPr>
            <p:spPr>
              <a:blipFill>
                <a:blip r:embed="rId3"/>
                <a:stretch>
                  <a:fillRect l="-979" t="-123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0AADD114-0AB6-4C47-AD62-6DEA73C1F527}"/>
              </a:ext>
            </a:extLst>
          </p:cNvPr>
          <p:cNvSpPr>
            <a:spLocks noGrp="1"/>
          </p:cNvSpPr>
          <p:nvPr>
            <p:ph type="sldNum" sz="quarter" idx="12"/>
          </p:nvPr>
        </p:nvSpPr>
        <p:spPr/>
        <p:txBody>
          <a:bodyPr/>
          <a:lstStyle/>
          <a:p>
            <a:pPr>
              <a:defRPr/>
            </a:pPr>
            <a:fld id="{72AD9551-EF26-43A6-9350-CD44E8FD0F6F}" type="slidenum">
              <a:rPr lang="en-US" altLang="zh-CN" smtClean="0"/>
              <a:pPr>
                <a:defRPr/>
              </a:pPr>
              <a:t>26</a:t>
            </a:fld>
            <a:endParaRPr lang="en-US" altLang="zh-CN"/>
          </a:p>
        </p:txBody>
      </p:sp>
      <p:pic>
        <p:nvPicPr>
          <p:cNvPr id="6" name="图片 5">
            <a:extLst>
              <a:ext uri="{FF2B5EF4-FFF2-40B4-BE49-F238E27FC236}">
                <a16:creationId xmlns:a16="http://schemas.microsoft.com/office/drawing/2014/main" id="{67FEA1C3-16A5-7640-A012-C1597B1E3D87}"/>
              </a:ext>
            </a:extLst>
          </p:cNvPr>
          <p:cNvPicPr>
            <a:picLocks noChangeAspect="1"/>
          </p:cNvPicPr>
          <p:nvPr/>
        </p:nvPicPr>
        <p:blipFill>
          <a:blip r:embed="rId4"/>
          <a:stretch>
            <a:fillRect/>
          </a:stretch>
        </p:blipFill>
        <p:spPr>
          <a:xfrm>
            <a:off x="2022764" y="5298209"/>
            <a:ext cx="4301836" cy="1154448"/>
          </a:xfrm>
          <a:prstGeom prst="rect">
            <a:avLst/>
          </a:prstGeom>
        </p:spPr>
      </p:pic>
    </p:spTree>
    <p:extLst>
      <p:ext uri="{BB962C8B-B14F-4D97-AF65-F5344CB8AC3E}">
        <p14:creationId xmlns:p14="http://schemas.microsoft.com/office/powerpoint/2010/main" val="2110709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161142-1785-3640-9F97-B0756BB449F6}"/>
              </a:ext>
            </a:extLst>
          </p:cNvPr>
          <p:cNvSpPr>
            <a:spLocks noGrp="1"/>
          </p:cNvSpPr>
          <p:nvPr>
            <p:ph type="title"/>
          </p:nvPr>
        </p:nvSpPr>
        <p:spPr/>
        <p:txBody>
          <a:bodyPr/>
          <a:lstStyle/>
          <a:p>
            <a:r>
              <a:rPr kumimoji="1" lang="en-US" altLang="zh-CN" dirty="0"/>
              <a:t>Autoencoder</a:t>
            </a:r>
            <a:endParaRPr kumimoji="1" lang="zh-CN" altLang="en-US" dirty="0"/>
          </a:p>
        </p:txBody>
      </p:sp>
      <p:pic>
        <p:nvPicPr>
          <p:cNvPr id="7" name="内容占位符 6">
            <a:extLst>
              <a:ext uri="{FF2B5EF4-FFF2-40B4-BE49-F238E27FC236}">
                <a16:creationId xmlns:a16="http://schemas.microsoft.com/office/drawing/2014/main" id="{0D3833DA-A9A7-F444-A9A1-5E08FDA585D4}"/>
              </a:ext>
            </a:extLst>
          </p:cNvPr>
          <p:cNvPicPr>
            <a:picLocks noGrp="1" noChangeAspect="1"/>
          </p:cNvPicPr>
          <p:nvPr>
            <p:ph sz="half" idx="1"/>
          </p:nvPr>
        </p:nvPicPr>
        <p:blipFill>
          <a:blip r:embed="rId3"/>
          <a:stretch>
            <a:fillRect/>
          </a:stretch>
        </p:blipFill>
        <p:spPr>
          <a:xfrm>
            <a:off x="1600200" y="1520426"/>
            <a:ext cx="5791200" cy="3807912"/>
          </a:xfrm>
          <a:prstGeom prst="rect">
            <a:avLst/>
          </a:prstGeom>
        </p:spPr>
      </p:pic>
      <p:pic>
        <p:nvPicPr>
          <p:cNvPr id="8" name="内容占位符 7">
            <a:extLst>
              <a:ext uri="{FF2B5EF4-FFF2-40B4-BE49-F238E27FC236}">
                <a16:creationId xmlns:a16="http://schemas.microsoft.com/office/drawing/2014/main" id="{F773A8C6-D369-504D-A382-1058FEDEBFB0}"/>
              </a:ext>
            </a:extLst>
          </p:cNvPr>
          <p:cNvPicPr>
            <a:picLocks noGrp="1" noChangeAspect="1"/>
          </p:cNvPicPr>
          <p:nvPr>
            <p:ph sz="half" idx="2"/>
          </p:nvPr>
        </p:nvPicPr>
        <p:blipFill>
          <a:blip r:embed="rId4"/>
          <a:stretch>
            <a:fillRect/>
          </a:stretch>
        </p:blipFill>
        <p:spPr>
          <a:xfrm>
            <a:off x="2933700" y="5362974"/>
            <a:ext cx="2971800" cy="975815"/>
          </a:xfrm>
          <a:prstGeom prst="rect">
            <a:avLst/>
          </a:prstGeom>
        </p:spPr>
      </p:pic>
      <p:sp>
        <p:nvSpPr>
          <p:cNvPr id="4" name="灯片编号占位符 3">
            <a:extLst>
              <a:ext uri="{FF2B5EF4-FFF2-40B4-BE49-F238E27FC236}">
                <a16:creationId xmlns:a16="http://schemas.microsoft.com/office/drawing/2014/main" id="{0DED09B4-D435-B940-8999-F897583D9051}"/>
              </a:ext>
            </a:extLst>
          </p:cNvPr>
          <p:cNvSpPr>
            <a:spLocks noGrp="1"/>
          </p:cNvSpPr>
          <p:nvPr>
            <p:ph type="sldNum" sz="quarter" idx="12"/>
          </p:nvPr>
        </p:nvSpPr>
        <p:spPr/>
        <p:txBody>
          <a:bodyPr/>
          <a:lstStyle/>
          <a:p>
            <a:pPr>
              <a:defRPr/>
            </a:pPr>
            <a:fld id="{72AD9551-EF26-43A6-9350-CD44E8FD0F6F}" type="slidenum">
              <a:rPr lang="en-US" altLang="zh-CN" smtClean="0"/>
              <a:pPr>
                <a:defRPr/>
              </a:pPr>
              <a:t>27</a:t>
            </a:fld>
            <a:endParaRPr lang="en-US" altLang="zh-CN"/>
          </a:p>
        </p:txBody>
      </p:sp>
      <p:pic>
        <p:nvPicPr>
          <p:cNvPr id="9" name="图片 8">
            <a:extLst>
              <a:ext uri="{FF2B5EF4-FFF2-40B4-BE49-F238E27FC236}">
                <a16:creationId xmlns:a16="http://schemas.microsoft.com/office/drawing/2014/main" id="{43D8A2FC-4FA1-E048-8A16-87B290FF0681}"/>
              </a:ext>
            </a:extLst>
          </p:cNvPr>
          <p:cNvPicPr>
            <a:picLocks noChangeAspect="1"/>
          </p:cNvPicPr>
          <p:nvPr/>
        </p:nvPicPr>
        <p:blipFill>
          <a:blip r:embed="rId5"/>
          <a:stretch>
            <a:fillRect/>
          </a:stretch>
        </p:blipFill>
        <p:spPr>
          <a:xfrm>
            <a:off x="3048000" y="6477000"/>
            <a:ext cx="2573482" cy="420370"/>
          </a:xfrm>
          <a:prstGeom prst="rect">
            <a:avLst/>
          </a:prstGeom>
        </p:spPr>
      </p:pic>
    </p:spTree>
    <p:extLst>
      <p:ext uri="{BB962C8B-B14F-4D97-AF65-F5344CB8AC3E}">
        <p14:creationId xmlns:p14="http://schemas.microsoft.com/office/powerpoint/2010/main" val="72284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EC8CA75B-54BA-8B4C-BC08-6F85D193A21D}"/>
              </a:ext>
            </a:extLst>
          </p:cNvPr>
          <p:cNvSpPr>
            <a:spLocks noGrp="1"/>
          </p:cNvSpPr>
          <p:nvPr>
            <p:ph type="title"/>
          </p:nvPr>
        </p:nvSpPr>
        <p:spPr/>
        <p:txBody>
          <a:bodyPr/>
          <a:lstStyle/>
          <a:p>
            <a:r>
              <a:rPr lang="en-US" altLang="zh-CN" dirty="0"/>
              <a:t>Combination Model of RNN and AE </a:t>
            </a:r>
            <a:endParaRPr kumimoji="1" lang="zh-CN" altLang="en-US" dirty="0"/>
          </a:p>
        </p:txBody>
      </p:sp>
      <p:pic>
        <p:nvPicPr>
          <p:cNvPr id="8" name="内容占位符 7">
            <a:extLst>
              <a:ext uri="{FF2B5EF4-FFF2-40B4-BE49-F238E27FC236}">
                <a16:creationId xmlns:a16="http://schemas.microsoft.com/office/drawing/2014/main" id="{D8461030-02AA-F446-8B05-CEA917E8580C}"/>
              </a:ext>
            </a:extLst>
          </p:cNvPr>
          <p:cNvPicPr>
            <a:picLocks noGrp="1" noChangeAspect="1"/>
          </p:cNvPicPr>
          <p:nvPr>
            <p:ph idx="1"/>
          </p:nvPr>
        </p:nvPicPr>
        <p:blipFill>
          <a:blip r:embed="rId3"/>
          <a:stretch>
            <a:fillRect/>
          </a:stretch>
        </p:blipFill>
        <p:spPr>
          <a:xfrm>
            <a:off x="304800" y="1935634"/>
            <a:ext cx="6892267" cy="4115877"/>
          </a:xfrm>
          <a:prstGeom prst="rect">
            <a:avLst/>
          </a:prstGeom>
        </p:spPr>
      </p:pic>
      <p:sp>
        <p:nvSpPr>
          <p:cNvPr id="5" name="灯片编号占位符 4">
            <a:extLst>
              <a:ext uri="{FF2B5EF4-FFF2-40B4-BE49-F238E27FC236}">
                <a16:creationId xmlns:a16="http://schemas.microsoft.com/office/drawing/2014/main" id="{1BC0F7AF-8971-F541-A6BD-8830E23BEE69}"/>
              </a:ext>
            </a:extLst>
          </p:cNvPr>
          <p:cNvSpPr>
            <a:spLocks noGrp="1"/>
          </p:cNvSpPr>
          <p:nvPr>
            <p:ph type="sldNum" sz="quarter" idx="12"/>
          </p:nvPr>
        </p:nvSpPr>
        <p:spPr/>
        <p:txBody>
          <a:bodyPr/>
          <a:lstStyle/>
          <a:p>
            <a:pPr>
              <a:defRPr/>
            </a:pPr>
            <a:fld id="{5BE9A389-9A50-407C-A277-3E6C31462E4B}" type="slidenum">
              <a:rPr lang="en-US" altLang="zh-CN" smtClean="0"/>
              <a:pPr>
                <a:defRPr/>
              </a:pPr>
              <a:t>28</a:t>
            </a:fld>
            <a:endParaRPr lang="en-US" altLang="zh-CN"/>
          </a:p>
        </p:txBody>
      </p:sp>
      <p:pic>
        <p:nvPicPr>
          <p:cNvPr id="10" name="图片 9">
            <a:extLst>
              <a:ext uri="{FF2B5EF4-FFF2-40B4-BE49-F238E27FC236}">
                <a16:creationId xmlns:a16="http://schemas.microsoft.com/office/drawing/2014/main" id="{5271E0BC-B609-7148-B20B-1B60A1F4B814}"/>
              </a:ext>
            </a:extLst>
          </p:cNvPr>
          <p:cNvPicPr>
            <a:picLocks noChangeAspect="1"/>
          </p:cNvPicPr>
          <p:nvPr/>
        </p:nvPicPr>
        <p:blipFill>
          <a:blip r:embed="rId4"/>
          <a:stretch>
            <a:fillRect/>
          </a:stretch>
        </p:blipFill>
        <p:spPr>
          <a:xfrm>
            <a:off x="7197067" y="3632173"/>
            <a:ext cx="1565933" cy="406425"/>
          </a:xfrm>
          <a:prstGeom prst="rect">
            <a:avLst/>
          </a:prstGeom>
        </p:spPr>
      </p:pic>
      <p:pic>
        <p:nvPicPr>
          <p:cNvPr id="11" name="图片 10">
            <a:extLst>
              <a:ext uri="{FF2B5EF4-FFF2-40B4-BE49-F238E27FC236}">
                <a16:creationId xmlns:a16="http://schemas.microsoft.com/office/drawing/2014/main" id="{56A5EB27-9A0E-DE41-97AD-CAA75D4D0DC2}"/>
              </a:ext>
            </a:extLst>
          </p:cNvPr>
          <p:cNvPicPr>
            <a:picLocks noChangeAspect="1"/>
          </p:cNvPicPr>
          <p:nvPr/>
        </p:nvPicPr>
        <p:blipFill>
          <a:blip r:embed="rId5"/>
          <a:stretch>
            <a:fillRect/>
          </a:stretch>
        </p:blipFill>
        <p:spPr>
          <a:xfrm>
            <a:off x="7287883" y="5453300"/>
            <a:ext cx="1384300" cy="337900"/>
          </a:xfrm>
          <a:prstGeom prst="rect">
            <a:avLst/>
          </a:prstGeom>
        </p:spPr>
      </p:pic>
      <p:pic>
        <p:nvPicPr>
          <p:cNvPr id="12" name="图片 11">
            <a:extLst>
              <a:ext uri="{FF2B5EF4-FFF2-40B4-BE49-F238E27FC236}">
                <a16:creationId xmlns:a16="http://schemas.microsoft.com/office/drawing/2014/main" id="{2589F24B-8C41-3944-A782-532289DF694A}"/>
              </a:ext>
            </a:extLst>
          </p:cNvPr>
          <p:cNvPicPr>
            <a:picLocks noChangeAspect="1"/>
          </p:cNvPicPr>
          <p:nvPr/>
        </p:nvPicPr>
        <p:blipFill>
          <a:blip r:embed="rId6"/>
          <a:stretch>
            <a:fillRect/>
          </a:stretch>
        </p:blipFill>
        <p:spPr>
          <a:xfrm>
            <a:off x="7239000" y="5156200"/>
            <a:ext cx="266700" cy="330200"/>
          </a:xfrm>
          <a:prstGeom prst="rect">
            <a:avLst/>
          </a:prstGeom>
        </p:spPr>
      </p:pic>
      <p:sp>
        <p:nvSpPr>
          <p:cNvPr id="13" name="文本框 12">
            <a:extLst>
              <a:ext uri="{FF2B5EF4-FFF2-40B4-BE49-F238E27FC236}">
                <a16:creationId xmlns:a16="http://schemas.microsoft.com/office/drawing/2014/main" id="{5F6D5DF0-74F4-8441-9F17-49516F63D834}"/>
              </a:ext>
            </a:extLst>
          </p:cNvPr>
          <p:cNvSpPr txBox="1"/>
          <p:nvPr/>
        </p:nvSpPr>
        <p:spPr>
          <a:xfrm>
            <a:off x="6056907" y="5376446"/>
            <a:ext cx="1258293" cy="338554"/>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Target</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value:</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278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BA2DEE-8EE2-A74B-A6F6-C99717738697}"/>
              </a:ext>
            </a:extLst>
          </p:cNvPr>
          <p:cNvSpPr>
            <a:spLocks noGrp="1"/>
          </p:cNvSpPr>
          <p:nvPr>
            <p:ph type="title"/>
          </p:nvPr>
        </p:nvSpPr>
        <p:spPr/>
        <p:txBody>
          <a:bodyPr/>
          <a:lstStyle/>
          <a:p>
            <a:r>
              <a:rPr lang="en-US" altLang="zh-CN" dirty="0"/>
              <a:t>Rumor Detection </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14F71BB-B99E-664D-8D19-E4B18BE0CC6A}"/>
                  </a:ext>
                </a:extLst>
              </p:cNvPr>
              <p:cNvSpPr>
                <a:spLocks noGrp="1"/>
              </p:cNvSpPr>
              <p:nvPr>
                <p:ph idx="1"/>
              </p:nvPr>
            </p:nvSpPr>
            <p:spPr/>
            <p:txBody>
              <a:bodyPr/>
              <a:lstStyle/>
              <a:p>
                <a:r>
                  <a:rPr lang="en-US" altLang="ja-JP" dirty="0"/>
                  <a:t>Using the Euclidean norm, the reconstruction error for the </a:t>
                </a:r>
                <a14:m>
                  <m:oMath xmlns:m="http://schemas.openxmlformats.org/officeDocument/2006/math">
                    <m:r>
                      <a:rPr lang="en-US" altLang="ja-JP" i="1">
                        <a:latin typeface="Cambria Math" panose="02040503050406030204" pitchFamily="18" charset="0"/>
                      </a:rPr>
                      <m:t>𝑗</m:t>
                    </m:r>
                  </m:oMath>
                </a14:m>
                <a:r>
                  <a:rPr lang="en-US" altLang="ja-JP" dirty="0" err="1"/>
                  <a:t>th</a:t>
                </a:r>
                <a:r>
                  <a:rPr lang="en-US" altLang="ja-JP" dirty="0"/>
                  <a:t> Weibo in a recent </a:t>
                </a:r>
                <a:r>
                  <a:rPr lang="en-US" altLang="zh-CN" dirty="0"/>
                  <a:t>W</a:t>
                </a:r>
                <a:r>
                  <a:rPr lang="en-US" altLang="ja-JP" dirty="0"/>
                  <a:t>eibo set can be calculated by:</a:t>
                </a:r>
              </a:p>
              <a:p>
                <a:pPr marL="0" indent="0" algn="ctr">
                  <a:buNone/>
                </a:pPr>
                <a14:m>
                  <m:oMath xmlns:m="http://schemas.openxmlformats.org/officeDocument/2006/math">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𝐸𝑟𝑟</m:t>
                        </m:r>
                      </m:e>
                      <m:sub>
                        <m:r>
                          <a:rPr kumimoji="1" lang="en-US" altLang="ja-JP" i="1">
                            <a:latin typeface="Cambria Math" panose="02040503050406030204" pitchFamily="18" charset="0"/>
                          </a:rPr>
                          <m:t>𝑖</m:t>
                        </m:r>
                        <m:r>
                          <a:rPr kumimoji="1" lang="en-US" altLang="ja-JP" i="1">
                            <a:latin typeface="Cambria Math" panose="02040503050406030204" pitchFamily="18" charset="0"/>
                          </a:rPr>
                          <m:t>,</m:t>
                        </m:r>
                        <m:r>
                          <a:rPr kumimoji="1" lang="en-US" altLang="ja-JP" i="1">
                            <a:latin typeface="Cambria Math" panose="02040503050406030204" pitchFamily="18" charset="0"/>
                          </a:rPr>
                          <m:t>𝑗</m:t>
                        </m:r>
                      </m:sub>
                    </m:sSub>
                    <m:r>
                      <a:rPr kumimoji="1" lang="en-US" altLang="ja-JP" i="1">
                        <a:latin typeface="Cambria Math" panose="02040503050406030204" pitchFamily="18" charset="0"/>
                      </a:rPr>
                      <m:t>=||</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𝑂</m:t>
                        </m:r>
                      </m:e>
                      <m:sub>
                        <m:r>
                          <a:rPr kumimoji="1" lang="en-US" altLang="ja-JP" i="1">
                            <a:latin typeface="Cambria Math" panose="02040503050406030204" pitchFamily="18" charset="0"/>
                          </a:rPr>
                          <m:t>𝑖</m:t>
                        </m:r>
                        <m:r>
                          <a:rPr kumimoji="1" lang="en-US" altLang="ja-JP" i="1">
                            <a:latin typeface="Cambria Math" panose="02040503050406030204" pitchFamily="18" charset="0"/>
                          </a:rPr>
                          <m:t>,</m:t>
                        </m:r>
                        <m:r>
                          <a:rPr kumimoji="1" lang="en-US" altLang="ja-JP" i="1">
                            <a:latin typeface="Cambria Math" panose="02040503050406030204" pitchFamily="18" charset="0"/>
                          </a:rPr>
                          <m:t>𝑗</m:t>
                        </m:r>
                      </m:sub>
                    </m:sSub>
                    <m:r>
                      <a:rPr kumimoji="1" lang="en-US" altLang="ja-JP" i="1">
                        <a:latin typeface="Cambria Math" panose="02040503050406030204" pitchFamily="18" charset="0"/>
                      </a:rPr>
                      <m:t>−</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𝑌</m:t>
                        </m:r>
                      </m:e>
                      <m:sub>
                        <m:r>
                          <a:rPr kumimoji="1" lang="en-US" altLang="ja-JP" i="1">
                            <a:latin typeface="Cambria Math" panose="02040503050406030204" pitchFamily="18" charset="0"/>
                          </a:rPr>
                          <m:t>𝑖</m:t>
                        </m:r>
                        <m:r>
                          <a:rPr kumimoji="1" lang="en-US" altLang="ja-JP" i="1">
                            <a:latin typeface="Cambria Math" panose="02040503050406030204" pitchFamily="18" charset="0"/>
                          </a:rPr>
                          <m:t>,</m:t>
                        </m:r>
                        <m:r>
                          <a:rPr kumimoji="1" lang="en-US" altLang="ja-JP" i="1">
                            <a:latin typeface="Cambria Math" panose="02040503050406030204" pitchFamily="18" charset="0"/>
                          </a:rPr>
                          <m:t>𝑗</m:t>
                        </m:r>
                      </m:sub>
                    </m:sSub>
                    <m:r>
                      <a:rPr kumimoji="1" lang="en-US" altLang="ja-JP" i="1">
                        <a:latin typeface="Cambria Math" panose="02040503050406030204" pitchFamily="18" charset="0"/>
                      </a:rPr>
                      <m:t>||</m:t>
                    </m:r>
                  </m:oMath>
                </a14:m>
                <a:r>
                  <a:rPr kumimoji="1" lang="en-US" altLang="ja-JP" baseline="-25000" dirty="0"/>
                  <a:t>2</a:t>
                </a:r>
                <a:r>
                  <a:rPr kumimoji="1" lang="en-US" altLang="ja-JP" dirty="0"/>
                  <a:t>.</a:t>
                </a:r>
              </a:p>
              <a:p>
                <a:r>
                  <a:rPr lang="en-US" altLang="ja-JP" dirty="0"/>
                  <a:t>Self adaptive thresho</a:t>
                </a:r>
                <a:r>
                  <a:rPr lang="en-US" altLang="zh-CN" dirty="0"/>
                  <a:t>l</a:t>
                </a:r>
                <a:r>
                  <a:rPr lang="en-US" altLang="ja-JP" dirty="0"/>
                  <a:t>d:</a:t>
                </a:r>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𝑡h𝑟𝑒𝑠h𝑖𝑜𝑙𝑑</m:t>
                          </m:r>
                        </m:e>
                        <m:sub>
                          <m:r>
                            <a:rPr kumimoji="1" lang="en-US" altLang="ja-JP" i="1">
                              <a:latin typeface="Cambria Math" panose="02040503050406030204" pitchFamily="18" charset="0"/>
                            </a:rPr>
                            <m:t>𝑖</m:t>
                          </m:r>
                        </m:sub>
                      </m:sSub>
                      <m:r>
                        <a:rPr kumimoji="1" lang="en-US" altLang="ja-JP" i="1">
                          <a:latin typeface="Cambria Math" panose="02040503050406030204" pitchFamily="18" charset="0"/>
                        </a:rPr>
                        <m:t>=</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𝑚𝑑</m:t>
                          </m:r>
                        </m:e>
                        <m:sub>
                          <m:r>
                            <a:rPr kumimoji="1" lang="en-US" altLang="ja-JP" i="1">
                              <a:latin typeface="Cambria Math" panose="02040503050406030204" pitchFamily="18" charset="0"/>
                            </a:rPr>
                            <m:t>𝑖</m:t>
                          </m:r>
                        </m:sub>
                      </m:sSub>
                      <m:r>
                        <a:rPr kumimoji="1" lang="en-US" altLang="ja-JP" i="1">
                          <a:latin typeface="Cambria Math" panose="02040503050406030204" pitchFamily="18" charset="0"/>
                        </a:rPr>
                        <m:t>+</m:t>
                      </m:r>
                      <m:r>
                        <m:rPr>
                          <m:sty m:val="p"/>
                        </m:rPr>
                        <a:rPr kumimoji="1" lang="en-US" altLang="ja-JP">
                          <a:latin typeface="Cambria Math" panose="02040503050406030204" pitchFamily="18" charset="0"/>
                        </a:rPr>
                        <m:t>max</m:t>
                      </m:r>
                      <m:r>
                        <a:rPr kumimoji="1" lang="en-US" altLang="ja-JP" i="1">
                          <a:latin typeface="Cambria Math" panose="02040503050406030204" pitchFamily="18" charset="0"/>
                        </a:rPr>
                        <m:t>⁡(1,</m:t>
                      </m:r>
                      <m:sSub>
                        <m:sSubPr>
                          <m:ctrlPr>
                            <a:rPr kumimoji="1" lang="en-US" altLang="ja-JP" i="1">
                              <a:latin typeface="Cambria Math" panose="02040503050406030204" pitchFamily="18" charset="0"/>
                            </a:rPr>
                          </m:ctrlPr>
                        </m:sSubPr>
                        <m:e>
                          <m:r>
                            <a:rPr kumimoji="1" lang="en-US" altLang="ja-JP" i="1">
                              <a:latin typeface="Cambria Math" panose="02040503050406030204" pitchFamily="18" charset="0"/>
                            </a:rPr>
                            <m:t>𝑠𝑑</m:t>
                          </m:r>
                        </m:e>
                        <m:sub>
                          <m:r>
                            <a:rPr kumimoji="1" lang="en-US" altLang="ja-JP" i="1">
                              <a:latin typeface="Cambria Math" panose="02040503050406030204" pitchFamily="18" charset="0"/>
                            </a:rPr>
                            <m:t>𝑖</m:t>
                          </m:r>
                        </m:sub>
                      </m:sSub>
                      <m:r>
                        <a:rPr kumimoji="1" lang="en-US" altLang="ja-JP" i="1">
                          <a:latin typeface="Cambria Math" panose="02040503050406030204" pitchFamily="18" charset="0"/>
                        </a:rPr>
                        <m:t>)</m:t>
                      </m:r>
                    </m:oMath>
                  </m:oMathPara>
                </a14:m>
                <a:endParaRPr kumimoji="1" lang="en-US" altLang="ja-JP" dirty="0"/>
              </a:p>
              <a:p>
                <a:r>
                  <a:rPr lang="en-US" altLang="ja-JP" dirty="0"/>
                  <a:t>Then the label of the original Weibo </a:t>
                </a:r>
                <a:r>
                  <a:rPr lang="en-US" altLang="zh-CN" dirty="0"/>
                  <a:t>is predicted </a:t>
                </a:r>
                <a:r>
                  <a:rPr lang="en-US" altLang="ja-JP" dirty="0"/>
                  <a:t>as follows:</a:t>
                </a:r>
              </a:p>
              <a:p>
                <a:pPr marL="0" indent="0">
                  <a:buNone/>
                </a:pPr>
                <a14:m>
                  <m:oMathPara xmlns:m="http://schemas.openxmlformats.org/officeDocument/2006/math">
                    <m:oMathParaPr>
                      <m:jc m:val="centerGroup"/>
                    </m:oMathParaPr>
                    <m:oMath xmlns:m="http://schemas.openxmlformats.org/officeDocument/2006/math">
                      <m:r>
                        <m:rPr>
                          <m:nor/>
                        </m:rPr>
                        <a:rPr lang="en-US" altLang="ja-JP" dirty="0"/>
                        <m:t>isRumor</m:t>
                      </m:r>
                      <m:r>
                        <m:rPr>
                          <m:nor/>
                        </m:rPr>
                        <a:rPr lang="en-US" altLang="ja-JP" dirty="0"/>
                        <m:t>=</m:t>
                      </m:r>
                      <m:d>
                        <m:dPr>
                          <m:begChr m:val="{"/>
                          <m:endChr m:val=""/>
                          <m:ctrlPr>
                            <a:rPr lang="en-US" altLang="ja-JP" i="1" dirty="0">
                              <a:latin typeface="Cambria Math" panose="02040503050406030204" pitchFamily="18" charset="0"/>
                            </a:rPr>
                          </m:ctrlPr>
                        </m:dPr>
                        <m:e>
                          <m:eqArr>
                            <m:eqArrPr>
                              <m:ctrlPr>
                                <a:rPr lang="en-US" altLang="ja-JP" i="1" dirty="0">
                                  <a:latin typeface="Cambria Math" panose="02040503050406030204" pitchFamily="18" charset="0"/>
                                </a:rPr>
                              </m:ctrlPr>
                            </m:eqArrPr>
                            <m:e>
                              <m:r>
                                <a:rPr lang="en-US" altLang="ja-JP" i="1" dirty="0">
                                  <a:latin typeface="Cambria Math" panose="02040503050406030204" pitchFamily="18" charset="0"/>
                                </a:rPr>
                                <m:t>1, </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𝐸𝑟𝑟</m:t>
                                  </m:r>
                                </m:e>
                                <m:sub>
                                  <m:r>
                                    <a:rPr lang="en-US" altLang="ja-JP" i="1" dirty="0">
                                      <a:latin typeface="Cambria Math" panose="02040503050406030204" pitchFamily="18" charset="0"/>
                                    </a:rPr>
                                    <m:t>𝑖</m:t>
                                  </m:r>
                                  <m:r>
                                    <a:rPr lang="en-US" altLang="ja-JP" i="1" dirty="0">
                                      <a:latin typeface="Cambria Math" panose="02040503050406030204" pitchFamily="18" charset="0"/>
                                    </a:rPr>
                                    <m:t>,1</m:t>
                                  </m:r>
                                </m:sub>
                              </m:sSub>
                              <m:r>
                                <a:rPr lang="en-US" altLang="ja-JP" i="1" dirty="0">
                                  <a:latin typeface="Cambria Math" panose="02040503050406030204" pitchFamily="18" charset="0"/>
                                </a:rPr>
                                <m:t>&gt;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𝑡h𝑟𝑒𝑠h𝑜𝑙𝑑</m:t>
                                  </m:r>
                                </m:e>
                                <m:sub>
                                  <m:r>
                                    <a:rPr lang="en-US" altLang="ja-JP" i="1" dirty="0">
                                      <a:latin typeface="Cambria Math" panose="02040503050406030204" pitchFamily="18" charset="0"/>
                                    </a:rPr>
                                    <m:t>𝑖</m:t>
                                  </m:r>
                                </m:sub>
                              </m:sSub>
                            </m:e>
                            <m:e>
                              <m:r>
                                <a:rPr lang="en-US" altLang="ja-JP" i="1" dirty="0">
                                  <a:latin typeface="Cambria Math" panose="02040503050406030204" pitchFamily="18" charset="0"/>
                                </a:rPr>
                                <m:t>0,</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𝐸𝑟𝑟</m:t>
                                  </m:r>
                                </m:e>
                                <m:sub>
                                  <m:r>
                                    <a:rPr lang="en-US" altLang="ja-JP" i="1" dirty="0">
                                      <a:latin typeface="Cambria Math" panose="02040503050406030204" pitchFamily="18" charset="0"/>
                                    </a:rPr>
                                    <m:t>𝑖</m:t>
                                  </m:r>
                                  <m:r>
                                    <a:rPr lang="en-US" altLang="ja-JP" i="1" dirty="0">
                                      <a:latin typeface="Cambria Math" panose="02040503050406030204" pitchFamily="18" charset="0"/>
                                    </a:rPr>
                                    <m:t>,1</m:t>
                                  </m:r>
                                </m:sub>
                              </m:sSub>
                              <m:r>
                                <m:rPr>
                                  <m:nor/>
                                </m:rPr>
                                <a:rPr lang="ja-JP" altLang="en-US"/>
                                <m:t>≤</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𝑡h𝑟𝑒𝑠h𝑜𝑙𝑑</m:t>
                                  </m:r>
                                </m:e>
                                <m:sub>
                                  <m:r>
                                    <a:rPr lang="en-US" altLang="ja-JP" i="1" dirty="0">
                                      <a:latin typeface="Cambria Math" panose="02040503050406030204" pitchFamily="18" charset="0"/>
                                    </a:rPr>
                                    <m:t>𝑖</m:t>
                                  </m:r>
                                </m:sub>
                              </m:sSub>
                            </m:e>
                          </m:eqArr>
                        </m:e>
                      </m:d>
                    </m:oMath>
                  </m:oMathPara>
                </a14:m>
                <a:endParaRPr kumimoji="1" lang="zh-CN" altLang="en-US" dirty="0"/>
              </a:p>
            </p:txBody>
          </p:sp>
        </mc:Choice>
        <mc:Fallback xmlns="">
          <p:sp>
            <p:nvSpPr>
              <p:cNvPr id="3" name="内容占位符 2">
                <a:extLst>
                  <a:ext uri="{FF2B5EF4-FFF2-40B4-BE49-F238E27FC236}">
                    <a16:creationId xmlns:a16="http://schemas.microsoft.com/office/drawing/2014/main" xmlns:a14="http://schemas.microsoft.com/office/drawing/2010/main" xmlns="" id="{514F71BB-B99E-664D-8D19-E4B18BE0CC6A}"/>
                  </a:ext>
                </a:extLst>
              </p:cNvPr>
              <p:cNvSpPr>
                <a:spLocks noGrp="1" noRot="1" noChangeAspect="1" noMove="1" noResize="1" noEditPoints="1" noAdjustHandles="1" noChangeArrowheads="1" noChangeShapeType="1" noTextEdit="1"/>
              </p:cNvSpPr>
              <p:nvPr>
                <p:ph idx="1"/>
              </p:nvPr>
            </p:nvSpPr>
            <p:spPr>
              <a:blipFill rotWithShape="0">
                <a:blip r:embed="rId3"/>
                <a:stretch>
                  <a:fillRect l="-1098" t="-118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99BC6DD-0284-304C-ADA0-523F53A5D5A2}"/>
              </a:ext>
            </a:extLst>
          </p:cNvPr>
          <p:cNvSpPr>
            <a:spLocks noGrp="1"/>
          </p:cNvSpPr>
          <p:nvPr>
            <p:ph type="sldNum" sz="quarter" idx="12"/>
          </p:nvPr>
        </p:nvSpPr>
        <p:spPr/>
        <p:txBody>
          <a:bodyPr/>
          <a:lstStyle/>
          <a:p>
            <a:pPr>
              <a:defRPr/>
            </a:pPr>
            <a:fld id="{72AD9551-EF26-43A6-9350-CD44E8FD0F6F}" type="slidenum">
              <a:rPr lang="en-US" altLang="zh-CN" smtClean="0"/>
              <a:pPr>
                <a:defRPr/>
              </a:pPr>
              <a:t>29</a:t>
            </a:fld>
            <a:endParaRPr lang="en-US" altLang="zh-CN"/>
          </a:p>
        </p:txBody>
      </p:sp>
      <p:pic>
        <p:nvPicPr>
          <p:cNvPr id="5" name="图片 4">
            <a:extLst>
              <a:ext uri="{FF2B5EF4-FFF2-40B4-BE49-F238E27FC236}">
                <a16:creationId xmlns:a16="http://schemas.microsoft.com/office/drawing/2014/main" id="{0D7769C6-A885-2E44-A8E2-14A3546CC182}"/>
              </a:ext>
            </a:extLst>
          </p:cNvPr>
          <p:cNvPicPr>
            <a:picLocks noChangeAspect="1"/>
          </p:cNvPicPr>
          <p:nvPr/>
        </p:nvPicPr>
        <p:blipFill>
          <a:blip r:embed="rId4"/>
          <a:stretch>
            <a:fillRect/>
          </a:stretch>
        </p:blipFill>
        <p:spPr>
          <a:xfrm>
            <a:off x="76200" y="1447800"/>
            <a:ext cx="9144000" cy="5416581"/>
          </a:xfrm>
          <a:prstGeom prst="rect">
            <a:avLst/>
          </a:prstGeom>
        </p:spPr>
      </p:pic>
    </p:spTree>
    <p:extLst>
      <p:ext uri="{BB962C8B-B14F-4D97-AF65-F5344CB8AC3E}">
        <p14:creationId xmlns:p14="http://schemas.microsoft.com/office/powerpoint/2010/main" val="376717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36D2C8-1E24-5F4B-8205-A36BA6329D8D}"/>
              </a:ext>
            </a:extLst>
          </p:cNvPr>
          <p:cNvSpPr>
            <a:spLocks noGrp="1"/>
          </p:cNvSpPr>
          <p:nvPr>
            <p:ph type="title"/>
          </p:nvPr>
        </p:nvSpPr>
        <p:spPr/>
        <p:txBody>
          <a:bodyPr/>
          <a:lstStyle/>
          <a:p>
            <a:r>
              <a:rPr kumimoji="1" lang="en-US" altLang="zh-CN" dirty="0"/>
              <a:t>Background</a:t>
            </a:r>
            <a:r>
              <a:rPr kumimoji="1" lang="zh-CN" altLang="en-US" dirty="0"/>
              <a:t> </a:t>
            </a:r>
            <a:r>
              <a:rPr kumimoji="1" lang="en-US" altLang="zh-CN" dirty="0"/>
              <a:t>Introduction</a:t>
            </a:r>
            <a:endParaRPr kumimoji="1" lang="zh-CN" altLang="en-US" dirty="0"/>
          </a:p>
        </p:txBody>
      </p:sp>
      <p:sp>
        <p:nvSpPr>
          <p:cNvPr id="3" name="内容占位符 2">
            <a:extLst>
              <a:ext uri="{FF2B5EF4-FFF2-40B4-BE49-F238E27FC236}">
                <a16:creationId xmlns:a16="http://schemas.microsoft.com/office/drawing/2014/main" id="{07AB2779-D76E-B54D-BB81-75CA35041A4D}"/>
              </a:ext>
            </a:extLst>
          </p:cNvPr>
          <p:cNvSpPr>
            <a:spLocks noGrp="1"/>
          </p:cNvSpPr>
          <p:nvPr>
            <p:ph idx="1"/>
          </p:nvPr>
        </p:nvSpPr>
        <p:spPr>
          <a:xfrm>
            <a:off x="685800" y="1600200"/>
            <a:ext cx="7772400" cy="4114800"/>
          </a:xfrm>
        </p:spPr>
        <p:txBody>
          <a:bodyPr/>
          <a:lstStyle/>
          <a:p>
            <a:pPr marL="0" lvl="0" indent="0">
              <a:spcBef>
                <a:spcPct val="30000"/>
              </a:spcBef>
              <a:buNone/>
              <a:defRPr/>
            </a:pPr>
            <a:r>
              <a:rPr lang="en-US" altLang="zh-CN" kern="1200" dirty="0">
                <a:ea typeface="ＭＳ Ｐゴシック" pitchFamily="64" charset="-128"/>
              </a:rPr>
              <a:t>In the last decade, more and more social network sites have sprung up and attracted</a:t>
            </a:r>
            <a:r>
              <a:rPr lang="zh-CN" altLang="en-US" kern="1200" dirty="0">
                <a:ea typeface="ＭＳ Ｐゴシック" pitchFamily="64" charset="-128"/>
              </a:rPr>
              <a:t> </a:t>
            </a:r>
            <a:r>
              <a:rPr lang="en-US" altLang="zh-CN" kern="1200" dirty="0">
                <a:ea typeface="ＭＳ Ｐゴシック" pitchFamily="64" charset="-128"/>
              </a:rPr>
              <a:t>millions of users. </a:t>
            </a:r>
            <a:endParaRPr kumimoji="1" lang="en-US" altLang="zh-CN" dirty="0"/>
          </a:p>
          <a:p>
            <a:r>
              <a:rPr kumimoji="1" lang="en-US" altLang="zh-CN" dirty="0"/>
              <a:t>Good</a:t>
            </a:r>
            <a:r>
              <a:rPr kumimoji="1" lang="zh-CN" altLang="en-US" dirty="0"/>
              <a:t> </a:t>
            </a:r>
            <a:r>
              <a:rPr kumimoji="1" lang="en-US" altLang="zh-CN" dirty="0"/>
              <a:t>aspects</a:t>
            </a:r>
          </a:p>
          <a:p>
            <a:pPr lvl="1"/>
            <a:r>
              <a:rPr kumimoji="1" lang="en-US" altLang="zh-CN" dirty="0"/>
              <a:t>Social</a:t>
            </a:r>
            <a:r>
              <a:rPr kumimoji="1" lang="zh-CN" altLang="en-US" dirty="0"/>
              <a:t> </a:t>
            </a:r>
            <a:r>
              <a:rPr kumimoji="1" lang="en-US" altLang="zh-CN" dirty="0"/>
              <a:t>functions</a:t>
            </a:r>
          </a:p>
          <a:p>
            <a:pPr lvl="1"/>
            <a:r>
              <a:rPr kumimoji="1" lang="en-US" altLang="zh-CN" dirty="0"/>
              <a:t>Marketing</a:t>
            </a:r>
            <a:r>
              <a:rPr kumimoji="1" lang="zh-CN" altLang="en-US" dirty="0"/>
              <a:t> </a:t>
            </a:r>
            <a:r>
              <a:rPr kumimoji="1" lang="en-US" altLang="zh-CN" dirty="0"/>
              <a:t>and</a:t>
            </a:r>
            <a:r>
              <a:rPr kumimoji="1" lang="zh-CN" altLang="en-US" dirty="0"/>
              <a:t> </a:t>
            </a:r>
            <a:r>
              <a:rPr kumimoji="1" lang="en-US" altLang="zh-CN" dirty="0"/>
              <a:t>business</a:t>
            </a:r>
          </a:p>
          <a:p>
            <a:pPr lvl="1"/>
            <a:r>
              <a:rPr kumimoji="1" lang="en-US" altLang="zh-CN" dirty="0"/>
              <a:t>Data</a:t>
            </a:r>
            <a:r>
              <a:rPr kumimoji="1" lang="zh-CN" altLang="en-US" dirty="0"/>
              <a:t> </a:t>
            </a:r>
            <a:r>
              <a:rPr kumimoji="1" lang="en-US" altLang="zh-CN" dirty="0"/>
              <a:t>analytics</a:t>
            </a:r>
          </a:p>
          <a:p>
            <a:r>
              <a:rPr kumimoji="1" lang="en-US" altLang="zh-CN" dirty="0"/>
              <a:t>Bad</a:t>
            </a:r>
            <a:r>
              <a:rPr kumimoji="1" lang="zh-CN" altLang="en-US" dirty="0"/>
              <a:t> </a:t>
            </a:r>
            <a:r>
              <a:rPr kumimoji="1" lang="en-US" altLang="zh-CN" dirty="0"/>
              <a:t>aspects</a:t>
            </a:r>
          </a:p>
          <a:p>
            <a:pPr lvl="1"/>
            <a:r>
              <a:rPr kumimoji="1" lang="en-US" altLang="zh-CN" dirty="0"/>
              <a:t>Spam</a:t>
            </a:r>
            <a:r>
              <a:rPr kumimoji="1" lang="zh-CN" altLang="en-US" dirty="0"/>
              <a:t> </a:t>
            </a:r>
            <a:r>
              <a:rPr kumimoji="1" lang="en-US" altLang="zh-CN" dirty="0"/>
              <a:t>and</a:t>
            </a:r>
            <a:r>
              <a:rPr kumimoji="1" lang="zh-CN" altLang="en-US" dirty="0"/>
              <a:t> </a:t>
            </a:r>
            <a:r>
              <a:rPr kumimoji="1" lang="en-US" altLang="zh-CN" dirty="0"/>
              <a:t>phishing</a:t>
            </a:r>
          </a:p>
          <a:p>
            <a:pPr lvl="1"/>
            <a:r>
              <a:rPr kumimoji="1" lang="en-US" altLang="zh-CN" dirty="0"/>
              <a:t>Fake</a:t>
            </a:r>
            <a:r>
              <a:rPr kumimoji="1" lang="zh-CN" altLang="en-US" dirty="0"/>
              <a:t> </a:t>
            </a:r>
            <a:r>
              <a:rPr kumimoji="1" lang="en-US" altLang="zh-CN" dirty="0"/>
              <a:t>information</a:t>
            </a:r>
          </a:p>
          <a:p>
            <a:r>
              <a:rPr kumimoji="1" lang="en-US" altLang="zh-CN" dirty="0"/>
              <a:t>OSN:</a:t>
            </a:r>
            <a:r>
              <a:rPr kumimoji="1" lang="zh-CN" altLang="en-US" dirty="0"/>
              <a:t> </a:t>
            </a:r>
            <a:r>
              <a:rPr kumimoji="1" lang="en-US" altLang="zh-CN" dirty="0"/>
              <a:t>A</a:t>
            </a:r>
            <a:r>
              <a:rPr kumimoji="1" lang="zh-CN" altLang="en-US" dirty="0"/>
              <a:t> </a:t>
            </a:r>
            <a:r>
              <a:rPr kumimoji="1" lang="en-US" altLang="zh-CN" dirty="0"/>
              <a:t>double-edged</a:t>
            </a:r>
            <a:r>
              <a:rPr kumimoji="1" lang="zh-CN" altLang="en-US" dirty="0"/>
              <a:t> </a:t>
            </a:r>
            <a:r>
              <a:rPr kumimoji="1" lang="en-US" altLang="zh-CN" dirty="0"/>
              <a:t>sword</a:t>
            </a:r>
          </a:p>
          <a:p>
            <a:pPr lvl="1"/>
            <a:r>
              <a:rPr kumimoji="1" lang="en-US" altLang="zh-CN" kern="1200" dirty="0">
                <a:ea typeface="ＭＳ Ｐゴシック" pitchFamily="64" charset="-128"/>
              </a:rPr>
              <a:t>When used properly, the benefits of it can outweigh its disadvantages to some extent.</a:t>
            </a:r>
            <a:endParaRPr kumimoji="1" lang="zh-CN" altLang="en-US" dirty="0"/>
          </a:p>
        </p:txBody>
      </p:sp>
      <p:sp>
        <p:nvSpPr>
          <p:cNvPr id="4" name="灯片编号占位符 3">
            <a:extLst>
              <a:ext uri="{FF2B5EF4-FFF2-40B4-BE49-F238E27FC236}">
                <a16:creationId xmlns:a16="http://schemas.microsoft.com/office/drawing/2014/main" id="{08BF8BFF-0D12-E841-A97A-AE1A6735605D}"/>
              </a:ext>
            </a:extLst>
          </p:cNvPr>
          <p:cNvSpPr>
            <a:spLocks noGrp="1"/>
          </p:cNvSpPr>
          <p:nvPr>
            <p:ph type="sldNum" sz="quarter" idx="12"/>
          </p:nvPr>
        </p:nvSpPr>
        <p:spPr/>
        <p:txBody>
          <a:bodyPr/>
          <a:lstStyle/>
          <a:p>
            <a:pPr>
              <a:defRPr/>
            </a:pPr>
            <a:fld id="{72AD9551-EF26-43A6-9350-CD44E8FD0F6F}" type="slidenum">
              <a:rPr lang="en-US" altLang="zh-CN" smtClean="0"/>
              <a:pPr>
                <a:defRPr/>
              </a:pPr>
              <a:t>3</a:t>
            </a:fld>
            <a:endParaRPr lang="en-US" altLang="zh-CN"/>
          </a:p>
        </p:txBody>
      </p:sp>
    </p:spTree>
    <p:extLst>
      <p:ext uri="{BB962C8B-B14F-4D97-AF65-F5344CB8AC3E}">
        <p14:creationId xmlns:p14="http://schemas.microsoft.com/office/powerpoint/2010/main" val="2752110880"/>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43357A-87B9-AE46-AFE3-004F25E74974}"/>
              </a:ext>
            </a:extLst>
          </p:cNvPr>
          <p:cNvSpPr>
            <a:spLocks noGrp="1"/>
          </p:cNvSpPr>
          <p:nvPr>
            <p:ph type="title"/>
          </p:nvPr>
        </p:nvSpPr>
        <p:spPr/>
        <p:txBody>
          <a:bodyPr/>
          <a:lstStyle/>
          <a:p>
            <a:r>
              <a:rPr kumimoji="1" lang="en-US" altLang="zh-CN" dirty="0"/>
              <a:t>Results</a:t>
            </a:r>
            <a:r>
              <a:rPr kumimoji="1" lang="zh-CN" altLang="en-US" dirty="0"/>
              <a:t> </a:t>
            </a:r>
            <a:r>
              <a:rPr kumimoji="1" lang="en-US" altLang="zh-CN" dirty="0"/>
              <a:t>and</a:t>
            </a:r>
            <a:r>
              <a:rPr kumimoji="1" lang="zh-CN" altLang="en-US" dirty="0"/>
              <a:t> </a:t>
            </a:r>
            <a:r>
              <a:rPr kumimoji="1" lang="en-US" altLang="zh-CN" dirty="0"/>
              <a:t>Comparisons</a:t>
            </a:r>
            <a:endParaRPr kumimoji="1" lang="zh-CN" altLang="en-US" dirty="0"/>
          </a:p>
        </p:txBody>
      </p:sp>
      <p:sp>
        <p:nvSpPr>
          <p:cNvPr id="4" name="灯片编号占位符 3">
            <a:extLst>
              <a:ext uri="{FF2B5EF4-FFF2-40B4-BE49-F238E27FC236}">
                <a16:creationId xmlns:a16="http://schemas.microsoft.com/office/drawing/2014/main" id="{B2684839-EE42-034A-A3D6-3A3F505F4983}"/>
              </a:ext>
            </a:extLst>
          </p:cNvPr>
          <p:cNvSpPr>
            <a:spLocks noGrp="1"/>
          </p:cNvSpPr>
          <p:nvPr>
            <p:ph type="sldNum" sz="quarter" idx="12"/>
          </p:nvPr>
        </p:nvSpPr>
        <p:spPr/>
        <p:txBody>
          <a:bodyPr/>
          <a:lstStyle/>
          <a:p>
            <a:pPr>
              <a:defRPr/>
            </a:pPr>
            <a:fld id="{72AD9551-EF26-43A6-9350-CD44E8FD0F6F}" type="slidenum">
              <a:rPr lang="en-US" altLang="zh-CN" smtClean="0"/>
              <a:pPr>
                <a:defRPr/>
              </a:pPr>
              <a:t>30</a:t>
            </a:fld>
            <a:endParaRPr lang="en-US" altLang="zh-CN"/>
          </a:p>
        </p:txBody>
      </p:sp>
      <p:pic>
        <p:nvPicPr>
          <p:cNvPr id="6" name="图片 5">
            <a:extLst>
              <a:ext uri="{FF2B5EF4-FFF2-40B4-BE49-F238E27FC236}">
                <a16:creationId xmlns:a16="http://schemas.microsoft.com/office/drawing/2014/main" id="{B89E94B9-70C8-B748-B919-EDE2DC7E7D5D}"/>
              </a:ext>
            </a:extLst>
          </p:cNvPr>
          <p:cNvPicPr>
            <a:picLocks noChangeAspect="1"/>
          </p:cNvPicPr>
          <p:nvPr/>
        </p:nvPicPr>
        <p:blipFill>
          <a:blip r:embed="rId3"/>
          <a:stretch>
            <a:fillRect/>
          </a:stretch>
        </p:blipFill>
        <p:spPr>
          <a:xfrm>
            <a:off x="526472" y="1393951"/>
            <a:ext cx="8160328" cy="5464049"/>
          </a:xfrm>
          <a:prstGeom prst="rect">
            <a:avLst/>
          </a:prstGeom>
        </p:spPr>
      </p:pic>
    </p:spTree>
    <p:extLst>
      <p:ext uri="{BB962C8B-B14F-4D97-AF65-F5344CB8AC3E}">
        <p14:creationId xmlns:p14="http://schemas.microsoft.com/office/powerpoint/2010/main" val="1856145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43357A-87B9-AE46-AFE3-004F25E74974}"/>
              </a:ext>
            </a:extLst>
          </p:cNvPr>
          <p:cNvSpPr>
            <a:spLocks noGrp="1"/>
          </p:cNvSpPr>
          <p:nvPr>
            <p:ph type="title"/>
          </p:nvPr>
        </p:nvSpPr>
        <p:spPr/>
        <p:txBody>
          <a:bodyPr/>
          <a:lstStyle/>
          <a:p>
            <a:r>
              <a:rPr kumimoji="1" lang="en-US" altLang="zh-CN" dirty="0"/>
              <a:t>Results</a:t>
            </a:r>
            <a:r>
              <a:rPr kumimoji="1" lang="zh-CN" altLang="en-US" dirty="0"/>
              <a:t> </a:t>
            </a:r>
            <a:r>
              <a:rPr kumimoji="1" lang="en-US" altLang="zh-CN" dirty="0"/>
              <a:t>and</a:t>
            </a:r>
            <a:r>
              <a:rPr kumimoji="1" lang="zh-CN" altLang="en-US" dirty="0"/>
              <a:t> </a:t>
            </a:r>
            <a:r>
              <a:rPr kumimoji="1" lang="en-US" altLang="zh-CN" dirty="0"/>
              <a:t>Comparisons</a:t>
            </a:r>
            <a:endParaRPr kumimoji="1" lang="zh-CN" altLang="en-US" dirty="0"/>
          </a:p>
        </p:txBody>
      </p:sp>
      <p:pic>
        <p:nvPicPr>
          <p:cNvPr id="5" name="内容占位符 4">
            <a:extLst>
              <a:ext uri="{FF2B5EF4-FFF2-40B4-BE49-F238E27FC236}">
                <a16:creationId xmlns:a16="http://schemas.microsoft.com/office/drawing/2014/main" id="{AEAA49CB-C752-9145-AB12-4C4C26D00588}"/>
              </a:ext>
            </a:extLst>
          </p:cNvPr>
          <p:cNvPicPr>
            <a:picLocks noGrp="1" noChangeAspect="1"/>
          </p:cNvPicPr>
          <p:nvPr>
            <p:ph idx="1"/>
          </p:nvPr>
        </p:nvPicPr>
        <p:blipFill>
          <a:blip r:embed="rId3"/>
          <a:stretch>
            <a:fillRect/>
          </a:stretch>
        </p:blipFill>
        <p:spPr>
          <a:xfrm>
            <a:off x="685800" y="2420317"/>
            <a:ext cx="7772400" cy="3236566"/>
          </a:xfrm>
          <a:prstGeom prst="rect">
            <a:avLst/>
          </a:prstGeom>
        </p:spPr>
      </p:pic>
      <p:sp>
        <p:nvSpPr>
          <p:cNvPr id="4" name="灯片编号占位符 3">
            <a:extLst>
              <a:ext uri="{FF2B5EF4-FFF2-40B4-BE49-F238E27FC236}">
                <a16:creationId xmlns:a16="http://schemas.microsoft.com/office/drawing/2014/main" id="{B2684839-EE42-034A-A3D6-3A3F505F4983}"/>
              </a:ext>
            </a:extLst>
          </p:cNvPr>
          <p:cNvSpPr>
            <a:spLocks noGrp="1"/>
          </p:cNvSpPr>
          <p:nvPr>
            <p:ph type="sldNum" sz="quarter" idx="12"/>
          </p:nvPr>
        </p:nvSpPr>
        <p:spPr/>
        <p:txBody>
          <a:bodyPr/>
          <a:lstStyle/>
          <a:p>
            <a:pPr>
              <a:defRPr/>
            </a:pPr>
            <a:fld id="{72AD9551-EF26-43A6-9350-CD44E8FD0F6F}" type="slidenum">
              <a:rPr lang="en-US" altLang="zh-CN" smtClean="0"/>
              <a:pPr>
                <a:defRPr/>
              </a:pPr>
              <a:t>31</a:t>
            </a:fld>
            <a:endParaRPr lang="en-US" altLang="zh-CN"/>
          </a:p>
        </p:txBody>
      </p:sp>
      <p:sp>
        <p:nvSpPr>
          <p:cNvPr id="6" name="矩形 5">
            <a:extLst>
              <a:ext uri="{FF2B5EF4-FFF2-40B4-BE49-F238E27FC236}">
                <a16:creationId xmlns:a16="http://schemas.microsoft.com/office/drawing/2014/main" id="{0F4557E5-729E-6343-8352-9A676D188CC0}"/>
              </a:ext>
            </a:extLst>
          </p:cNvPr>
          <p:cNvSpPr/>
          <p:nvPr/>
        </p:nvSpPr>
        <p:spPr bwMode="auto">
          <a:xfrm>
            <a:off x="2743200" y="5257800"/>
            <a:ext cx="4800600" cy="304800"/>
          </a:xfrm>
          <a:prstGeom prst="rect">
            <a:avLst/>
          </a:prstGeom>
          <a:noFill/>
          <a:ln w="38100" cap="flat" cmpd="sng" algn="ctr">
            <a:solidFill>
              <a:srgbClr val="C60C3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25000">
              <a:ln>
                <a:noFill/>
              </a:ln>
              <a:solidFill>
                <a:schemeClr val="tx1"/>
              </a:solidFill>
              <a:effectLst/>
              <a:latin typeface="Arial" charset="0"/>
              <a:ea typeface="ＭＳ Ｐゴシック" pitchFamily="64" charset="-128"/>
            </a:endParaRPr>
          </a:p>
        </p:txBody>
      </p:sp>
    </p:spTree>
    <p:extLst>
      <p:ext uri="{BB962C8B-B14F-4D97-AF65-F5344CB8AC3E}">
        <p14:creationId xmlns:p14="http://schemas.microsoft.com/office/powerpoint/2010/main" val="2056572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D195C-C514-9A4D-A9FB-9E476EB7527D}"/>
              </a:ext>
            </a:extLst>
          </p:cNvPr>
          <p:cNvSpPr>
            <a:spLocks noGrp="1"/>
          </p:cNvSpPr>
          <p:nvPr>
            <p:ph type="title"/>
          </p:nvPr>
        </p:nvSpPr>
        <p:spPr/>
        <p:txBody>
          <a:bodyPr/>
          <a:lstStyle/>
          <a:p>
            <a:r>
              <a:rPr kumimoji="1" lang="en-US" altLang="zh-CN" dirty="0"/>
              <a:t>Summary</a:t>
            </a:r>
            <a:r>
              <a:rPr kumimoji="1" lang="zh-CN" altLang="en-US" dirty="0"/>
              <a:t> </a:t>
            </a:r>
            <a:r>
              <a:rPr kumimoji="1" lang="en-US" altLang="zh-CN" dirty="0"/>
              <a:t>of</a:t>
            </a:r>
            <a:r>
              <a:rPr kumimoji="1" lang="zh-CN" altLang="en-US" dirty="0"/>
              <a:t> </a:t>
            </a:r>
            <a:r>
              <a:rPr kumimoji="1" lang="en-US" altLang="zh-CN" dirty="0"/>
              <a:t>Contributions</a:t>
            </a:r>
            <a:endParaRPr kumimoji="1" lang="zh-CN" altLang="en-US" dirty="0"/>
          </a:p>
        </p:txBody>
      </p:sp>
      <p:sp>
        <p:nvSpPr>
          <p:cNvPr id="3" name="内容占位符 2">
            <a:extLst>
              <a:ext uri="{FF2B5EF4-FFF2-40B4-BE49-F238E27FC236}">
                <a16:creationId xmlns:a16="http://schemas.microsoft.com/office/drawing/2014/main" id="{6EF491FE-436F-8744-9067-048C72A339D1}"/>
              </a:ext>
            </a:extLst>
          </p:cNvPr>
          <p:cNvSpPr>
            <a:spLocks noGrp="1"/>
          </p:cNvSpPr>
          <p:nvPr>
            <p:ph idx="1"/>
          </p:nvPr>
        </p:nvSpPr>
        <p:spPr/>
        <p:txBody>
          <a:bodyPr/>
          <a:lstStyle/>
          <a:p>
            <a:r>
              <a:rPr kumimoji="1" lang="en-US" altLang="zh-CN" dirty="0"/>
              <a:t>The author exploits crowd wisdom based</a:t>
            </a:r>
            <a:r>
              <a:rPr kumimoji="1" lang="zh-CN" altLang="en-US" dirty="0"/>
              <a:t> </a:t>
            </a:r>
            <a:r>
              <a:rPr kumimoji="1" lang="en-US" altLang="zh-CN" dirty="0"/>
              <a:t>on</a:t>
            </a:r>
            <a:r>
              <a:rPr kumimoji="1" lang="zh-CN" altLang="en-US" dirty="0"/>
              <a:t> </a:t>
            </a:r>
            <a:r>
              <a:rPr kumimoji="1" lang="en-US" altLang="zh-CN" dirty="0"/>
              <a:t>proposed</a:t>
            </a:r>
            <a:r>
              <a:rPr kumimoji="1" lang="zh-CN" altLang="en-US" dirty="0"/>
              <a:t> </a:t>
            </a:r>
            <a:r>
              <a:rPr kumimoji="1" lang="en-US" altLang="zh-CN" dirty="0"/>
              <a:t>comment</a:t>
            </a:r>
            <a:r>
              <a:rPr kumimoji="1" lang="zh-CN" altLang="en-US" dirty="0"/>
              <a:t> </a:t>
            </a:r>
            <a:r>
              <a:rPr kumimoji="1" lang="en-US" altLang="zh-CN" dirty="0"/>
              <a:t>features</a:t>
            </a:r>
            <a:r>
              <a:rPr kumimoji="1" lang="zh-CN" altLang="en-US" dirty="0"/>
              <a:t> </a:t>
            </a:r>
            <a:r>
              <a:rPr kumimoji="1" lang="en-US" altLang="zh-CN" dirty="0"/>
              <a:t>to perform rumor detection on OSN. </a:t>
            </a:r>
          </a:p>
          <a:p>
            <a:r>
              <a:rPr kumimoji="1" lang="en-US" altLang="zh-CN" dirty="0"/>
              <a:t>The author further uses RNN to study the comment based features over time.</a:t>
            </a:r>
          </a:p>
          <a:p>
            <a:r>
              <a:rPr kumimoji="1" lang="en-US" altLang="zh-CN" dirty="0"/>
              <a:t>The author treats rumor detection as an anomaly detection task</a:t>
            </a:r>
            <a:r>
              <a:rPr kumimoji="1" lang="zh-CN" altLang="en-US" dirty="0"/>
              <a:t> </a:t>
            </a:r>
            <a:r>
              <a:rPr kumimoji="1" lang="en-US" altLang="zh-CN" dirty="0"/>
              <a:t>and</a:t>
            </a:r>
            <a:r>
              <a:rPr kumimoji="1" lang="zh-CN" altLang="en-US" dirty="0"/>
              <a:t> </a:t>
            </a:r>
            <a:r>
              <a:rPr kumimoji="1" lang="en-US" altLang="zh-CN" dirty="0"/>
              <a:t>for the first time adopts Autoencoder to detect rumors on OSN.</a:t>
            </a:r>
          </a:p>
          <a:p>
            <a:r>
              <a:rPr kumimoji="1" lang="en-US" altLang="zh-CN" dirty="0"/>
              <a:t>The proposed model is unsupervised and thus does not need labeled data which makes it especially useful when rumor data are difficult to obtain for training.</a:t>
            </a:r>
            <a:endParaRPr kumimoji="1" lang="zh-CN" altLang="en-US" dirty="0"/>
          </a:p>
        </p:txBody>
      </p:sp>
      <p:sp>
        <p:nvSpPr>
          <p:cNvPr id="4" name="灯片编号占位符 3">
            <a:extLst>
              <a:ext uri="{FF2B5EF4-FFF2-40B4-BE49-F238E27FC236}">
                <a16:creationId xmlns:a16="http://schemas.microsoft.com/office/drawing/2014/main" id="{75B35C07-7BA9-984F-8B81-E59096E48A3E}"/>
              </a:ext>
            </a:extLst>
          </p:cNvPr>
          <p:cNvSpPr>
            <a:spLocks noGrp="1"/>
          </p:cNvSpPr>
          <p:nvPr>
            <p:ph type="sldNum" sz="quarter" idx="12"/>
          </p:nvPr>
        </p:nvSpPr>
        <p:spPr/>
        <p:txBody>
          <a:bodyPr/>
          <a:lstStyle/>
          <a:p>
            <a:pPr>
              <a:defRPr/>
            </a:pPr>
            <a:fld id="{72AD9551-EF26-43A6-9350-CD44E8FD0F6F}" type="slidenum">
              <a:rPr lang="en-US" altLang="zh-CN" smtClean="0"/>
              <a:pPr>
                <a:defRPr/>
              </a:pPr>
              <a:t>32</a:t>
            </a:fld>
            <a:endParaRPr lang="en-US" altLang="zh-CN"/>
          </a:p>
        </p:txBody>
      </p:sp>
    </p:spTree>
    <p:extLst>
      <p:ext uri="{BB962C8B-B14F-4D97-AF65-F5344CB8AC3E}">
        <p14:creationId xmlns:p14="http://schemas.microsoft.com/office/powerpoint/2010/main" val="4078842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562600"/>
            <a:ext cx="9145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noFill/>
        </p:spPr>
        <p:txBody>
          <a:bodyPr/>
          <a:lstStyle/>
          <a:p>
            <a:pPr eaLnBrk="1" hangingPunct="1"/>
            <a:r>
              <a:rPr lang="en-US" altLang="zh-CN" sz="2800" dirty="0">
                <a:solidFill>
                  <a:srgbClr val="C60C30"/>
                </a:solidFill>
                <a:latin typeface="Verdana" panose="020B0604030504040204" pitchFamily="34" charset="0"/>
              </a:rPr>
              <a:t>Outline</a:t>
            </a:r>
          </a:p>
        </p:txBody>
      </p:sp>
      <p:sp>
        <p:nvSpPr>
          <p:cNvPr id="6148" name="Content Placeholder 5"/>
          <p:cNvSpPr>
            <a:spLocks noGrp="1"/>
          </p:cNvSpPr>
          <p:nvPr>
            <p:ph idx="1"/>
          </p:nvPr>
        </p:nvSpPr>
        <p:spPr>
          <a:xfrm>
            <a:off x="685800" y="1752600"/>
            <a:ext cx="7772400" cy="4114800"/>
          </a:xfrm>
        </p:spPr>
        <p:txBody>
          <a:bodyPr/>
          <a:lstStyle/>
          <a:p>
            <a:r>
              <a:rPr lang="en-US" altLang="zh-CN" sz="2400" b="1" dirty="0">
                <a:latin typeface="Times New Roman" panose="02020603050405020304" pitchFamily="18" charset="0"/>
                <a:cs typeface="Times New Roman" panose="02020603050405020304" pitchFamily="18" charset="0"/>
              </a:rPr>
              <a:t>Background</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Introduction</a:t>
            </a:r>
          </a:p>
          <a:p>
            <a:r>
              <a:rPr lang="en-US" altLang="zh-CN" sz="2400" b="1" dirty="0">
                <a:latin typeface="Times New Roman" panose="02020603050405020304" pitchFamily="18" charset="0"/>
                <a:cs typeface="Times New Roman" panose="02020603050405020304" pitchFamily="18" charset="0"/>
              </a:rPr>
              <a:t>Real-time Low-quality Content Detection Framework from the Users' Perspective</a:t>
            </a:r>
          </a:p>
          <a:p>
            <a:r>
              <a:rPr lang="en-US" altLang="zh-CN" sz="2400" b="1" dirty="0">
                <a:latin typeface="Times New Roman" panose="02020603050405020304" pitchFamily="18" charset="0"/>
                <a:cs typeface="Times New Roman" panose="02020603050405020304" pitchFamily="18" charset="0"/>
              </a:rPr>
              <a:t>Unsupervised Rumor Detection Model based on User Behaviors</a:t>
            </a:r>
          </a:p>
          <a:p>
            <a:r>
              <a:rPr lang="en-US" altLang="zh-CN" sz="2400" b="1" dirty="0">
                <a:latin typeface="Times New Roman" panose="02020603050405020304" pitchFamily="18" charset="0"/>
                <a:cs typeface="Times New Roman" panose="02020603050405020304" pitchFamily="18" charset="0"/>
              </a:rPr>
              <a:t>Leveraging Social Media News to Predict Stock Index Movement Using RNN-Boost</a:t>
            </a:r>
          </a:p>
          <a:p>
            <a:r>
              <a:rPr lang="en-US" altLang="zh-CN" sz="2400" b="1" dirty="0">
                <a:latin typeface="Times New Roman" panose="02020603050405020304" pitchFamily="18" charset="0"/>
                <a:cs typeface="Times New Roman" panose="02020603050405020304" pitchFamily="18" charset="0"/>
              </a:rPr>
              <a:t>Conclusions and Future Work</a:t>
            </a: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C502B859-9E61-44C8-9F81-8551842A0023}" type="slidenum">
              <a:rPr lang="en-US" altLang="zh-CN" sz="1400"/>
              <a:pPr>
                <a:spcBef>
                  <a:spcPct val="0"/>
                </a:spcBef>
                <a:buFontTx/>
                <a:buNone/>
              </a:pPr>
              <a:t>33</a:t>
            </a:fld>
            <a:endParaRPr lang="en-US" altLang="zh-CN" sz="1400"/>
          </a:p>
        </p:txBody>
      </p:sp>
    </p:spTree>
    <p:extLst>
      <p:ext uri="{BB962C8B-B14F-4D97-AF65-F5344CB8AC3E}">
        <p14:creationId xmlns:p14="http://schemas.microsoft.com/office/powerpoint/2010/main" val="1696285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6148">
                                            <p:txEl>
                                              <p:pRg st="3" end="3"/>
                                            </p:txEl>
                                          </p:spTgt>
                                        </p:tgtEl>
                                        <p:attrNameLst>
                                          <p:attrName>style.color</p:attrName>
                                        </p:attrNameLst>
                                      </p:cBhvr>
                                      <p:to>
                                        <a:srgbClr val="C60C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A48710-3AC5-1E45-BBE3-DFBB731F4325}"/>
              </a:ext>
            </a:extLst>
          </p:cNvPr>
          <p:cNvSpPr>
            <a:spLocks noGrp="1"/>
          </p:cNvSpPr>
          <p:nvPr>
            <p:ph type="title"/>
          </p:nvPr>
        </p:nvSpPr>
        <p:spPr/>
        <p:txBody>
          <a:bodyPr/>
          <a:lstStyle/>
          <a:p>
            <a:r>
              <a:rPr kumimoji="1" lang="en-US" altLang="zh-CN" dirty="0"/>
              <a:t>Motivation</a:t>
            </a:r>
            <a:endParaRPr kumimoji="1" lang="zh-CN" altLang="en-US" dirty="0"/>
          </a:p>
        </p:txBody>
      </p:sp>
      <p:sp>
        <p:nvSpPr>
          <p:cNvPr id="3" name="内容占位符 2">
            <a:extLst>
              <a:ext uri="{FF2B5EF4-FFF2-40B4-BE49-F238E27FC236}">
                <a16:creationId xmlns:a16="http://schemas.microsoft.com/office/drawing/2014/main" id="{18DEA911-A9D6-3C48-B111-9091FE89184A}"/>
              </a:ext>
            </a:extLst>
          </p:cNvPr>
          <p:cNvSpPr>
            <a:spLocks noGrp="1"/>
          </p:cNvSpPr>
          <p:nvPr>
            <p:ph idx="1"/>
          </p:nvPr>
        </p:nvSpPr>
        <p:spPr/>
        <p:txBody>
          <a:bodyPr/>
          <a:lstStyle/>
          <a:p>
            <a:r>
              <a:rPr lang="en-US" altLang="zh-CN" dirty="0"/>
              <a:t>Most of the previous work have used text content from Twitter to predict the U.S. stock market  while not so much attention is paid to the Chinese stock market for similar research purpose. </a:t>
            </a:r>
          </a:p>
          <a:p>
            <a:r>
              <a:rPr lang="en-US" altLang="zh-CN" dirty="0"/>
              <a:t>In addition, many of the previous work either focuses on the news only or public moods based on tweets crawled from public timelines without any preprocessing. </a:t>
            </a:r>
          </a:p>
          <a:p>
            <a:r>
              <a:rPr lang="en-US" altLang="zh-CN" dirty="0"/>
              <a:t>Lastly, popular sentiment analysis dictionary is not feasible to measure the sentiment of the stock investors.</a:t>
            </a:r>
            <a:endParaRPr kumimoji="1" lang="zh-CN" altLang="en-US" dirty="0"/>
          </a:p>
        </p:txBody>
      </p:sp>
      <p:sp>
        <p:nvSpPr>
          <p:cNvPr id="4" name="灯片编号占位符 3">
            <a:extLst>
              <a:ext uri="{FF2B5EF4-FFF2-40B4-BE49-F238E27FC236}">
                <a16:creationId xmlns:a16="http://schemas.microsoft.com/office/drawing/2014/main" id="{3861107C-202C-D744-B712-BAFC9A201612}"/>
              </a:ext>
            </a:extLst>
          </p:cNvPr>
          <p:cNvSpPr>
            <a:spLocks noGrp="1"/>
          </p:cNvSpPr>
          <p:nvPr>
            <p:ph type="sldNum" sz="quarter" idx="12"/>
          </p:nvPr>
        </p:nvSpPr>
        <p:spPr/>
        <p:txBody>
          <a:bodyPr/>
          <a:lstStyle/>
          <a:p>
            <a:pPr>
              <a:defRPr/>
            </a:pPr>
            <a:fld id="{72AD9551-EF26-43A6-9350-CD44E8FD0F6F}" type="slidenum">
              <a:rPr lang="en-US" altLang="zh-CN" smtClean="0"/>
              <a:pPr>
                <a:defRPr/>
              </a:pPr>
              <a:t>34</a:t>
            </a:fld>
            <a:endParaRPr lang="en-US" altLang="zh-CN"/>
          </a:p>
        </p:txBody>
      </p:sp>
    </p:spTree>
    <p:extLst>
      <p:ext uri="{BB962C8B-B14F-4D97-AF65-F5344CB8AC3E}">
        <p14:creationId xmlns:p14="http://schemas.microsoft.com/office/powerpoint/2010/main" val="719120455"/>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93DF29-A37B-7241-9DEB-BFA2F1E7E6AE}"/>
              </a:ext>
            </a:extLst>
          </p:cNvPr>
          <p:cNvSpPr>
            <a:spLocks noGrp="1"/>
          </p:cNvSpPr>
          <p:nvPr>
            <p:ph type="title"/>
          </p:nvPr>
        </p:nvSpPr>
        <p:spPr/>
        <p:txBody>
          <a:bodyPr/>
          <a:lstStyle/>
          <a:p>
            <a:r>
              <a:rPr kumimoji="1" lang="en-US" altLang="zh-CN" dirty="0"/>
              <a:t>Literature</a:t>
            </a:r>
            <a:r>
              <a:rPr kumimoji="1" lang="zh-CN" altLang="en-US" dirty="0"/>
              <a:t> </a:t>
            </a:r>
            <a:r>
              <a:rPr kumimoji="1" lang="en-US" altLang="zh-CN" dirty="0"/>
              <a:t>Review</a:t>
            </a:r>
            <a:endParaRPr kumimoji="1" lang="zh-CN" altLang="en-US" dirty="0"/>
          </a:p>
        </p:txBody>
      </p:sp>
      <p:sp>
        <p:nvSpPr>
          <p:cNvPr id="3" name="内容占位符 2">
            <a:extLst>
              <a:ext uri="{FF2B5EF4-FFF2-40B4-BE49-F238E27FC236}">
                <a16:creationId xmlns:a16="http://schemas.microsoft.com/office/drawing/2014/main" id="{79B0E8C6-5BCC-0540-9128-278B5E574713}"/>
              </a:ext>
            </a:extLst>
          </p:cNvPr>
          <p:cNvSpPr>
            <a:spLocks noGrp="1"/>
          </p:cNvSpPr>
          <p:nvPr>
            <p:ph idx="1"/>
          </p:nvPr>
        </p:nvSpPr>
        <p:spPr>
          <a:xfrm>
            <a:off x="685800" y="1600200"/>
            <a:ext cx="7772400" cy="4114800"/>
          </a:xfrm>
        </p:spPr>
        <p:txBody>
          <a:bodyPr/>
          <a:lstStyle/>
          <a:p>
            <a:r>
              <a:rPr kumimoji="1" lang="en-US" altLang="zh-CN" dirty="0"/>
              <a:t>Feature</a:t>
            </a:r>
            <a:r>
              <a:rPr kumimoji="1" lang="zh-CN" altLang="en-US" dirty="0"/>
              <a:t> </a:t>
            </a:r>
            <a:r>
              <a:rPr kumimoji="1" lang="en-US" altLang="zh-CN" dirty="0"/>
              <a:t>engineering</a:t>
            </a:r>
            <a:r>
              <a:rPr kumimoji="1" lang="zh-CN" altLang="en-US" dirty="0"/>
              <a:t> </a:t>
            </a:r>
            <a:r>
              <a:rPr kumimoji="1" lang="en-US" altLang="zh-CN" dirty="0"/>
              <a:t>in</a:t>
            </a:r>
            <a:r>
              <a:rPr kumimoji="1" lang="zh-CN" altLang="en-US" dirty="0"/>
              <a:t> </a:t>
            </a:r>
            <a:r>
              <a:rPr kumimoji="1" lang="en-US" altLang="zh-CN" dirty="0"/>
              <a:t>financial</a:t>
            </a:r>
            <a:r>
              <a:rPr kumimoji="1" lang="zh-CN" altLang="en-US" dirty="0"/>
              <a:t> </a:t>
            </a:r>
            <a:r>
              <a:rPr kumimoji="1" lang="en-US" altLang="zh-CN" dirty="0"/>
              <a:t>prediction</a:t>
            </a:r>
          </a:p>
          <a:p>
            <a:pPr lvl="1"/>
            <a:r>
              <a:rPr kumimoji="1" lang="en-US" altLang="zh-CN" dirty="0"/>
              <a:t>Technical</a:t>
            </a:r>
            <a:r>
              <a:rPr kumimoji="1" lang="zh-CN" altLang="en-US" dirty="0"/>
              <a:t> </a:t>
            </a:r>
            <a:r>
              <a:rPr kumimoji="1" lang="en-US" altLang="zh-CN" dirty="0"/>
              <a:t>analysis</a:t>
            </a:r>
          </a:p>
          <a:p>
            <a:pPr lvl="2"/>
            <a:r>
              <a:rPr kumimoji="1" lang="en-US" altLang="zh-CN" dirty="0"/>
              <a:t>Experts</a:t>
            </a:r>
            <a:r>
              <a:rPr kumimoji="1" lang="zh-CN" altLang="en-US" dirty="0"/>
              <a:t> </a:t>
            </a:r>
            <a:r>
              <a:rPr kumimoji="1" lang="en-US" altLang="zh-CN" dirty="0"/>
              <a:t>analyze charts which reflect the values of technical indicators land</a:t>
            </a:r>
            <a:r>
              <a:rPr kumimoji="1" lang="zh-CN" altLang="en-US" dirty="0"/>
              <a:t> </a:t>
            </a:r>
            <a:r>
              <a:rPr kumimoji="1" lang="en-US" altLang="zh-CN" dirty="0"/>
              <a:t>there exist visual patterns in the market charts.</a:t>
            </a:r>
          </a:p>
          <a:p>
            <a:pPr lvl="2"/>
            <a:r>
              <a:rPr kumimoji="1" lang="en-US" altLang="zh-CN" dirty="0"/>
              <a:t>Technical</a:t>
            </a:r>
            <a:r>
              <a:rPr kumimoji="1" lang="zh-CN" altLang="en-US" dirty="0"/>
              <a:t> </a:t>
            </a:r>
            <a:r>
              <a:rPr kumimoji="1" lang="en-US" altLang="zh-CN" dirty="0"/>
              <a:t>indicators</a:t>
            </a:r>
            <a:r>
              <a:rPr kumimoji="1" lang="zh-CN" altLang="en-US" dirty="0"/>
              <a:t> </a:t>
            </a:r>
            <a:r>
              <a:rPr kumimoji="1" lang="en-US" altLang="zh-CN" dirty="0"/>
              <a:t>include</a:t>
            </a:r>
            <a:r>
              <a:rPr kumimoji="1" lang="zh-CN" altLang="en-US" dirty="0"/>
              <a:t> </a:t>
            </a:r>
            <a:r>
              <a:rPr kumimoji="1" lang="en-US" altLang="zh-CN" dirty="0"/>
              <a:t>closing price, highest price, lowest price, volume,</a:t>
            </a:r>
            <a:r>
              <a:rPr kumimoji="1" lang="zh-CN" altLang="en-US" dirty="0"/>
              <a:t> </a:t>
            </a:r>
            <a:r>
              <a:rPr kumimoji="1" lang="en-US" altLang="zh-CN" dirty="0"/>
              <a:t>etc. Technical rules include moving average rules, filter rules,</a:t>
            </a:r>
            <a:r>
              <a:rPr kumimoji="1" lang="zh-CN" altLang="en-US" dirty="0"/>
              <a:t> </a:t>
            </a:r>
            <a:r>
              <a:rPr kumimoji="1" lang="en-US" altLang="zh-CN" dirty="0"/>
              <a:t>relative strength rules,</a:t>
            </a:r>
            <a:r>
              <a:rPr kumimoji="1" lang="zh-CN" altLang="en-US" dirty="0"/>
              <a:t> </a:t>
            </a:r>
            <a:r>
              <a:rPr kumimoji="1" lang="en-US" altLang="zh-CN" dirty="0"/>
              <a:t>etc.</a:t>
            </a:r>
          </a:p>
          <a:p>
            <a:pPr lvl="1"/>
            <a:r>
              <a:rPr kumimoji="1" lang="en-US" altLang="zh-CN" dirty="0"/>
              <a:t>Fundamental</a:t>
            </a:r>
            <a:r>
              <a:rPr kumimoji="1" lang="zh-CN" altLang="en-US" dirty="0"/>
              <a:t> </a:t>
            </a:r>
            <a:r>
              <a:rPr kumimoji="1" lang="en-US" altLang="zh-CN" dirty="0"/>
              <a:t>analysis</a:t>
            </a:r>
          </a:p>
          <a:p>
            <a:pPr lvl="2"/>
            <a:r>
              <a:rPr kumimoji="1" lang="en-US" altLang="zh-CN" dirty="0"/>
              <a:t>3 levels</a:t>
            </a:r>
            <a:r>
              <a:rPr kumimoji="1" lang="zh-CN" altLang="en-US" dirty="0"/>
              <a:t>：</a:t>
            </a:r>
            <a:r>
              <a:rPr kumimoji="1" lang="en-US" altLang="zh-CN" dirty="0"/>
              <a:t> economic analysis, industry analysis and company analysis</a:t>
            </a:r>
          </a:p>
          <a:p>
            <a:pPr lvl="2"/>
            <a:r>
              <a:rPr kumimoji="1" lang="en-US" altLang="zh-CN" dirty="0"/>
              <a:t>bottom-up analysis and</a:t>
            </a:r>
            <a:r>
              <a:rPr kumimoji="1" lang="zh-CN" altLang="en-US" dirty="0"/>
              <a:t> </a:t>
            </a:r>
            <a:r>
              <a:rPr kumimoji="1" lang="en-US" altLang="zh-CN" dirty="0"/>
              <a:t>top-down analysis</a:t>
            </a:r>
          </a:p>
          <a:p>
            <a:pPr lvl="2"/>
            <a:r>
              <a:rPr kumimoji="1" lang="en-US" altLang="zh-CN" dirty="0"/>
              <a:t>main sources of traditional</a:t>
            </a:r>
            <a:r>
              <a:rPr kumimoji="1" lang="zh-CN" altLang="en-US" dirty="0"/>
              <a:t> </a:t>
            </a:r>
            <a:r>
              <a:rPr kumimoji="1" lang="en-US" altLang="zh-CN" dirty="0"/>
              <a:t>fundamental</a:t>
            </a:r>
            <a:r>
              <a:rPr kumimoji="1" lang="zh-CN" altLang="en-US" dirty="0"/>
              <a:t> </a:t>
            </a:r>
            <a:r>
              <a:rPr kumimoji="1" lang="en-US" altLang="zh-CN" dirty="0"/>
              <a:t>data</a:t>
            </a:r>
          </a:p>
          <a:p>
            <a:r>
              <a:rPr kumimoji="1" lang="en-US" altLang="zh-CN" dirty="0"/>
              <a:t>Algorithms and Models </a:t>
            </a:r>
          </a:p>
          <a:p>
            <a:pPr lvl="1"/>
            <a:r>
              <a:rPr kumimoji="1" lang="en-US" altLang="zh-CN" sz="1800" dirty="0"/>
              <a:t>Binary classifier: Logistic, Support Vector Machine, ANN, etc. </a:t>
            </a:r>
          </a:p>
          <a:p>
            <a:pPr lvl="1"/>
            <a:r>
              <a:rPr kumimoji="1" lang="en-US" altLang="zh-CN" sz="1800" dirty="0"/>
              <a:t>Regression: Linear Regression, Support Vector Regression, etc.</a:t>
            </a:r>
          </a:p>
          <a:p>
            <a:pPr lvl="2"/>
            <a:endParaRPr kumimoji="1" lang="en-US" altLang="zh-CN" dirty="0"/>
          </a:p>
          <a:p>
            <a:pPr lvl="2"/>
            <a:endParaRPr kumimoji="1" lang="en-US" altLang="zh-CN" dirty="0"/>
          </a:p>
        </p:txBody>
      </p:sp>
      <p:sp>
        <p:nvSpPr>
          <p:cNvPr id="4" name="灯片编号占位符 3">
            <a:extLst>
              <a:ext uri="{FF2B5EF4-FFF2-40B4-BE49-F238E27FC236}">
                <a16:creationId xmlns:a16="http://schemas.microsoft.com/office/drawing/2014/main" id="{C3C6DAE2-8152-F14D-A00E-BB4D8BBA0F03}"/>
              </a:ext>
            </a:extLst>
          </p:cNvPr>
          <p:cNvSpPr>
            <a:spLocks noGrp="1"/>
          </p:cNvSpPr>
          <p:nvPr>
            <p:ph type="sldNum" sz="quarter" idx="12"/>
          </p:nvPr>
        </p:nvSpPr>
        <p:spPr/>
        <p:txBody>
          <a:bodyPr/>
          <a:lstStyle/>
          <a:p>
            <a:pPr>
              <a:defRPr/>
            </a:pPr>
            <a:fld id="{72AD9551-EF26-43A6-9350-CD44E8FD0F6F}" type="slidenum">
              <a:rPr lang="en-US" altLang="zh-CN" smtClean="0"/>
              <a:pPr>
                <a:defRPr/>
              </a:pPr>
              <a:t>35</a:t>
            </a:fld>
            <a:endParaRPr lang="en-US" altLang="zh-CN"/>
          </a:p>
        </p:txBody>
      </p:sp>
    </p:spTree>
    <p:extLst>
      <p:ext uri="{BB962C8B-B14F-4D97-AF65-F5344CB8AC3E}">
        <p14:creationId xmlns:p14="http://schemas.microsoft.com/office/powerpoint/2010/main" val="3544950621"/>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47D048-6489-2C4C-9CC6-4A715AADA86C}"/>
              </a:ext>
            </a:extLst>
          </p:cNvPr>
          <p:cNvSpPr>
            <a:spLocks noGrp="1"/>
          </p:cNvSpPr>
          <p:nvPr>
            <p:ph type="title"/>
          </p:nvPr>
        </p:nvSpPr>
        <p:spPr/>
        <p:txBody>
          <a:bodyPr/>
          <a:lstStyle/>
          <a:p>
            <a:r>
              <a:rPr kumimoji="1" lang="en-US" altLang="zh-CN" dirty="0"/>
              <a:t>Overview of the Model</a:t>
            </a:r>
            <a:endParaRPr kumimoji="1" lang="zh-CN" altLang="en-US" dirty="0"/>
          </a:p>
        </p:txBody>
      </p:sp>
      <p:pic>
        <p:nvPicPr>
          <p:cNvPr id="6" name="内容占位符 5">
            <a:extLst>
              <a:ext uri="{FF2B5EF4-FFF2-40B4-BE49-F238E27FC236}">
                <a16:creationId xmlns:a16="http://schemas.microsoft.com/office/drawing/2014/main" id="{EF83B86B-C79B-CB43-B157-04899E6530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9965" y="1676400"/>
            <a:ext cx="7244069" cy="4114800"/>
          </a:xfrm>
        </p:spPr>
      </p:pic>
      <p:sp>
        <p:nvSpPr>
          <p:cNvPr id="4" name="灯片编号占位符 3">
            <a:extLst>
              <a:ext uri="{FF2B5EF4-FFF2-40B4-BE49-F238E27FC236}">
                <a16:creationId xmlns:a16="http://schemas.microsoft.com/office/drawing/2014/main" id="{238FAB56-C371-7144-AF68-C373665CFFAE}"/>
              </a:ext>
            </a:extLst>
          </p:cNvPr>
          <p:cNvSpPr>
            <a:spLocks noGrp="1"/>
          </p:cNvSpPr>
          <p:nvPr>
            <p:ph type="sldNum" sz="quarter" idx="12"/>
          </p:nvPr>
        </p:nvSpPr>
        <p:spPr/>
        <p:txBody>
          <a:bodyPr/>
          <a:lstStyle/>
          <a:p>
            <a:pPr>
              <a:defRPr/>
            </a:pPr>
            <a:fld id="{72AD9551-EF26-43A6-9350-CD44E8FD0F6F}" type="slidenum">
              <a:rPr lang="en-US" altLang="zh-CN" smtClean="0"/>
              <a:pPr>
                <a:defRPr/>
              </a:pPr>
              <a:t>36</a:t>
            </a:fld>
            <a:endParaRPr lang="en-US" altLang="zh-CN"/>
          </a:p>
        </p:txBody>
      </p:sp>
      <p:sp>
        <p:nvSpPr>
          <p:cNvPr id="7" name="文本框 6">
            <a:extLst>
              <a:ext uri="{FF2B5EF4-FFF2-40B4-BE49-F238E27FC236}">
                <a16:creationId xmlns:a16="http://schemas.microsoft.com/office/drawing/2014/main" id="{10679F19-6C7F-9047-ACDC-2AB0A3435939}"/>
              </a:ext>
            </a:extLst>
          </p:cNvPr>
          <p:cNvSpPr txBox="1"/>
          <p:nvPr/>
        </p:nvSpPr>
        <p:spPr>
          <a:xfrm>
            <a:off x="2514600" y="5909846"/>
            <a:ext cx="3895618" cy="338554"/>
          </a:xfrm>
          <a:prstGeom prst="rect">
            <a:avLst/>
          </a:prstGeom>
          <a:noFill/>
        </p:spPr>
        <p:txBody>
          <a:bodyPr wrap="none" rtlCol="0">
            <a:spAutoFit/>
          </a:bodyPr>
          <a:lstStyle/>
          <a:p>
            <a:r>
              <a:rPr kumimoji="1" lang="en-US" altLang="zh-CN" dirty="0">
                <a:latin typeface="Times New Roman" panose="02020603050405020304" pitchFamily="18" charset="0"/>
                <a:cs typeface="Times New Roman" panose="02020603050405020304" pitchFamily="18" charset="0"/>
              </a:rPr>
              <a:t>Figure</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5.1:</a:t>
            </a:r>
            <a:r>
              <a:rPr kumimoji="1" lang="zh-CN" altLang="en-US" dirty="0">
                <a:latin typeface="Times New Roman" panose="02020603050405020304" pitchFamily="18" charset="0"/>
                <a:cs typeface="Times New Roman" panose="02020603050405020304" pitchFamily="18" charset="0"/>
              </a:rPr>
              <a:t> </a:t>
            </a:r>
            <a:r>
              <a:rPr kumimoji="1" lang="en-US" altLang="zh-CN" dirty="0">
                <a:latin typeface="Times New Roman" panose="02020603050405020304" pitchFamily="18" charset="0"/>
                <a:cs typeface="Times New Roman" panose="02020603050405020304" pitchFamily="18" charset="0"/>
              </a:rPr>
              <a:t>Overview of the proposed model.</a:t>
            </a:r>
            <a:endParaRPr kumimoji="1"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298064"/>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19FA3C-C953-9842-915E-D6D5183B086D}"/>
              </a:ext>
            </a:extLst>
          </p:cNvPr>
          <p:cNvSpPr>
            <a:spLocks noGrp="1"/>
          </p:cNvSpPr>
          <p:nvPr>
            <p:ph type="title"/>
          </p:nvPr>
        </p:nvSpPr>
        <p:spPr/>
        <p:txBody>
          <a:bodyPr/>
          <a:lstStyle/>
          <a:p>
            <a:r>
              <a:rPr kumimoji="1" lang="en-US" altLang="zh-CN" dirty="0"/>
              <a:t>Data</a:t>
            </a:r>
            <a:r>
              <a:rPr kumimoji="1" lang="zh-CN" altLang="en-US" dirty="0"/>
              <a:t> </a:t>
            </a:r>
            <a:r>
              <a:rPr kumimoji="1" lang="en-US" altLang="zh-CN" dirty="0"/>
              <a:t>Collection</a:t>
            </a:r>
            <a:endParaRPr kumimoji="1" lang="zh-CN" altLang="en-US" dirty="0"/>
          </a:p>
        </p:txBody>
      </p:sp>
      <p:sp>
        <p:nvSpPr>
          <p:cNvPr id="3" name="内容占位符 2">
            <a:extLst>
              <a:ext uri="{FF2B5EF4-FFF2-40B4-BE49-F238E27FC236}">
                <a16:creationId xmlns:a16="http://schemas.microsoft.com/office/drawing/2014/main" id="{8DFE606B-C9AE-264B-83E5-179295E5B20B}"/>
              </a:ext>
            </a:extLst>
          </p:cNvPr>
          <p:cNvSpPr>
            <a:spLocks noGrp="1"/>
          </p:cNvSpPr>
          <p:nvPr>
            <p:ph idx="1"/>
          </p:nvPr>
        </p:nvSpPr>
        <p:spPr/>
        <p:txBody>
          <a:bodyPr/>
          <a:lstStyle/>
          <a:p>
            <a:r>
              <a:rPr kumimoji="1" lang="en-US" altLang="zh-CN" dirty="0"/>
              <a:t>History</a:t>
            </a:r>
            <a:r>
              <a:rPr kumimoji="1" lang="zh-CN" altLang="en-US" dirty="0"/>
              <a:t> </a:t>
            </a:r>
            <a:r>
              <a:rPr kumimoji="1" lang="en-US" altLang="zh-CN" dirty="0"/>
              <a:t>data</a:t>
            </a:r>
            <a:r>
              <a:rPr kumimoji="1" lang="zh-CN" altLang="en-US" dirty="0"/>
              <a:t> </a:t>
            </a:r>
            <a:r>
              <a:rPr kumimoji="1" lang="en-US" altLang="zh-CN" dirty="0"/>
              <a:t>of</a:t>
            </a:r>
            <a:r>
              <a:rPr kumimoji="1" lang="zh-CN" altLang="en-US" dirty="0"/>
              <a:t> </a:t>
            </a:r>
            <a:r>
              <a:rPr kumimoji="1" lang="en-US" altLang="zh-CN" dirty="0"/>
              <a:t>stock</a:t>
            </a:r>
            <a:r>
              <a:rPr kumimoji="1" lang="zh-CN" altLang="en-US" dirty="0"/>
              <a:t> </a:t>
            </a:r>
            <a:r>
              <a:rPr kumimoji="1" lang="en-US" altLang="zh-CN" dirty="0"/>
              <a:t>market</a:t>
            </a:r>
            <a:r>
              <a:rPr kumimoji="1" lang="zh-CN" altLang="en-US" dirty="0"/>
              <a:t> </a:t>
            </a:r>
            <a:r>
              <a:rPr kumimoji="1" lang="en-US" altLang="zh-CN" dirty="0"/>
              <a:t>index</a:t>
            </a:r>
            <a:r>
              <a:rPr kumimoji="1" lang="zh-CN" altLang="en-US" dirty="0"/>
              <a:t> </a:t>
            </a:r>
            <a:r>
              <a:rPr kumimoji="1" lang="en-US" altLang="zh-CN" dirty="0"/>
              <a:t>(CSI)</a:t>
            </a:r>
          </a:p>
          <a:p>
            <a:pPr lvl="1"/>
            <a:r>
              <a:rPr kumimoji="1" lang="en-US" altLang="zh-CN" dirty="0"/>
              <a:t>1 Jan 2015 to 14 Feb 2017</a:t>
            </a:r>
            <a:r>
              <a:rPr kumimoji="1" lang="zh-CN" altLang="en-US" dirty="0"/>
              <a:t> </a:t>
            </a:r>
            <a:r>
              <a:rPr kumimoji="1" lang="en-US" altLang="zh-CN" dirty="0"/>
              <a:t>(513</a:t>
            </a:r>
            <a:r>
              <a:rPr kumimoji="1" lang="zh-CN" altLang="en-US" dirty="0"/>
              <a:t> </a:t>
            </a:r>
            <a:r>
              <a:rPr kumimoji="1" lang="en-US" altLang="zh-CN" dirty="0"/>
              <a:t>trading</a:t>
            </a:r>
            <a:r>
              <a:rPr kumimoji="1" lang="zh-CN" altLang="en-US" dirty="0"/>
              <a:t> </a:t>
            </a:r>
            <a:r>
              <a:rPr kumimoji="1" lang="en-US" altLang="zh-CN" dirty="0"/>
              <a:t>days)</a:t>
            </a:r>
          </a:p>
          <a:p>
            <a:r>
              <a:rPr kumimoji="1" lang="en-US" altLang="zh-CN" dirty="0"/>
              <a:t>News</a:t>
            </a:r>
            <a:r>
              <a:rPr kumimoji="1" lang="zh-CN" altLang="en-US" dirty="0"/>
              <a:t> </a:t>
            </a:r>
            <a:r>
              <a:rPr kumimoji="1" lang="en-US" altLang="zh-CN" dirty="0"/>
              <a:t>content</a:t>
            </a:r>
            <a:r>
              <a:rPr kumimoji="1" lang="zh-CN" altLang="en-US" dirty="0"/>
              <a:t> </a:t>
            </a:r>
            <a:r>
              <a:rPr kumimoji="1" lang="en-US" altLang="zh-CN" dirty="0"/>
              <a:t>from</a:t>
            </a:r>
            <a:r>
              <a:rPr kumimoji="1" lang="zh-CN" altLang="en-US" dirty="0"/>
              <a:t> </a:t>
            </a:r>
            <a:r>
              <a:rPr kumimoji="1" lang="en-US" altLang="zh-CN" dirty="0"/>
              <a:t>OSN</a:t>
            </a:r>
          </a:p>
          <a:p>
            <a:pPr lvl="1"/>
            <a:r>
              <a:rPr lang="en-US" altLang="zh-CN" dirty="0"/>
              <a:t>95 famous blue verified accounts</a:t>
            </a:r>
            <a:r>
              <a:rPr lang="zh-CN" altLang="en-US" dirty="0"/>
              <a:t> （</a:t>
            </a:r>
            <a:r>
              <a:rPr lang="en-US" altLang="zh-CN" dirty="0"/>
              <a:t>e.g.</a:t>
            </a:r>
            <a:r>
              <a:rPr lang="zh-CN" altLang="en-US" dirty="0"/>
              <a:t> </a:t>
            </a:r>
            <a:r>
              <a:rPr lang="en-US" altLang="zh-CN" dirty="0"/>
              <a:t>national newspapers, provincial newspapers or magazines, famous TV news programs shown in CCTV and popular financial newspapers or magazines</a:t>
            </a:r>
            <a:r>
              <a:rPr lang="zh-CN" altLang="en-US" dirty="0"/>
              <a:t>）</a:t>
            </a:r>
            <a:endParaRPr lang="en-US" altLang="zh-CN" dirty="0"/>
          </a:p>
          <a:p>
            <a:pPr lvl="1"/>
            <a:r>
              <a:rPr kumimoji="1" lang="en-US" altLang="zh-CN" dirty="0"/>
              <a:t>808,283 </a:t>
            </a:r>
            <a:r>
              <a:rPr kumimoji="1" lang="en-US" altLang="zh-CN" dirty="0" err="1"/>
              <a:t>Weibos</a:t>
            </a:r>
            <a:r>
              <a:rPr kumimoji="1" lang="en-US" altLang="zh-CN" dirty="0"/>
              <a:t> posted by these accounts are collected</a:t>
            </a:r>
          </a:p>
          <a:p>
            <a:pPr lvl="1"/>
            <a:r>
              <a:rPr kumimoji="1" lang="en-US" altLang="zh-CN" dirty="0"/>
              <a:t>Preprocessing</a:t>
            </a:r>
            <a:r>
              <a:rPr kumimoji="1" lang="zh-CN" altLang="en-US" dirty="0"/>
              <a:t> </a:t>
            </a:r>
            <a:r>
              <a:rPr kumimoji="1" lang="en-US" altLang="zh-CN" dirty="0"/>
              <a:t>to</a:t>
            </a:r>
            <a:r>
              <a:rPr kumimoji="1" lang="zh-CN" altLang="en-US" dirty="0"/>
              <a:t> </a:t>
            </a:r>
            <a:r>
              <a:rPr kumimoji="1" lang="en-US" altLang="zh-CN" dirty="0"/>
              <a:t>filter</a:t>
            </a:r>
            <a:r>
              <a:rPr kumimoji="1" lang="zh-CN" altLang="en-US" dirty="0"/>
              <a:t> </a:t>
            </a:r>
            <a:r>
              <a:rPr kumimoji="1" lang="en-US" altLang="zh-CN" dirty="0"/>
              <a:t>irrelevant</a:t>
            </a:r>
            <a:r>
              <a:rPr kumimoji="1" lang="zh-CN" altLang="en-US" dirty="0"/>
              <a:t> </a:t>
            </a:r>
            <a:r>
              <a:rPr kumimoji="1" lang="en-US" altLang="zh-CN" dirty="0"/>
              <a:t>greetings,</a:t>
            </a:r>
            <a:r>
              <a:rPr kumimoji="1" lang="zh-CN" altLang="en-US" dirty="0"/>
              <a:t> </a:t>
            </a:r>
            <a:r>
              <a:rPr kumimoji="1" lang="en-US" altLang="zh-CN" dirty="0"/>
              <a:t>jokes,</a:t>
            </a:r>
            <a:r>
              <a:rPr kumimoji="1" lang="zh-CN" altLang="en-US" dirty="0"/>
              <a:t> </a:t>
            </a:r>
            <a:r>
              <a:rPr kumimoji="1" lang="en-US" altLang="zh-CN" dirty="0" err="1"/>
              <a:t>etc</a:t>
            </a:r>
            <a:endParaRPr kumimoji="1" lang="en-US" altLang="zh-CN" dirty="0"/>
          </a:p>
          <a:p>
            <a:endParaRPr kumimoji="1" lang="zh-CN" altLang="en-US" dirty="0"/>
          </a:p>
        </p:txBody>
      </p:sp>
      <p:sp>
        <p:nvSpPr>
          <p:cNvPr id="4" name="灯片编号占位符 3">
            <a:extLst>
              <a:ext uri="{FF2B5EF4-FFF2-40B4-BE49-F238E27FC236}">
                <a16:creationId xmlns:a16="http://schemas.microsoft.com/office/drawing/2014/main" id="{EB57D4E2-369F-1F46-86A3-72D82A2F81F8}"/>
              </a:ext>
            </a:extLst>
          </p:cNvPr>
          <p:cNvSpPr>
            <a:spLocks noGrp="1"/>
          </p:cNvSpPr>
          <p:nvPr>
            <p:ph type="sldNum" sz="quarter" idx="12"/>
          </p:nvPr>
        </p:nvSpPr>
        <p:spPr/>
        <p:txBody>
          <a:bodyPr/>
          <a:lstStyle/>
          <a:p>
            <a:pPr>
              <a:defRPr/>
            </a:pPr>
            <a:fld id="{72AD9551-EF26-43A6-9350-CD44E8FD0F6F}" type="slidenum">
              <a:rPr lang="en-US" altLang="zh-CN" smtClean="0"/>
              <a:pPr>
                <a:defRPr/>
              </a:pPr>
              <a:t>37</a:t>
            </a:fld>
            <a:endParaRPr lang="en-US" altLang="zh-CN"/>
          </a:p>
        </p:txBody>
      </p:sp>
    </p:spTree>
    <p:extLst>
      <p:ext uri="{BB962C8B-B14F-4D97-AF65-F5344CB8AC3E}">
        <p14:creationId xmlns:p14="http://schemas.microsoft.com/office/powerpoint/2010/main" val="3987515303"/>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93CC6C-78EE-DF43-B428-523A9D15B9AC}"/>
              </a:ext>
            </a:extLst>
          </p:cNvPr>
          <p:cNvSpPr>
            <a:spLocks noGrp="1"/>
          </p:cNvSpPr>
          <p:nvPr>
            <p:ph type="title"/>
          </p:nvPr>
        </p:nvSpPr>
        <p:spPr/>
        <p:txBody>
          <a:bodyPr/>
          <a:lstStyle/>
          <a:p>
            <a:r>
              <a:rPr kumimoji="1" lang="en-US" altLang="zh-CN" dirty="0"/>
              <a:t>Feature</a:t>
            </a:r>
            <a:r>
              <a:rPr kumimoji="1" lang="zh-CN" altLang="en-US" dirty="0"/>
              <a:t> </a:t>
            </a:r>
            <a:r>
              <a:rPr kumimoji="1" lang="en-US" altLang="zh-CN" dirty="0"/>
              <a:t>Engineering</a:t>
            </a:r>
            <a:r>
              <a:rPr kumimoji="1" lang="zh-CN" altLang="en-US" dirty="0"/>
              <a:t> </a:t>
            </a:r>
            <a:r>
              <a:rPr kumimoji="1" lang="en-US" altLang="zh-CN" dirty="0"/>
              <a:t>–</a:t>
            </a:r>
            <a:r>
              <a:rPr kumimoji="1" lang="zh-CN" altLang="en-US" dirty="0"/>
              <a:t> </a:t>
            </a:r>
            <a:r>
              <a:rPr kumimoji="1" lang="en-US" altLang="zh-CN" dirty="0"/>
              <a:t>Technical</a:t>
            </a:r>
            <a:r>
              <a:rPr kumimoji="1" lang="zh-CN" altLang="en-US" dirty="0"/>
              <a:t> </a:t>
            </a:r>
            <a:r>
              <a:rPr kumimoji="1" lang="en-US" altLang="zh-CN" dirty="0"/>
              <a:t>Features</a:t>
            </a:r>
            <a:endParaRPr kumimoji="1" lang="zh-CN" altLang="en-US" dirty="0"/>
          </a:p>
        </p:txBody>
      </p:sp>
      <p:pic>
        <p:nvPicPr>
          <p:cNvPr id="5" name="内容占位符 4">
            <a:extLst>
              <a:ext uri="{FF2B5EF4-FFF2-40B4-BE49-F238E27FC236}">
                <a16:creationId xmlns:a16="http://schemas.microsoft.com/office/drawing/2014/main" id="{0D6DFA14-5338-CA4E-93CB-BF69C09B05B9}"/>
              </a:ext>
            </a:extLst>
          </p:cNvPr>
          <p:cNvPicPr>
            <a:picLocks noGrp="1" noChangeAspect="1"/>
          </p:cNvPicPr>
          <p:nvPr>
            <p:ph idx="1"/>
          </p:nvPr>
        </p:nvPicPr>
        <p:blipFill>
          <a:blip r:embed="rId3"/>
          <a:stretch>
            <a:fillRect/>
          </a:stretch>
        </p:blipFill>
        <p:spPr>
          <a:xfrm>
            <a:off x="1708785" y="1981200"/>
            <a:ext cx="5726430" cy="4114800"/>
          </a:xfrm>
          <a:prstGeom prst="rect">
            <a:avLst/>
          </a:prstGeom>
        </p:spPr>
      </p:pic>
      <p:sp>
        <p:nvSpPr>
          <p:cNvPr id="4" name="灯片编号占位符 3">
            <a:extLst>
              <a:ext uri="{FF2B5EF4-FFF2-40B4-BE49-F238E27FC236}">
                <a16:creationId xmlns:a16="http://schemas.microsoft.com/office/drawing/2014/main" id="{6A27FDAB-2437-B241-8981-B61B95B15091}"/>
              </a:ext>
            </a:extLst>
          </p:cNvPr>
          <p:cNvSpPr>
            <a:spLocks noGrp="1"/>
          </p:cNvSpPr>
          <p:nvPr>
            <p:ph type="sldNum" sz="quarter" idx="12"/>
          </p:nvPr>
        </p:nvSpPr>
        <p:spPr/>
        <p:txBody>
          <a:bodyPr/>
          <a:lstStyle/>
          <a:p>
            <a:pPr>
              <a:defRPr/>
            </a:pPr>
            <a:fld id="{72AD9551-EF26-43A6-9350-CD44E8FD0F6F}" type="slidenum">
              <a:rPr lang="en-US" altLang="zh-CN" smtClean="0"/>
              <a:pPr>
                <a:defRPr/>
              </a:pPr>
              <a:t>38</a:t>
            </a:fld>
            <a:endParaRPr lang="en-US" altLang="zh-CN"/>
          </a:p>
        </p:txBody>
      </p:sp>
    </p:spTree>
    <p:extLst>
      <p:ext uri="{BB962C8B-B14F-4D97-AF65-F5344CB8AC3E}">
        <p14:creationId xmlns:p14="http://schemas.microsoft.com/office/powerpoint/2010/main" val="501397622"/>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72CA81-CF02-ED4C-AD0F-4EA117D9644D}"/>
              </a:ext>
            </a:extLst>
          </p:cNvPr>
          <p:cNvSpPr>
            <a:spLocks noGrp="1"/>
          </p:cNvSpPr>
          <p:nvPr>
            <p:ph type="title"/>
          </p:nvPr>
        </p:nvSpPr>
        <p:spPr/>
        <p:txBody>
          <a:bodyPr/>
          <a:lstStyle/>
          <a:p>
            <a:r>
              <a:rPr kumimoji="1" lang="en-US" altLang="zh-CN" dirty="0"/>
              <a:t>Feature</a:t>
            </a:r>
            <a:r>
              <a:rPr kumimoji="1" lang="zh-CN" altLang="en-US" dirty="0"/>
              <a:t> </a:t>
            </a:r>
            <a:r>
              <a:rPr kumimoji="1" lang="en-US" altLang="zh-CN" dirty="0"/>
              <a:t>Engineering</a:t>
            </a:r>
            <a:r>
              <a:rPr kumimoji="1" lang="zh-CN" altLang="en-US" dirty="0"/>
              <a:t> </a:t>
            </a:r>
            <a:r>
              <a:rPr kumimoji="1" lang="en-US" altLang="zh-CN" dirty="0"/>
              <a:t>–</a:t>
            </a:r>
            <a:r>
              <a:rPr kumimoji="1" lang="zh-CN" altLang="en-US" dirty="0"/>
              <a:t> </a:t>
            </a:r>
            <a:r>
              <a:rPr kumimoji="1" lang="en-US" altLang="zh-CN" dirty="0"/>
              <a:t>Content</a:t>
            </a:r>
            <a:r>
              <a:rPr kumimoji="1" lang="zh-CN" altLang="en-US" dirty="0"/>
              <a:t> </a:t>
            </a:r>
            <a:r>
              <a:rPr kumimoji="1" lang="en-US" altLang="zh-CN" dirty="0"/>
              <a:t>Features</a:t>
            </a:r>
            <a:endParaRPr kumimoji="1"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75C42C04-A960-144E-B6D3-DF8B5FD1B005}"/>
                  </a:ext>
                </a:extLst>
              </p:cNvPr>
              <p:cNvSpPr>
                <a:spLocks noGrp="1"/>
              </p:cNvSpPr>
              <p:nvPr>
                <p:ph idx="1"/>
              </p:nvPr>
            </p:nvSpPr>
            <p:spPr/>
            <p:txBody>
              <a:bodyPr/>
              <a:lstStyle/>
              <a:p>
                <a:pPr marL="0" indent="0">
                  <a:buNone/>
                </a:pPr>
                <a:r>
                  <a:rPr kumimoji="1" lang="en-US" altLang="zh-CN" dirty="0"/>
                  <a:t>Sentiment</a:t>
                </a:r>
                <a:r>
                  <a:rPr kumimoji="1" lang="zh-CN" altLang="en-US" dirty="0"/>
                  <a:t> </a:t>
                </a:r>
                <a:r>
                  <a:rPr kumimoji="1" lang="en-US" altLang="zh-CN" dirty="0"/>
                  <a:t>features</a:t>
                </a:r>
              </a:p>
              <a:p>
                <a:r>
                  <a:rPr kumimoji="1" lang="en-US" altLang="zh-CN" sz="2000" dirty="0"/>
                  <a:t>Suppose there are </a:t>
                </a:r>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panose="02040503050406030204" pitchFamily="18" charset="0"/>
                          </a:rPr>
                          <m:t>𝑛</m:t>
                        </m:r>
                      </m:e>
                      <m:sub>
                        <m:r>
                          <a:rPr kumimoji="1" lang="en-US" altLang="zh-CN" sz="2000" b="0" i="1" smtClean="0">
                            <a:latin typeface="Cambria Math" panose="02040503050406030204" pitchFamily="18" charset="0"/>
                          </a:rPr>
                          <m:t>𝑖</m:t>
                        </m:r>
                      </m:sub>
                    </m:sSub>
                  </m:oMath>
                </a14:m>
                <a:r>
                  <a:rPr kumimoji="1" lang="zh-CN" altLang="en-US" sz="2000" dirty="0"/>
                  <a:t> </a:t>
                </a:r>
                <a:r>
                  <a:rPr kumimoji="1" lang="en-US" altLang="zh-CN" sz="2000" dirty="0"/>
                  <a:t>pieces of news content collected in day</a:t>
                </a:r>
                <a:r>
                  <a:rPr kumimoji="1" lang="zh-CN" altLang="en-US" sz="2000" dirty="0"/>
                  <a:t> </a:t>
                </a:r>
                <a:r>
                  <a:rPr kumimoji="1" lang="en-US" altLang="zh-CN" sz="2000" i="1" dirty="0" err="1"/>
                  <a:t>i</a:t>
                </a:r>
                <a:r>
                  <a:rPr kumimoji="1" lang="en-US" altLang="zh-CN" sz="2000" dirty="0"/>
                  <a:t>, the sentiment feature of each Weibo is denoted as</a:t>
                </a:r>
                <a14:m>
                  <m:oMath xmlns:m="http://schemas.openxmlformats.org/officeDocument/2006/math">
                    <m:sSub>
                      <m:sSubPr>
                        <m:ctrlPr>
                          <a:rPr kumimoji="1" lang="en-US" altLang="zh-CN" sz="2000" i="1">
                            <a:latin typeface="Cambria Math" panose="02040503050406030204" pitchFamily="18" charset="0"/>
                          </a:rPr>
                        </m:ctrlPr>
                      </m:sSubPr>
                      <m:e>
                        <m:r>
                          <a:rPr kumimoji="1" lang="zh-CN" altLang="en-US" sz="2000" b="0" i="1" smtClean="0">
                            <a:latin typeface="Cambria Math" panose="02040503050406030204" pitchFamily="18" charset="0"/>
                          </a:rPr>
                          <m:t> </m:t>
                        </m:r>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𝑗</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𝑗</m:t>
                    </m:r>
                    <m:r>
                      <a:rPr kumimoji="1" lang="en-US" altLang="zh-CN" sz="2000" b="0" i="1" smtClean="0">
                        <a:latin typeface="Cambria Math" panose="02040503050406030204" pitchFamily="18" charset="0"/>
                      </a:rPr>
                      <m:t>=1,2,…,</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𝑛</m:t>
                        </m:r>
                      </m:e>
                      <m:sub>
                        <m:r>
                          <a:rPr kumimoji="1" lang="en-US" altLang="zh-CN" sz="2000" b="0" i="1" smtClean="0">
                            <a:latin typeface="Cambria Math" panose="02040503050406030204" pitchFamily="18" charset="0"/>
                          </a:rPr>
                          <m:t>𝑖</m:t>
                        </m:r>
                      </m:sub>
                    </m:sSub>
                  </m:oMath>
                </a14:m>
                <a:r>
                  <a:rPr kumimoji="1" lang="en-US" altLang="zh-CN" sz="2000" dirty="0"/>
                  <a:t>, the overall sentiment feature of the day can be calculated as</a:t>
                </a:r>
                <a:r>
                  <a:rPr kumimoji="1" lang="zh-CN" altLang="en-US" sz="2000" dirty="0"/>
                  <a:t> </a:t>
                </a:r>
                <a:r>
                  <a:rPr kumimoji="1" lang="en-US" altLang="zh-CN" sz="2000" dirty="0"/>
                  <a:t>follows</a:t>
                </a:r>
              </a:p>
              <a:p>
                <a:pPr marL="0" indent="0">
                  <a:buNone/>
                </a:pPr>
                <a14:m>
                  <m:oMathPara xmlns:m="http://schemas.openxmlformats.org/officeDocument/2006/math">
                    <m:oMathParaPr>
                      <m:jc m:val="center"/>
                    </m:oMathParaPr>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𝑉</m:t>
                          </m:r>
                        </m:e>
                        <m:sub>
                          <m:r>
                            <a:rPr kumimoji="1" lang="en-US" altLang="zh-CN" sz="2000" i="1">
                              <a:latin typeface="Cambria Math" panose="02040503050406030204" pitchFamily="18" charset="0"/>
                            </a:rPr>
                            <m:t>𝑖</m:t>
                          </m:r>
                        </m:sub>
                      </m:sSub>
                      <m:r>
                        <a:rPr kumimoji="1" lang="en-US" altLang="zh-CN" sz="2000" i="1">
                          <a:latin typeface="Cambria Math" panose="02040503050406030204" pitchFamily="18" charset="0"/>
                        </a:rPr>
                        <m:t>=</m:t>
                      </m:r>
                      <m:f>
                        <m:fPr>
                          <m:ctrlPr>
                            <a:rPr kumimoji="1" lang="en-US" altLang="zh-CN" sz="2000" i="1">
                              <a:latin typeface="Cambria Math" panose="02040503050406030204" pitchFamily="18" charset="0"/>
                            </a:rPr>
                          </m:ctrlPr>
                        </m:fPr>
                        <m:num>
                          <m:r>
                            <a:rPr kumimoji="1" lang="en-US" altLang="zh-CN" sz="2000" i="1">
                              <a:latin typeface="Cambria Math" panose="02040503050406030204" pitchFamily="18" charset="0"/>
                            </a:rPr>
                            <m:t>1</m:t>
                          </m:r>
                        </m:num>
                        <m:den>
                          <m:r>
                            <a:rPr kumimoji="1" lang="en-US" altLang="zh-CN" sz="2000" i="1">
                              <a:latin typeface="Cambria Math" panose="02040503050406030204" pitchFamily="18" charset="0"/>
                            </a:rPr>
                            <m:t>𝑛</m:t>
                          </m:r>
                        </m:den>
                      </m:f>
                      <m:nary>
                        <m:naryPr>
                          <m:chr m:val="∑"/>
                          <m:ctrlPr>
                            <a:rPr kumimoji="1" lang="en-US" altLang="zh-CN" sz="2000" i="1">
                              <a:latin typeface="Cambria Math" panose="02040503050406030204" pitchFamily="18" charset="0"/>
                            </a:rPr>
                          </m:ctrlPr>
                        </m:naryPr>
                        <m:sub>
                          <m:r>
                            <m:rPr>
                              <m:brk m:alnAt="23"/>
                            </m:rPr>
                            <a:rPr kumimoji="1" lang="en-US" altLang="zh-CN" sz="2000" i="1">
                              <a:latin typeface="Cambria Math" panose="02040503050406030204" pitchFamily="18" charset="0"/>
                            </a:rPr>
                            <m:t>𝑗</m:t>
                          </m:r>
                          <m:r>
                            <a:rPr kumimoji="1" lang="en-US" altLang="zh-CN" sz="2000" i="1">
                              <a:latin typeface="Cambria Math" panose="02040503050406030204" pitchFamily="18" charset="0"/>
                            </a:rPr>
                            <m:t>=1</m:t>
                          </m:r>
                        </m:sub>
                        <m:sup>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𝑛</m:t>
                              </m:r>
                            </m:e>
                            <m:sub>
                              <m:r>
                                <a:rPr kumimoji="1" lang="en-US" altLang="zh-CN" sz="2000" i="1">
                                  <a:latin typeface="Cambria Math" panose="02040503050406030204" pitchFamily="18" charset="0"/>
                                </a:rPr>
                                <m:t>𝑖</m:t>
                              </m:r>
                            </m:sub>
                          </m:sSub>
                        </m:sup>
                        <m:e>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𝑣</m:t>
                              </m:r>
                            </m:e>
                            <m:sub>
                              <m:r>
                                <a:rPr kumimoji="1" lang="en-US" altLang="zh-CN" sz="2000" i="1">
                                  <a:latin typeface="Cambria Math" panose="02040503050406030204" pitchFamily="18" charset="0"/>
                                </a:rPr>
                                <m:t>𝑗</m:t>
                              </m:r>
                            </m:sub>
                          </m:sSub>
                        </m:e>
                      </m:nary>
                    </m:oMath>
                  </m:oMathPara>
                </a14:m>
                <a:endParaRPr kumimoji="1" lang="en-US" altLang="zh-CN" sz="2000" dirty="0"/>
              </a:p>
              <a:p>
                <a:pPr marL="0" indent="0">
                  <a:buNone/>
                </a:pPr>
                <a:endParaRPr kumimoji="1" lang="zh-CN" altLang="en-US" dirty="0"/>
              </a:p>
            </p:txBody>
          </p:sp>
        </mc:Choice>
        <mc:Fallback>
          <p:sp>
            <p:nvSpPr>
              <p:cNvPr id="3" name="内容占位符 2">
                <a:extLst>
                  <a:ext uri="{FF2B5EF4-FFF2-40B4-BE49-F238E27FC236}">
                    <a16:creationId xmlns:a16="http://schemas.microsoft.com/office/drawing/2014/main" id="{75C42C04-A960-144E-B6D3-DF8B5FD1B005}"/>
                  </a:ext>
                </a:extLst>
              </p:cNvPr>
              <p:cNvSpPr>
                <a:spLocks noGrp="1" noRot="1" noChangeAspect="1" noMove="1" noResize="1" noEditPoints="1" noAdjustHandles="1" noChangeArrowheads="1" noChangeShapeType="1" noTextEdit="1"/>
              </p:cNvSpPr>
              <p:nvPr>
                <p:ph idx="1"/>
              </p:nvPr>
            </p:nvSpPr>
            <p:spPr>
              <a:blipFill>
                <a:blip r:embed="rId3"/>
                <a:stretch>
                  <a:fillRect l="-1142" t="-123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0E054C4D-B0A7-884F-BAB9-EB352C1AD828}"/>
              </a:ext>
            </a:extLst>
          </p:cNvPr>
          <p:cNvSpPr>
            <a:spLocks noGrp="1"/>
          </p:cNvSpPr>
          <p:nvPr>
            <p:ph type="sldNum" sz="quarter" idx="12"/>
          </p:nvPr>
        </p:nvSpPr>
        <p:spPr/>
        <p:txBody>
          <a:bodyPr/>
          <a:lstStyle/>
          <a:p>
            <a:pPr>
              <a:defRPr/>
            </a:pPr>
            <a:fld id="{72AD9551-EF26-43A6-9350-CD44E8FD0F6F}" type="slidenum">
              <a:rPr lang="en-US" altLang="zh-CN" smtClean="0"/>
              <a:pPr>
                <a:defRPr/>
              </a:pPr>
              <a:t>39</a:t>
            </a:fld>
            <a:endParaRPr lang="en-US" altLang="zh-CN"/>
          </a:p>
        </p:txBody>
      </p:sp>
    </p:spTree>
    <p:extLst>
      <p:ext uri="{BB962C8B-B14F-4D97-AF65-F5344CB8AC3E}">
        <p14:creationId xmlns:p14="http://schemas.microsoft.com/office/powerpoint/2010/main" val="389654571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562600"/>
            <a:ext cx="9145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noFill/>
        </p:spPr>
        <p:txBody>
          <a:bodyPr/>
          <a:lstStyle/>
          <a:p>
            <a:pPr eaLnBrk="1" hangingPunct="1"/>
            <a:r>
              <a:rPr lang="en-US" altLang="zh-CN" sz="2800" dirty="0">
                <a:solidFill>
                  <a:srgbClr val="C60C30"/>
                </a:solidFill>
                <a:latin typeface="Verdana" panose="020B0604030504040204" pitchFamily="34" charset="0"/>
              </a:rPr>
              <a:t>Outline</a:t>
            </a:r>
          </a:p>
        </p:txBody>
      </p:sp>
      <p:sp>
        <p:nvSpPr>
          <p:cNvPr id="6148" name="Content Placeholder 5"/>
          <p:cNvSpPr>
            <a:spLocks noGrp="1"/>
          </p:cNvSpPr>
          <p:nvPr>
            <p:ph idx="1"/>
          </p:nvPr>
        </p:nvSpPr>
        <p:spPr>
          <a:xfrm>
            <a:off x="685800" y="1752600"/>
            <a:ext cx="7772400" cy="4114800"/>
          </a:xfrm>
        </p:spPr>
        <p:txBody>
          <a:bodyPr/>
          <a:lstStyle/>
          <a:p>
            <a:r>
              <a:rPr lang="en-US" altLang="zh-CN" sz="2400" b="1" dirty="0">
                <a:latin typeface="Times New Roman" panose="02020603050405020304" pitchFamily="18" charset="0"/>
                <a:cs typeface="Times New Roman" panose="02020603050405020304" pitchFamily="18" charset="0"/>
              </a:rPr>
              <a:t>Background</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Introduction</a:t>
            </a:r>
          </a:p>
          <a:p>
            <a:r>
              <a:rPr lang="en-US" altLang="zh-CN" sz="2400" b="1" dirty="0">
                <a:latin typeface="Times New Roman" panose="02020603050405020304" pitchFamily="18" charset="0"/>
                <a:cs typeface="Times New Roman" panose="02020603050405020304" pitchFamily="18" charset="0"/>
              </a:rPr>
              <a:t>Real-time Low-quality Content Detection Framework from the Users' Perspective</a:t>
            </a:r>
          </a:p>
          <a:p>
            <a:r>
              <a:rPr lang="en-US" altLang="zh-CN" sz="2400" b="1" dirty="0">
                <a:latin typeface="Times New Roman" panose="02020603050405020304" pitchFamily="18" charset="0"/>
                <a:cs typeface="Times New Roman" panose="02020603050405020304" pitchFamily="18" charset="0"/>
              </a:rPr>
              <a:t>Unsupervised Rumor Detection Model based on User Behaviors</a:t>
            </a:r>
          </a:p>
          <a:p>
            <a:r>
              <a:rPr lang="en-US" altLang="zh-CN" sz="2400" b="1" dirty="0">
                <a:latin typeface="Times New Roman" panose="02020603050405020304" pitchFamily="18" charset="0"/>
                <a:cs typeface="Times New Roman" panose="02020603050405020304" pitchFamily="18" charset="0"/>
              </a:rPr>
              <a:t>Leveraging Social Media News to Predict Stock Index Movement Using RNN-Boost</a:t>
            </a:r>
          </a:p>
          <a:p>
            <a:r>
              <a:rPr lang="en-US" altLang="zh-CN" sz="2400" b="1" dirty="0">
                <a:latin typeface="Times New Roman" panose="02020603050405020304" pitchFamily="18" charset="0"/>
                <a:cs typeface="Times New Roman" panose="02020603050405020304" pitchFamily="18" charset="0"/>
              </a:rPr>
              <a:t>Conclusions and Future Work</a:t>
            </a: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C502B859-9E61-44C8-9F81-8551842A0023}" type="slidenum">
              <a:rPr lang="en-US" altLang="zh-CN" sz="1400"/>
              <a:pPr>
                <a:spcBef>
                  <a:spcPct val="0"/>
                </a:spcBef>
                <a:buFontTx/>
                <a:buNone/>
              </a:pPr>
              <a:t>4</a:t>
            </a:fld>
            <a:endParaRPr lang="en-US" altLang="zh-CN" sz="1400"/>
          </a:p>
        </p:txBody>
      </p:sp>
    </p:spTree>
    <p:extLst>
      <p:ext uri="{BB962C8B-B14F-4D97-AF65-F5344CB8AC3E}">
        <p14:creationId xmlns:p14="http://schemas.microsoft.com/office/powerpoint/2010/main" val="212853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6148">
                                            <p:txEl>
                                              <p:pRg st="1" end="1"/>
                                            </p:txEl>
                                          </p:spTgt>
                                        </p:tgtEl>
                                        <p:attrNameLst>
                                          <p:attrName>style.color</p:attrName>
                                        </p:attrNameLst>
                                      </p:cBhvr>
                                      <p:to>
                                        <a:srgbClr val="C60C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2B690E-62B1-B949-9E1B-40770B9B67AB}"/>
              </a:ext>
            </a:extLst>
          </p:cNvPr>
          <p:cNvSpPr>
            <a:spLocks noGrp="1"/>
          </p:cNvSpPr>
          <p:nvPr>
            <p:ph type="title"/>
          </p:nvPr>
        </p:nvSpPr>
        <p:spPr/>
        <p:txBody>
          <a:bodyPr/>
          <a:lstStyle/>
          <a:p>
            <a:r>
              <a:rPr kumimoji="1" lang="en-US" altLang="zh-CN" dirty="0"/>
              <a:t>Feature</a:t>
            </a:r>
            <a:r>
              <a:rPr kumimoji="1" lang="zh-CN" altLang="en-US" dirty="0"/>
              <a:t> </a:t>
            </a:r>
            <a:r>
              <a:rPr kumimoji="1" lang="en-US" altLang="zh-CN" dirty="0"/>
              <a:t>Engineering</a:t>
            </a:r>
            <a:r>
              <a:rPr kumimoji="1" lang="zh-CN" altLang="en-US" dirty="0"/>
              <a:t> </a:t>
            </a:r>
            <a:r>
              <a:rPr kumimoji="1" lang="en-US" altLang="zh-CN" dirty="0"/>
              <a:t>–</a:t>
            </a:r>
            <a:r>
              <a:rPr kumimoji="1" lang="zh-CN" altLang="en-US" dirty="0"/>
              <a:t> </a:t>
            </a:r>
            <a:r>
              <a:rPr kumimoji="1" lang="en-US" altLang="zh-CN" dirty="0"/>
              <a:t>Content</a:t>
            </a:r>
            <a:r>
              <a:rPr kumimoji="1" lang="zh-CN" altLang="en-US" dirty="0"/>
              <a:t> </a:t>
            </a:r>
            <a:r>
              <a:rPr kumimoji="1" lang="en-US" altLang="zh-CN" dirty="0"/>
              <a:t>Features</a:t>
            </a:r>
            <a:endParaRPr kumimoji="1"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51380DE0-04AF-CB4A-B402-9DFD16DB52C5}"/>
                  </a:ext>
                </a:extLst>
              </p:cNvPr>
              <p:cNvSpPr>
                <a:spLocks noGrp="1"/>
              </p:cNvSpPr>
              <p:nvPr>
                <p:ph idx="1"/>
              </p:nvPr>
            </p:nvSpPr>
            <p:spPr/>
            <p:txBody>
              <a:bodyPr/>
              <a:lstStyle/>
              <a:p>
                <a:r>
                  <a:rPr kumimoji="1" lang="en-US" altLang="zh-CN" sz="2000" dirty="0"/>
                  <a:t>Calculate the priori probability of every keyword </a:t>
                </a:r>
                <a14:m>
                  <m:oMath xmlns:m="http://schemas.openxmlformats.org/officeDocument/2006/math">
                    <m:sSub>
                      <m:sSubPr>
                        <m:ctrlPr>
                          <a:rPr kumimoji="1" lang="en-US" altLang="zh-CN" sz="2000"/>
                        </m:ctrlPr>
                      </m:sSubPr>
                      <m:e>
                        <m:r>
                          <a:rPr kumimoji="1" lang="en-US" altLang="zh-CN" sz="2000"/>
                          <m:t>𝑤</m:t>
                        </m:r>
                      </m:e>
                      <m:sub>
                        <m:r>
                          <a:rPr kumimoji="1" lang="en-US" altLang="zh-CN" sz="2000"/>
                          <m:t>𝑖</m:t>
                        </m:r>
                      </m:sub>
                    </m:sSub>
                  </m:oMath>
                </a14:m>
                <a:r>
                  <a:rPr kumimoji="1" lang="en-US" altLang="zh-CN" sz="2000" dirty="0"/>
                  <a:t> for each class as follows. </a:t>
                </a:r>
              </a:p>
              <a:p>
                <a:pPr marL="0" indent="0">
                  <a:buNone/>
                </a:pPr>
                <a14:m>
                  <m:oMathPara xmlns:m="http://schemas.openxmlformats.org/officeDocument/2006/math">
                    <m:oMathParaPr>
                      <m:jc m:val="centerGroup"/>
                    </m:oMathParaPr>
                    <m:oMath xmlns:m="http://schemas.openxmlformats.org/officeDocument/2006/math">
                      <m:r>
                        <a:rPr kumimoji="1" lang="en-US" altLang="zh-CN" sz="2000"/>
                        <m:t>𝑃</m:t>
                      </m:r>
                      <m:d>
                        <m:dPr>
                          <m:ctrlPr>
                            <a:rPr kumimoji="1" lang="en-US" altLang="zh-CN" sz="2000"/>
                          </m:ctrlPr>
                        </m:dPr>
                        <m:e>
                          <m:sSub>
                            <m:sSubPr>
                              <m:ctrlPr>
                                <a:rPr kumimoji="1" lang="en-US" altLang="zh-CN" sz="2000"/>
                              </m:ctrlPr>
                            </m:sSubPr>
                            <m:e>
                              <m:r>
                                <a:rPr kumimoji="1" lang="en-US" altLang="zh-CN" sz="2000"/>
                                <m:t>𝑤</m:t>
                              </m:r>
                            </m:e>
                            <m:sub>
                              <m:r>
                                <a:rPr kumimoji="1" lang="en-US" altLang="zh-CN" sz="2000"/>
                                <m:t>𝑖</m:t>
                              </m:r>
                            </m:sub>
                          </m:sSub>
                        </m:e>
                        <m:e>
                          <m:r>
                            <a:rPr kumimoji="1" lang="en-US" altLang="zh-CN" sz="2000"/>
                            <m:t>𝑐</m:t>
                          </m:r>
                        </m:e>
                      </m:d>
                      <m:r>
                        <a:rPr kumimoji="1" lang="en-US" altLang="zh-CN" sz="2000"/>
                        <m:t>=</m:t>
                      </m:r>
                      <m:f>
                        <m:fPr>
                          <m:ctrlPr>
                            <a:rPr kumimoji="1" lang="en-US" altLang="zh-CN" sz="2000"/>
                          </m:ctrlPr>
                        </m:fPr>
                        <m:num>
                          <m:r>
                            <a:rPr kumimoji="1" lang="en-US" altLang="zh-CN" sz="2000"/>
                            <m:t>1</m:t>
                          </m:r>
                        </m:num>
                        <m:den>
                          <m:sSub>
                            <m:sSubPr>
                              <m:ctrlPr>
                                <a:rPr kumimoji="1" lang="en-US" altLang="zh-CN" sz="2000"/>
                              </m:ctrlPr>
                            </m:sSubPr>
                            <m:e>
                              <m:r>
                                <a:rPr kumimoji="1" lang="en-US" altLang="zh-CN" sz="2000"/>
                                <m:t>𝑡𝑜𝑡𝑎𝑙</m:t>
                              </m:r>
                            </m:e>
                            <m:sub>
                              <m:r>
                                <a:rPr kumimoji="1" lang="en-US" altLang="zh-CN" sz="2000"/>
                                <m:t>𝑐</m:t>
                              </m:r>
                            </m:sub>
                          </m:sSub>
                        </m:den>
                      </m:f>
                      <m:nary>
                        <m:naryPr>
                          <m:chr m:val="∑"/>
                          <m:ctrlPr>
                            <a:rPr kumimoji="1" lang="en-US" altLang="zh-CN" sz="2000"/>
                          </m:ctrlPr>
                        </m:naryPr>
                        <m:sub>
                          <m:r>
                            <m:rPr>
                              <m:brk m:alnAt="23"/>
                            </m:rPr>
                            <a:rPr kumimoji="1" lang="en-US" altLang="zh-CN" sz="2000"/>
                            <m:t>𝑗</m:t>
                          </m:r>
                          <m:r>
                            <a:rPr kumimoji="1" lang="en-US" altLang="zh-CN" sz="2000"/>
                            <m:t>=1</m:t>
                          </m:r>
                        </m:sub>
                        <m:sup>
                          <m:sSub>
                            <m:sSubPr>
                              <m:ctrlPr>
                                <a:rPr kumimoji="1" lang="en-US" altLang="zh-CN" sz="2000"/>
                              </m:ctrlPr>
                            </m:sSubPr>
                            <m:e>
                              <m:r>
                                <a:rPr kumimoji="1" lang="en-US" altLang="zh-CN" sz="2000"/>
                                <m:t>𝑛</m:t>
                              </m:r>
                            </m:e>
                            <m:sub>
                              <m:r>
                                <a:rPr kumimoji="1" lang="en-US" altLang="zh-CN" sz="2000"/>
                                <m:t>𝑐</m:t>
                              </m:r>
                            </m:sub>
                          </m:sSub>
                        </m:sup>
                        <m:e>
                          <m:r>
                            <a:rPr kumimoji="1" lang="en-US" altLang="zh-CN" sz="2000"/>
                            <m:t>𝑐𝑜𝑢𝑛𝑡</m:t>
                          </m:r>
                          <m:r>
                            <a:rPr kumimoji="1" lang="en-US" altLang="zh-CN" sz="2000"/>
                            <m:t>(</m:t>
                          </m:r>
                          <m:sSub>
                            <m:sSubPr>
                              <m:ctrlPr>
                                <a:rPr kumimoji="1" lang="en-US" altLang="zh-CN" sz="2000"/>
                              </m:ctrlPr>
                            </m:sSubPr>
                            <m:e>
                              <m:r>
                                <a:rPr kumimoji="1" lang="en-US" altLang="zh-CN" sz="2000"/>
                                <m:t>𝑤</m:t>
                              </m:r>
                            </m:e>
                            <m:sub>
                              <m:r>
                                <a:rPr kumimoji="1" lang="en-US" altLang="zh-CN" sz="2000"/>
                                <m:t>𝑖</m:t>
                              </m:r>
                            </m:sub>
                          </m:sSub>
                          <m:r>
                            <a:rPr kumimoji="1" lang="en-US" altLang="zh-CN" sz="2000"/>
                            <m:t>,</m:t>
                          </m:r>
                          <m:sSub>
                            <m:sSubPr>
                              <m:ctrlPr>
                                <a:rPr kumimoji="1" lang="en-US" altLang="zh-CN" sz="2000"/>
                              </m:ctrlPr>
                            </m:sSubPr>
                            <m:e>
                              <m:r>
                                <a:rPr kumimoji="1" lang="en-US" altLang="zh-CN" sz="2000"/>
                                <m:t>𝑚</m:t>
                              </m:r>
                            </m:e>
                            <m:sub>
                              <m:r>
                                <a:rPr kumimoji="1" lang="en-US" altLang="zh-CN" sz="2000"/>
                                <m:t>𝑗</m:t>
                              </m:r>
                            </m:sub>
                          </m:sSub>
                          <m:r>
                            <a:rPr kumimoji="1" lang="en-US" altLang="zh-CN" sz="2000"/>
                            <m:t>)</m:t>
                          </m:r>
                        </m:e>
                      </m:nary>
                    </m:oMath>
                  </m:oMathPara>
                </a14:m>
                <a:endParaRPr kumimoji="1" lang="en-US" altLang="zh-CN" sz="2000" dirty="0"/>
              </a:p>
              <a:p>
                <a:r>
                  <a:rPr kumimoji="1" lang="en-US" altLang="zh-CN" sz="2000" dirty="0"/>
                  <a:t>Calculate</a:t>
                </a:r>
                <a:r>
                  <a:rPr kumimoji="1" lang="zh-CN" altLang="en-US" sz="2000" dirty="0"/>
                  <a:t> </a:t>
                </a:r>
                <a:r>
                  <a:rPr kumimoji="1" lang="en-US" altLang="zh-CN" sz="2000" dirty="0"/>
                  <a:t>the</a:t>
                </a:r>
                <a:r>
                  <a:rPr kumimoji="1" lang="zh-CN" altLang="en-US" sz="2000" dirty="0"/>
                  <a:t> </a:t>
                </a:r>
                <a:r>
                  <a:rPr kumimoji="1" lang="en-US" altLang="zh-CN" sz="2000" dirty="0"/>
                  <a:t>likelihood</a:t>
                </a:r>
                <a:r>
                  <a:rPr kumimoji="1" lang="zh-CN" altLang="en-US" sz="2000" dirty="0"/>
                  <a:t> </a:t>
                </a:r>
                <a:r>
                  <a:rPr kumimoji="1" lang="en-US" altLang="zh-CN" sz="2000" dirty="0"/>
                  <a:t>of</a:t>
                </a:r>
                <a:r>
                  <a:rPr kumimoji="1" lang="zh-CN" altLang="en-US" sz="2000" dirty="0"/>
                  <a:t> </a:t>
                </a:r>
                <a:r>
                  <a:rPr kumimoji="1" lang="en-US" altLang="zh-CN" sz="2000" dirty="0"/>
                  <a:t>the</a:t>
                </a:r>
                <a:r>
                  <a:rPr kumimoji="1" lang="zh-CN" altLang="en-US" sz="2000" dirty="0"/>
                  <a:t> </a:t>
                </a:r>
                <a:r>
                  <a:rPr kumimoji="1" lang="en-US" altLang="zh-CN" sz="2000" dirty="0"/>
                  <a:t>Weibo</a:t>
                </a:r>
                <a:r>
                  <a:rPr kumimoji="1" lang="zh-CN" altLang="en-US" sz="2000" dirty="0"/>
                  <a:t> </a:t>
                </a:r>
                <a:r>
                  <a:rPr kumimoji="1" lang="en-US" altLang="zh-CN" sz="2000" dirty="0"/>
                  <a:t>falling</a:t>
                </a:r>
                <a:r>
                  <a:rPr kumimoji="1" lang="zh-CN" altLang="en-US" sz="2000" dirty="0"/>
                  <a:t> </a:t>
                </a:r>
                <a:r>
                  <a:rPr kumimoji="1" lang="en-US" altLang="zh-CN" sz="2000" dirty="0"/>
                  <a:t>into</a:t>
                </a:r>
                <a:r>
                  <a:rPr kumimoji="1" lang="zh-CN" altLang="en-US" sz="2000" dirty="0"/>
                  <a:t> </a:t>
                </a:r>
                <a:r>
                  <a:rPr kumimoji="1" lang="en-US" altLang="zh-CN" sz="2000" dirty="0"/>
                  <a:t>each</a:t>
                </a:r>
                <a:r>
                  <a:rPr kumimoji="1" lang="zh-CN" altLang="en-US" sz="2000" dirty="0"/>
                  <a:t> </a:t>
                </a:r>
                <a:r>
                  <a:rPr kumimoji="1" lang="en-US" altLang="zh-CN" sz="2000" dirty="0"/>
                  <a:t>class</a:t>
                </a:r>
              </a:p>
              <a:p>
                <a:pPr marL="0" indent="0" algn="ctr">
                  <a:buNone/>
                </a:pPr>
                <a14:m>
                  <m:oMath xmlns:m="http://schemas.openxmlformats.org/officeDocument/2006/math">
                    <m:r>
                      <a:rPr kumimoji="1" lang="en-US" altLang="zh-CN" sz="2000"/>
                      <m:t>𝑃</m:t>
                    </m:r>
                    <m:d>
                      <m:dPr>
                        <m:ctrlPr>
                          <a:rPr kumimoji="1" lang="en-US" altLang="zh-CN" sz="2000"/>
                        </m:ctrlPr>
                      </m:dPr>
                      <m:e>
                        <m:r>
                          <a:rPr kumimoji="1" lang="en-US" altLang="zh-CN" sz="2000"/>
                          <m:t>𝑚</m:t>
                        </m:r>
                        <m:r>
                          <a:rPr kumimoji="1" lang="en-US" altLang="zh-CN" sz="2000"/>
                          <m:t>∈</m:t>
                        </m:r>
                        <m:r>
                          <m:rPr>
                            <m:sty m:val="p"/>
                          </m:rPr>
                          <a:rPr kumimoji="1" lang="en-US" altLang="zh-CN" sz="2000"/>
                          <m:t>c</m:t>
                        </m:r>
                      </m:e>
                    </m:d>
                    <m:r>
                      <a:rPr kumimoji="1" lang="en-US" altLang="zh-CN" sz="2000"/>
                      <m:t>=</m:t>
                    </m:r>
                    <m:r>
                      <a:rPr kumimoji="1" lang="en-US" altLang="zh-CN" sz="2000"/>
                      <m:t>𝑃</m:t>
                    </m:r>
                    <m:r>
                      <a:rPr kumimoji="1" lang="en-US" altLang="zh-CN" sz="2000"/>
                      <m:t>(</m:t>
                    </m:r>
                    <m:r>
                      <a:rPr kumimoji="1" lang="en-US" altLang="zh-CN" sz="2000"/>
                      <m:t>𝑐</m:t>
                    </m:r>
                    <m:r>
                      <a:rPr kumimoji="1" lang="en-US" altLang="zh-CN" sz="2000"/>
                      <m:t>)</m:t>
                    </m:r>
                    <m:nary>
                      <m:naryPr>
                        <m:chr m:val="∏"/>
                        <m:ctrlPr>
                          <a:rPr kumimoji="1" lang="en-US" altLang="zh-CN" sz="2000"/>
                        </m:ctrlPr>
                      </m:naryPr>
                      <m:sub>
                        <m:r>
                          <m:rPr>
                            <m:brk m:alnAt="23"/>
                          </m:rPr>
                          <a:rPr kumimoji="1" lang="en-US" altLang="zh-CN" sz="2000"/>
                          <m:t>𝑖</m:t>
                        </m:r>
                        <m:r>
                          <a:rPr kumimoji="1" lang="en-US" altLang="zh-CN" sz="2000"/>
                          <m:t>=1</m:t>
                        </m:r>
                      </m:sub>
                      <m:sup>
                        <m:sSub>
                          <m:sSubPr>
                            <m:ctrlPr>
                              <a:rPr kumimoji="1" lang="en-US" altLang="zh-CN" sz="2000"/>
                            </m:ctrlPr>
                          </m:sSubPr>
                          <m:e>
                            <m:r>
                              <a:rPr kumimoji="1" lang="en-US" altLang="zh-CN" sz="2000"/>
                              <m:t>𝑛</m:t>
                            </m:r>
                          </m:e>
                          <m:sub>
                            <m:r>
                              <a:rPr kumimoji="1" lang="en-US" altLang="zh-CN" sz="2000"/>
                              <m:t>𝑚</m:t>
                            </m:r>
                          </m:sub>
                        </m:sSub>
                      </m:sup>
                      <m:e>
                        <m:r>
                          <a:rPr kumimoji="1" lang="en-US" altLang="zh-CN" sz="2000"/>
                          <m:t>𝑃</m:t>
                        </m:r>
                        <m:r>
                          <a:rPr kumimoji="1" lang="en-US" altLang="zh-CN" sz="2000"/>
                          <m:t>(</m:t>
                        </m:r>
                        <m:sSub>
                          <m:sSubPr>
                            <m:ctrlPr>
                              <a:rPr kumimoji="1" lang="en-US" altLang="zh-CN" sz="2000"/>
                            </m:ctrlPr>
                          </m:sSubPr>
                          <m:e>
                            <m:r>
                              <a:rPr kumimoji="1" lang="en-US" altLang="zh-CN" sz="2000"/>
                              <m:t>𝑤</m:t>
                            </m:r>
                          </m:e>
                          <m:sub>
                            <m:r>
                              <a:rPr kumimoji="1" lang="en-US" altLang="zh-CN" sz="2000"/>
                              <m:t>𝑖</m:t>
                            </m:r>
                          </m:sub>
                        </m:sSub>
                        <m:r>
                          <a:rPr kumimoji="1" lang="en-US" altLang="zh-CN" sz="2000"/>
                          <m:t>|</m:t>
                        </m:r>
                        <m:r>
                          <a:rPr kumimoji="1" lang="en-US" altLang="zh-CN" sz="2000"/>
                          <m:t>𝑐</m:t>
                        </m:r>
                      </m:e>
                    </m:nary>
                  </m:oMath>
                </a14:m>
                <a:r>
                  <a:rPr kumimoji="1" lang="en-US" altLang="zh-CN" sz="2000" dirty="0"/>
                  <a:t>)</a:t>
                </a:r>
              </a:p>
              <a:p>
                <a:pPr marL="0" indent="0">
                  <a:buNone/>
                </a:pPr>
                <a:r>
                  <a:rPr kumimoji="1" lang="zh-CN" altLang="en-US" sz="2000" dirty="0"/>
                  <a:t>     </a:t>
                </a:r>
                <a14:m>
                  <m:oMath xmlns:m="http://schemas.openxmlformats.org/officeDocument/2006/math">
                    <m:r>
                      <a:rPr kumimoji="1" lang="en-US" altLang="zh-CN" sz="2000" dirty="0"/>
                      <m:t>𝑝</m:t>
                    </m:r>
                    <m:r>
                      <a:rPr kumimoji="1" lang="en-US" altLang="zh-CN" sz="2000" dirty="0"/>
                      <m:t>(</m:t>
                    </m:r>
                    <m:r>
                      <a:rPr kumimoji="1" lang="en-US" altLang="zh-CN" sz="2000" dirty="0"/>
                      <m:t>𝑐</m:t>
                    </m:r>
                    <m:r>
                      <a:rPr kumimoji="1" lang="en-US" altLang="zh-CN" sz="2000" dirty="0"/>
                      <m:t>)</m:t>
                    </m:r>
                    <m:r>
                      <a:rPr kumimoji="1" lang="zh-CN" altLang="en-US" sz="2000" dirty="0"/>
                      <m:t> </m:t>
                    </m:r>
                  </m:oMath>
                </a14:m>
                <a:r>
                  <a:rPr kumimoji="1" lang="en-US" altLang="zh-CN" sz="2000" dirty="0"/>
                  <a:t>is the prior probability of class </a:t>
                </a:r>
                <a14:m>
                  <m:oMath xmlns:m="http://schemas.openxmlformats.org/officeDocument/2006/math">
                    <m:r>
                      <a:rPr kumimoji="1" lang="en-US" altLang="zh-CN" sz="2000" dirty="0"/>
                      <m:t>𝑐</m:t>
                    </m:r>
                  </m:oMath>
                </a14:m>
                <a:r>
                  <a:rPr kumimoji="1" lang="en-US" altLang="zh-CN" sz="2000" dirty="0"/>
                  <a:t> and in our case </a:t>
                </a:r>
              </a:p>
              <a:p>
                <a:pPr marL="0" indent="0">
                  <a:buNone/>
                </a:pPr>
                <a14:m>
                  <m:oMathPara xmlns:m="http://schemas.openxmlformats.org/officeDocument/2006/math">
                    <m:oMathParaPr>
                      <m:jc m:val="centerGroup"/>
                    </m:oMathParaPr>
                    <m:oMath xmlns:m="http://schemas.openxmlformats.org/officeDocument/2006/math">
                      <m:r>
                        <a:rPr kumimoji="1" lang="en-US" altLang="zh-CN" sz="2000"/>
                        <m:t>𝑝</m:t>
                      </m:r>
                      <m:d>
                        <m:dPr>
                          <m:ctrlPr>
                            <a:rPr kumimoji="1" lang="en-US" altLang="zh-CN" sz="2000"/>
                          </m:ctrlPr>
                        </m:dPr>
                        <m:e>
                          <m:sSub>
                            <m:sSubPr>
                              <m:ctrlPr>
                                <a:rPr kumimoji="1" lang="en-US" altLang="zh-CN" sz="2000"/>
                              </m:ctrlPr>
                            </m:sSubPr>
                            <m:e>
                              <m:r>
                                <a:rPr kumimoji="1" lang="en-US" altLang="zh-CN" sz="2000"/>
                                <m:t>𝑐</m:t>
                              </m:r>
                            </m:e>
                            <m:sub>
                              <m:r>
                                <a:rPr kumimoji="1" lang="en-US" altLang="zh-CN" sz="2000"/>
                                <m:t>1</m:t>
                              </m:r>
                            </m:sub>
                          </m:sSub>
                        </m:e>
                      </m:d>
                      <m:r>
                        <a:rPr kumimoji="1" lang="en-US" altLang="zh-CN" sz="2000"/>
                        <m:t>=</m:t>
                      </m:r>
                      <m:f>
                        <m:fPr>
                          <m:ctrlPr>
                            <a:rPr kumimoji="1" lang="en-US" altLang="zh-CN" sz="2000"/>
                          </m:ctrlPr>
                        </m:fPr>
                        <m:num>
                          <m:sSub>
                            <m:sSubPr>
                              <m:ctrlPr>
                                <a:rPr kumimoji="1" lang="en-US" altLang="zh-CN" sz="2000"/>
                              </m:ctrlPr>
                            </m:sSubPr>
                            <m:e>
                              <m:r>
                                <a:rPr kumimoji="1" lang="en-US" altLang="zh-CN" sz="2000"/>
                                <m:t>𝑡𝑜𝑡𝑎𝑙</m:t>
                              </m:r>
                            </m:e>
                            <m:sub>
                              <m:sSub>
                                <m:sSubPr>
                                  <m:ctrlPr>
                                    <a:rPr kumimoji="1" lang="en-US" altLang="zh-CN" sz="2000"/>
                                  </m:ctrlPr>
                                </m:sSubPr>
                                <m:e>
                                  <m:r>
                                    <a:rPr kumimoji="1" lang="en-US" altLang="zh-CN" sz="2000"/>
                                    <m:t>𝑐</m:t>
                                  </m:r>
                                </m:e>
                                <m:sub>
                                  <m:r>
                                    <a:rPr kumimoji="1" lang="en-US" altLang="zh-CN" sz="2000"/>
                                    <m:t>1</m:t>
                                  </m:r>
                                </m:sub>
                              </m:sSub>
                            </m:sub>
                          </m:sSub>
                        </m:num>
                        <m:den>
                          <m:sSub>
                            <m:sSubPr>
                              <m:ctrlPr>
                                <a:rPr kumimoji="1" lang="en-US" altLang="zh-CN" sz="2000"/>
                              </m:ctrlPr>
                            </m:sSubPr>
                            <m:e>
                              <m:r>
                                <a:rPr kumimoji="1" lang="en-US" altLang="zh-CN" sz="2000"/>
                                <m:t>𝑡𝑜𝑡𝑎𝑙</m:t>
                              </m:r>
                            </m:e>
                            <m:sub>
                              <m:sSub>
                                <m:sSubPr>
                                  <m:ctrlPr>
                                    <a:rPr kumimoji="1" lang="en-US" altLang="zh-CN" sz="2000"/>
                                  </m:ctrlPr>
                                </m:sSubPr>
                                <m:e>
                                  <m:r>
                                    <a:rPr kumimoji="1" lang="en-US" altLang="zh-CN" sz="2000"/>
                                    <m:t>𝑐</m:t>
                                  </m:r>
                                </m:e>
                                <m:sub>
                                  <m:r>
                                    <a:rPr kumimoji="1" lang="en-US" altLang="zh-CN" sz="2000"/>
                                    <m:t>1</m:t>
                                  </m:r>
                                </m:sub>
                              </m:sSub>
                            </m:sub>
                          </m:sSub>
                          <m:r>
                            <a:rPr kumimoji="1" lang="en-US" altLang="zh-CN" sz="2000"/>
                            <m:t>+</m:t>
                          </m:r>
                          <m:sSub>
                            <m:sSubPr>
                              <m:ctrlPr>
                                <a:rPr kumimoji="1" lang="en-US" altLang="zh-CN" sz="2000"/>
                              </m:ctrlPr>
                            </m:sSubPr>
                            <m:e>
                              <m:r>
                                <a:rPr kumimoji="1" lang="en-US" altLang="zh-CN" sz="2000"/>
                                <m:t>𝑡𝑜𝑡𝑎𝑙</m:t>
                              </m:r>
                            </m:e>
                            <m:sub>
                              <m:sSub>
                                <m:sSubPr>
                                  <m:ctrlPr>
                                    <a:rPr kumimoji="1" lang="en-US" altLang="zh-CN" sz="2000"/>
                                  </m:ctrlPr>
                                </m:sSubPr>
                                <m:e>
                                  <m:r>
                                    <a:rPr kumimoji="1" lang="en-US" altLang="zh-CN" sz="2000"/>
                                    <m:t>𝑐</m:t>
                                  </m:r>
                                </m:e>
                                <m:sub>
                                  <m:r>
                                    <a:rPr kumimoji="1" lang="en-US" altLang="zh-CN" sz="2000"/>
                                    <m:t>2</m:t>
                                  </m:r>
                                </m:sub>
                              </m:sSub>
                            </m:sub>
                          </m:sSub>
                        </m:den>
                      </m:f>
                    </m:oMath>
                  </m:oMathPara>
                </a14:m>
                <a:endParaRPr kumimoji="1" lang="en-US" altLang="zh-CN" sz="2000" dirty="0"/>
              </a:p>
              <a:p>
                <a:r>
                  <a:rPr kumimoji="1" lang="en-US" altLang="zh-CN" sz="2000" dirty="0"/>
                  <a:t>The</a:t>
                </a:r>
                <a:r>
                  <a:rPr kumimoji="1" lang="zh-CN" altLang="en-US" sz="2000" dirty="0"/>
                  <a:t> </a:t>
                </a:r>
                <a:r>
                  <a:rPr kumimoji="1" lang="en-US" altLang="zh-CN" sz="2000" dirty="0"/>
                  <a:t>sentiment</a:t>
                </a:r>
                <a:r>
                  <a:rPr kumimoji="1" lang="zh-CN" altLang="en-US" sz="2000" dirty="0"/>
                  <a:t> </a:t>
                </a:r>
                <a:r>
                  <a:rPr kumimoji="1" lang="en-US" altLang="zh-CN" sz="2000" dirty="0"/>
                  <a:t>score</a:t>
                </a:r>
                <a:r>
                  <a:rPr kumimoji="1" lang="zh-CN" altLang="en-US" sz="2000" dirty="0"/>
                  <a:t> </a:t>
                </a:r>
                <a:r>
                  <a:rPr kumimoji="1" lang="en-US" altLang="zh-CN" sz="2000" dirty="0"/>
                  <a:t>of</a:t>
                </a:r>
                <a:r>
                  <a:rPr kumimoji="1" lang="zh-CN" altLang="en-US" sz="2000" dirty="0"/>
                  <a:t> </a:t>
                </a:r>
                <a:r>
                  <a:rPr kumimoji="1" lang="en-US" altLang="zh-CN" sz="2000" dirty="0"/>
                  <a:t>Weibo</a:t>
                </a:r>
                <a:r>
                  <a:rPr kumimoji="1" lang="zh-CN" altLang="en-US" sz="2000" dirty="0"/>
                  <a:t> </a:t>
                </a:r>
                <a:r>
                  <a:rPr kumimoji="1" lang="en-US" altLang="zh-CN" sz="2000" dirty="0"/>
                  <a:t>m</a:t>
                </a:r>
                <a:r>
                  <a:rPr kumimoji="1" lang="zh-CN" altLang="en-US" sz="2000" dirty="0"/>
                  <a:t> </a:t>
                </a:r>
                <a:r>
                  <a:rPr kumimoji="1" lang="en-US" altLang="zh-CN" sz="2000" dirty="0"/>
                  <a:t>is</a:t>
                </a:r>
              </a:p>
              <a:p>
                <a:pPr marL="0" indent="0">
                  <a:buNone/>
                </a:pPr>
                <a14:m>
                  <m:oMathPara xmlns:m="http://schemas.openxmlformats.org/officeDocument/2006/math">
                    <m:oMathParaPr>
                      <m:jc m:val="centerGroup"/>
                    </m:oMathParaPr>
                    <m:oMath xmlns:m="http://schemas.openxmlformats.org/officeDocument/2006/math">
                      <m:sSub>
                        <m:sSubPr>
                          <m:ctrlPr>
                            <a:rPr kumimoji="1" lang="en-US" altLang="zh-CN" sz="2000"/>
                          </m:ctrlPr>
                        </m:sSubPr>
                        <m:e>
                          <m:r>
                            <a:rPr kumimoji="1" lang="en-US" altLang="zh-CN" sz="2000"/>
                            <m:t>𝑣</m:t>
                          </m:r>
                        </m:e>
                        <m:sub>
                          <m:r>
                            <a:rPr kumimoji="1" lang="en-US" altLang="zh-CN" sz="2000"/>
                            <m:t>𝑚</m:t>
                          </m:r>
                        </m:sub>
                      </m:sSub>
                      <m:r>
                        <a:rPr kumimoji="1" lang="en-US" altLang="zh-CN" sz="2000"/>
                        <m:t>=</m:t>
                      </m:r>
                      <m:f>
                        <m:fPr>
                          <m:ctrlPr>
                            <a:rPr kumimoji="1" lang="en-US" altLang="zh-CN" sz="2000"/>
                          </m:ctrlPr>
                        </m:fPr>
                        <m:num>
                          <m:r>
                            <a:rPr kumimoji="1" lang="en-US" altLang="zh-CN" sz="2000"/>
                            <m:t>𝑝</m:t>
                          </m:r>
                          <m:r>
                            <a:rPr kumimoji="1" lang="en-US" altLang="zh-CN" sz="2000"/>
                            <m:t>(</m:t>
                          </m:r>
                          <m:r>
                            <a:rPr kumimoji="1" lang="en-US" altLang="zh-CN" sz="2000"/>
                            <m:t>𝑚</m:t>
                          </m:r>
                          <m:r>
                            <a:rPr kumimoji="1" lang="en-US" altLang="zh-CN" sz="2000"/>
                            <m:t>∈</m:t>
                          </m:r>
                          <m:sSub>
                            <m:sSubPr>
                              <m:ctrlPr>
                                <a:rPr kumimoji="1" lang="en-US" altLang="zh-CN" sz="2000"/>
                              </m:ctrlPr>
                            </m:sSubPr>
                            <m:e>
                              <m:r>
                                <a:rPr kumimoji="1" lang="en-US" altLang="zh-CN" sz="2000"/>
                                <m:t>𝑐</m:t>
                              </m:r>
                            </m:e>
                            <m:sub>
                              <m:r>
                                <a:rPr kumimoji="1" lang="en-US" altLang="zh-CN" sz="2000"/>
                                <m:t>1</m:t>
                              </m:r>
                            </m:sub>
                          </m:sSub>
                          <m:r>
                            <a:rPr kumimoji="1" lang="en-US" altLang="zh-CN" sz="2000"/>
                            <m:t>)</m:t>
                          </m:r>
                        </m:num>
                        <m:den>
                          <m:r>
                            <a:rPr kumimoji="1" lang="en-US" altLang="zh-CN" sz="2000"/>
                            <m:t>𝑝</m:t>
                          </m:r>
                          <m:d>
                            <m:dPr>
                              <m:ctrlPr>
                                <a:rPr kumimoji="1" lang="en-US" altLang="zh-CN" sz="2000"/>
                              </m:ctrlPr>
                            </m:dPr>
                            <m:e>
                              <m:r>
                                <a:rPr kumimoji="1" lang="en-US" altLang="zh-CN" sz="2000"/>
                                <m:t>𝑚</m:t>
                              </m:r>
                              <m:r>
                                <a:rPr kumimoji="1" lang="en-US" altLang="zh-CN" sz="2000"/>
                                <m:t>∈</m:t>
                              </m:r>
                              <m:sSub>
                                <m:sSubPr>
                                  <m:ctrlPr>
                                    <a:rPr kumimoji="1" lang="en-US" altLang="zh-CN" sz="2000"/>
                                  </m:ctrlPr>
                                </m:sSubPr>
                                <m:e>
                                  <m:r>
                                    <a:rPr kumimoji="1" lang="en-US" altLang="zh-CN" sz="2000"/>
                                    <m:t>𝑐</m:t>
                                  </m:r>
                                </m:e>
                                <m:sub>
                                  <m:r>
                                    <a:rPr kumimoji="1" lang="en-US" altLang="zh-CN" sz="2000"/>
                                    <m:t>1</m:t>
                                  </m:r>
                                </m:sub>
                              </m:sSub>
                            </m:e>
                          </m:d>
                          <m:r>
                            <a:rPr kumimoji="1" lang="en-US" altLang="zh-CN" sz="2000"/>
                            <m:t>+</m:t>
                          </m:r>
                          <m:r>
                            <a:rPr kumimoji="1" lang="en-US" altLang="zh-CN" sz="2000"/>
                            <m:t>𝑝</m:t>
                          </m:r>
                          <m:r>
                            <a:rPr kumimoji="1" lang="en-US" altLang="zh-CN" sz="2000"/>
                            <m:t>(</m:t>
                          </m:r>
                          <m:r>
                            <a:rPr kumimoji="1" lang="en-US" altLang="zh-CN" sz="2000"/>
                            <m:t>𝑚</m:t>
                          </m:r>
                          <m:r>
                            <a:rPr kumimoji="1" lang="en-US" altLang="zh-CN" sz="2000"/>
                            <m:t>∈</m:t>
                          </m:r>
                          <m:sSub>
                            <m:sSubPr>
                              <m:ctrlPr>
                                <a:rPr kumimoji="1" lang="en-US" altLang="zh-CN" sz="2000"/>
                              </m:ctrlPr>
                            </m:sSubPr>
                            <m:e>
                              <m:r>
                                <a:rPr kumimoji="1" lang="en-US" altLang="zh-CN" sz="2000"/>
                                <m:t>𝑐</m:t>
                              </m:r>
                            </m:e>
                            <m:sub>
                              <m:r>
                                <a:rPr kumimoji="1" lang="en-US" altLang="zh-CN" sz="2000"/>
                                <m:t>2</m:t>
                              </m:r>
                            </m:sub>
                          </m:sSub>
                          <m:r>
                            <a:rPr kumimoji="1" lang="en-US" altLang="zh-CN" sz="2000"/>
                            <m:t>)</m:t>
                          </m:r>
                        </m:den>
                      </m:f>
                    </m:oMath>
                  </m:oMathPara>
                </a14:m>
                <a:endParaRPr kumimoji="1" lang="en-US" altLang="zh-CN" sz="2000" dirty="0"/>
              </a:p>
              <a:p>
                <a:endParaRPr kumimoji="1" lang="zh-CN" altLang="en-US" sz="2000" dirty="0"/>
              </a:p>
            </p:txBody>
          </p:sp>
        </mc:Choice>
        <mc:Fallback>
          <p:sp>
            <p:nvSpPr>
              <p:cNvPr id="3" name="内容占位符 2">
                <a:extLst>
                  <a:ext uri="{FF2B5EF4-FFF2-40B4-BE49-F238E27FC236}">
                    <a16:creationId xmlns:a16="http://schemas.microsoft.com/office/drawing/2014/main" id="{51380DE0-04AF-CB4A-B402-9DFD16DB52C5}"/>
                  </a:ext>
                </a:extLst>
              </p:cNvPr>
              <p:cNvSpPr>
                <a:spLocks noGrp="1" noRot="1" noChangeAspect="1" noMove="1" noResize="1" noEditPoints="1" noAdjustHandles="1" noChangeArrowheads="1" noChangeShapeType="1" noTextEdit="1"/>
              </p:cNvSpPr>
              <p:nvPr>
                <p:ph idx="1"/>
              </p:nvPr>
            </p:nvSpPr>
            <p:spPr>
              <a:blipFill>
                <a:blip r:embed="rId2"/>
                <a:stretch>
                  <a:fillRect l="-653" t="-8951" b="-802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7736BE33-99DD-C44B-8D76-012ED5B0D28E}"/>
              </a:ext>
            </a:extLst>
          </p:cNvPr>
          <p:cNvSpPr>
            <a:spLocks noGrp="1"/>
          </p:cNvSpPr>
          <p:nvPr>
            <p:ph type="sldNum" sz="quarter" idx="12"/>
          </p:nvPr>
        </p:nvSpPr>
        <p:spPr/>
        <p:txBody>
          <a:bodyPr/>
          <a:lstStyle/>
          <a:p>
            <a:pPr>
              <a:defRPr/>
            </a:pPr>
            <a:fld id="{72AD9551-EF26-43A6-9350-CD44E8FD0F6F}" type="slidenum">
              <a:rPr lang="en-US" altLang="zh-CN" smtClean="0"/>
              <a:pPr>
                <a:defRPr/>
              </a:pPr>
              <a:t>40</a:t>
            </a:fld>
            <a:endParaRPr lang="en-US" altLang="zh-CN"/>
          </a:p>
        </p:txBody>
      </p:sp>
    </p:spTree>
    <p:extLst>
      <p:ext uri="{BB962C8B-B14F-4D97-AF65-F5344CB8AC3E}">
        <p14:creationId xmlns:p14="http://schemas.microsoft.com/office/powerpoint/2010/main" val="1543625173"/>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72CA81-CF02-ED4C-AD0F-4EA117D9644D}"/>
              </a:ext>
            </a:extLst>
          </p:cNvPr>
          <p:cNvSpPr>
            <a:spLocks noGrp="1"/>
          </p:cNvSpPr>
          <p:nvPr>
            <p:ph type="title"/>
          </p:nvPr>
        </p:nvSpPr>
        <p:spPr/>
        <p:txBody>
          <a:bodyPr/>
          <a:lstStyle/>
          <a:p>
            <a:r>
              <a:rPr kumimoji="1" lang="en-US" altLang="zh-CN" dirty="0"/>
              <a:t>Feature</a:t>
            </a:r>
            <a:r>
              <a:rPr kumimoji="1" lang="zh-CN" altLang="en-US" dirty="0"/>
              <a:t> </a:t>
            </a:r>
            <a:r>
              <a:rPr kumimoji="1" lang="en-US" altLang="zh-CN" dirty="0"/>
              <a:t>Engineering</a:t>
            </a:r>
            <a:r>
              <a:rPr kumimoji="1" lang="zh-CN" altLang="en-US" dirty="0"/>
              <a:t> </a:t>
            </a:r>
            <a:r>
              <a:rPr kumimoji="1" lang="en-US" altLang="zh-CN" dirty="0"/>
              <a:t>–</a:t>
            </a:r>
            <a:r>
              <a:rPr kumimoji="1" lang="zh-CN" altLang="en-US" dirty="0"/>
              <a:t> </a:t>
            </a:r>
            <a:r>
              <a:rPr kumimoji="1" lang="en-US" altLang="zh-CN" dirty="0"/>
              <a:t>Content</a:t>
            </a:r>
            <a:r>
              <a:rPr kumimoji="1" lang="zh-CN" altLang="en-US" dirty="0"/>
              <a:t> </a:t>
            </a:r>
            <a:r>
              <a:rPr kumimoji="1" lang="en-US" altLang="zh-CN" dirty="0"/>
              <a:t>Features</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5C42C04-A960-144E-B6D3-DF8B5FD1B005}"/>
                  </a:ext>
                </a:extLst>
              </p:cNvPr>
              <p:cNvSpPr>
                <a:spLocks noGrp="1"/>
              </p:cNvSpPr>
              <p:nvPr>
                <p:ph idx="1"/>
              </p:nvPr>
            </p:nvSpPr>
            <p:spPr/>
            <p:txBody>
              <a:bodyPr/>
              <a:lstStyle/>
              <a:p>
                <a:pPr marL="0" indent="0">
                  <a:buNone/>
                </a:pPr>
                <a:r>
                  <a:rPr kumimoji="1" lang="en-US" altLang="zh-CN" dirty="0"/>
                  <a:t>LDA</a:t>
                </a:r>
                <a:r>
                  <a:rPr kumimoji="1" lang="zh-CN" altLang="en-US" dirty="0"/>
                  <a:t> </a:t>
                </a:r>
                <a:r>
                  <a:rPr kumimoji="1" lang="en-US" altLang="zh-CN" dirty="0"/>
                  <a:t>features</a:t>
                </a:r>
              </a:p>
              <a:p>
                <a:r>
                  <a:rPr kumimoji="1" lang="en-US" altLang="zh-CN" sz="2000" dirty="0"/>
                  <a:t>The Latent Dirichlet Allocation (LDA) is an implementation of the topic model.</a:t>
                </a:r>
                <a:r>
                  <a:rPr kumimoji="1" lang="zh-CN" altLang="en-US" sz="2000" dirty="0"/>
                  <a:t> </a:t>
                </a:r>
                <a:r>
                  <a:rPr kumimoji="1" lang="en-US" altLang="zh-CN" sz="2000" dirty="0"/>
                  <a:t>Suppose there are </a:t>
                </a:r>
                <a:r>
                  <a:rPr kumimoji="1" lang="en-US" altLang="zh-CN" sz="2000" i="1" dirty="0"/>
                  <a:t>m</a:t>
                </a:r>
                <a:r>
                  <a:rPr kumimoji="1" lang="en-US" altLang="zh-CN" sz="2000" dirty="0"/>
                  <a:t> topics in all news content which is denoted as </a:t>
                </a:r>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panose="02040503050406030204" pitchFamily="18" charset="0"/>
                          </a:rPr>
                          <m:t>𝑡𝑜𝑝𝑖𝑐</m:t>
                        </m:r>
                      </m:e>
                      <m:sub>
                        <m:r>
                          <a:rPr kumimoji="1" lang="en-US" altLang="zh-CN" sz="2000" b="0" i="1" smtClean="0">
                            <a:latin typeface="Cambria Math" panose="02040503050406030204" pitchFamily="18" charset="0"/>
                          </a:rPr>
                          <m:t>𝑙</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𝑙</m:t>
                    </m:r>
                    <m:r>
                      <a:rPr kumimoji="1" lang="en-US" altLang="zh-CN" sz="2000" b="0" i="1" smtClean="0">
                        <a:latin typeface="Cambria Math" panose="02040503050406030204" pitchFamily="18" charset="0"/>
                      </a:rPr>
                      <m:t>=1,2,…,</m:t>
                    </m:r>
                    <m:r>
                      <a:rPr kumimoji="1" lang="en-US" altLang="zh-CN" sz="2000" b="0" i="1" smtClean="0">
                        <a:latin typeface="Cambria Math" panose="02040503050406030204" pitchFamily="18" charset="0"/>
                      </a:rPr>
                      <m:t>𝑚</m:t>
                    </m:r>
                  </m:oMath>
                </a14:m>
                <a:r>
                  <a:rPr kumimoji="1" lang="en-US" altLang="zh-CN" sz="2000" dirty="0"/>
                  <a:t>. The overall probability of news content in day </a:t>
                </a:r>
                <a:r>
                  <a:rPr kumimoji="1" lang="en-US" altLang="zh-CN" sz="2000" i="1" dirty="0" err="1"/>
                  <a:t>i</a:t>
                </a:r>
                <a:r>
                  <a:rPr kumimoji="1" lang="en-US" altLang="zh-CN" sz="2000" dirty="0"/>
                  <a:t> for </a:t>
                </a:r>
                <a14:m>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𝑡𝑜𝑝𝑖𝑐</m:t>
                        </m:r>
                      </m:e>
                      <m:sub>
                        <m:r>
                          <a:rPr kumimoji="1" lang="en-US" altLang="zh-CN" sz="2000" i="1">
                            <a:latin typeface="Cambria Math" panose="02040503050406030204" pitchFamily="18" charset="0"/>
                          </a:rPr>
                          <m:t>𝑙</m:t>
                        </m:r>
                      </m:sub>
                    </m:sSub>
                  </m:oMath>
                </a14:m>
                <a:r>
                  <a:rPr kumimoji="1" lang="en-US" altLang="zh-CN" sz="2000" dirty="0"/>
                  <a:t> is calculated as follows:</a:t>
                </a:r>
              </a:p>
              <a:p>
                <a:endParaRPr kumimoji="1" lang="en-US" altLang="zh-CN" sz="2000" dirty="0"/>
              </a:p>
              <a:p>
                <a:endParaRPr kumimoji="1" lang="en-US" altLang="zh-CN" sz="2000" dirty="0"/>
              </a:p>
              <a:p>
                <a:r>
                  <a:rPr kumimoji="1" lang="en-US" altLang="zh-CN" sz="2000" dirty="0"/>
                  <a:t>In this work, Python Library </a:t>
                </a:r>
                <a:r>
                  <a:rPr kumimoji="1" lang="en-US" altLang="zh-CN" sz="2000" dirty="0" err="1"/>
                  <a:t>scikit</a:t>
                </a:r>
                <a:r>
                  <a:rPr kumimoji="1" lang="en-US" altLang="zh-CN" sz="2000" dirty="0"/>
                  <a:t>-learn is used to calculate the LDA features with online variational Bayes algorithm. Each row of the output matrix represents a topic vector of a Weibo. Each element in the vector represents the probability of the Weibo belonging to the specific topic, from which </a:t>
                </a:r>
                <a14:m>
                  <m:oMath xmlns:m="http://schemas.openxmlformats.org/officeDocument/2006/math">
                    <m:r>
                      <a:rPr kumimoji="1" lang="en-US" altLang="zh-CN" sz="2000" i="1" dirty="0" smtClean="0">
                        <a:latin typeface="Cambria Math" panose="02040503050406030204" pitchFamily="18" charset="0"/>
                      </a:rPr>
                      <m:t>𝑝</m:t>
                    </m:r>
                    <m:r>
                      <a:rPr kumimoji="1" lang="en-US" altLang="zh-CN" sz="2000" i="1" dirty="0" smtClean="0">
                        <a:latin typeface="Cambria Math" panose="02040503050406030204" pitchFamily="18" charset="0"/>
                      </a:rPr>
                      <m:t>(</m:t>
                    </m:r>
                    <m:r>
                      <a:rPr kumimoji="1" lang="en-US" altLang="zh-CN" sz="2000" i="1" dirty="0" err="1">
                        <a:latin typeface="Cambria Math" panose="02040503050406030204" pitchFamily="18" charset="0"/>
                      </a:rPr>
                      <m:t>𝑖</m:t>
                    </m:r>
                    <m:r>
                      <a:rPr kumimoji="1" lang="en-US" altLang="zh-CN" sz="2000" i="1" dirty="0">
                        <a:latin typeface="Cambria Math" panose="02040503050406030204" pitchFamily="18" charset="0"/>
                      </a:rPr>
                      <m:t>,</m:t>
                    </m:r>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𝑡𝑜𝑝𝑖𝑐</m:t>
                        </m:r>
                      </m:e>
                      <m:sub>
                        <m:r>
                          <a:rPr kumimoji="1" lang="en-US" altLang="zh-CN" sz="2000" i="1">
                            <a:latin typeface="Cambria Math" panose="02040503050406030204" pitchFamily="18" charset="0"/>
                          </a:rPr>
                          <m:t>𝑙</m:t>
                        </m:r>
                      </m:sub>
                    </m:sSub>
                    <m:r>
                      <a:rPr kumimoji="1" lang="en-US" altLang="zh-CN" sz="2000" i="1" dirty="0">
                        <a:latin typeface="Cambria Math" panose="02040503050406030204" pitchFamily="18" charset="0"/>
                      </a:rPr>
                      <m:t>) </m:t>
                    </m:r>
                  </m:oMath>
                </a14:m>
                <a:r>
                  <a:rPr kumimoji="1" lang="en-US" altLang="zh-CN" sz="2000" dirty="0"/>
                  <a:t>is then calculated.</a:t>
                </a:r>
                <a:endParaRPr kumimoji="1" lang="zh-CN" altLang="en-US" sz="2000" dirty="0"/>
              </a:p>
            </p:txBody>
          </p:sp>
        </mc:Choice>
        <mc:Fallback xmlns="">
          <p:sp>
            <p:nvSpPr>
              <p:cNvPr id="3" name="内容占位符 2">
                <a:extLst>
                  <a:ext uri="{FF2B5EF4-FFF2-40B4-BE49-F238E27FC236}">
                    <a16:creationId xmlns:a16="http://schemas.microsoft.com/office/drawing/2014/main" xmlns:a14="http://schemas.microsoft.com/office/drawing/2010/main" xmlns="" id="{75C42C04-A960-144E-B6D3-DF8B5FD1B005}"/>
                  </a:ext>
                </a:extLst>
              </p:cNvPr>
              <p:cNvSpPr>
                <a:spLocks noGrp="1" noRot="1" noChangeAspect="1" noMove="1" noResize="1" noEditPoints="1" noAdjustHandles="1" noChangeArrowheads="1" noChangeShapeType="1" noTextEdit="1"/>
              </p:cNvSpPr>
              <p:nvPr>
                <p:ph idx="1"/>
              </p:nvPr>
            </p:nvSpPr>
            <p:spPr>
              <a:blipFill rotWithShape="0">
                <a:blip r:embed="rId3"/>
                <a:stretch>
                  <a:fillRect l="-1255" t="-1185" r="-1333" b="-118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0E054C4D-B0A7-884F-BAB9-EB352C1AD828}"/>
              </a:ext>
            </a:extLst>
          </p:cNvPr>
          <p:cNvSpPr>
            <a:spLocks noGrp="1"/>
          </p:cNvSpPr>
          <p:nvPr>
            <p:ph type="sldNum" sz="quarter" idx="12"/>
          </p:nvPr>
        </p:nvSpPr>
        <p:spPr/>
        <p:txBody>
          <a:bodyPr/>
          <a:lstStyle/>
          <a:p>
            <a:pPr>
              <a:defRPr/>
            </a:pPr>
            <a:fld id="{72AD9551-EF26-43A6-9350-CD44E8FD0F6F}" type="slidenum">
              <a:rPr lang="en-US" altLang="zh-CN" smtClean="0"/>
              <a:pPr>
                <a:defRPr/>
              </a:pPr>
              <a:t>41</a:t>
            </a:fld>
            <a:endParaRPr lang="en-US" altLang="zh-CN"/>
          </a:p>
        </p:txBody>
      </p:sp>
      <p:pic>
        <p:nvPicPr>
          <p:cNvPr id="5" name="图片 4">
            <a:extLst>
              <a:ext uri="{FF2B5EF4-FFF2-40B4-BE49-F238E27FC236}">
                <a16:creationId xmlns:a16="http://schemas.microsoft.com/office/drawing/2014/main" id="{D6DC9AB2-5CA0-3A47-BC3B-DED5FE9AE2EA}"/>
              </a:ext>
            </a:extLst>
          </p:cNvPr>
          <p:cNvPicPr>
            <a:picLocks noChangeAspect="1"/>
          </p:cNvPicPr>
          <p:nvPr/>
        </p:nvPicPr>
        <p:blipFill>
          <a:blip r:embed="rId4"/>
          <a:stretch>
            <a:fillRect/>
          </a:stretch>
        </p:blipFill>
        <p:spPr>
          <a:xfrm>
            <a:off x="3276600" y="3657600"/>
            <a:ext cx="2819400" cy="826571"/>
          </a:xfrm>
          <a:prstGeom prst="rect">
            <a:avLst/>
          </a:prstGeom>
        </p:spPr>
      </p:pic>
    </p:spTree>
    <p:extLst>
      <p:ext uri="{BB962C8B-B14F-4D97-AF65-F5344CB8AC3E}">
        <p14:creationId xmlns:p14="http://schemas.microsoft.com/office/powerpoint/2010/main" val="3302060483"/>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1DABC2-8539-2E45-A258-66989FEDEEF5}"/>
              </a:ext>
            </a:extLst>
          </p:cNvPr>
          <p:cNvSpPr>
            <a:spLocks noGrp="1"/>
          </p:cNvSpPr>
          <p:nvPr>
            <p:ph type="title"/>
          </p:nvPr>
        </p:nvSpPr>
        <p:spPr/>
        <p:txBody>
          <a:bodyPr/>
          <a:lstStyle/>
          <a:p>
            <a:r>
              <a:rPr kumimoji="1" lang="en-US" altLang="zh-CN" dirty="0"/>
              <a:t>Recurrent Neural Networks</a:t>
            </a:r>
            <a:r>
              <a:rPr kumimoji="1" lang="zh-CN" altLang="en-US" dirty="0"/>
              <a:t> </a:t>
            </a:r>
            <a:r>
              <a:rPr kumimoji="1" lang="en-US" altLang="zh-CN" dirty="0"/>
              <a:t>(RNN)</a:t>
            </a:r>
            <a:endParaRPr kumimoji="1" lang="zh-CN" altLang="en-US" dirty="0"/>
          </a:p>
        </p:txBody>
      </p:sp>
      <p:pic>
        <p:nvPicPr>
          <p:cNvPr id="7" name="内容占位符 6">
            <a:extLst>
              <a:ext uri="{FF2B5EF4-FFF2-40B4-BE49-F238E27FC236}">
                <a16:creationId xmlns:a16="http://schemas.microsoft.com/office/drawing/2014/main" id="{86A83E8F-D783-8746-9242-6A5B0FA78D97}"/>
              </a:ext>
            </a:extLst>
          </p:cNvPr>
          <p:cNvPicPr>
            <a:picLocks noGrp="1" noChangeAspect="1"/>
          </p:cNvPicPr>
          <p:nvPr>
            <p:ph sz="half" idx="1"/>
          </p:nvPr>
        </p:nvPicPr>
        <p:blipFill>
          <a:blip r:embed="rId3"/>
          <a:stretch>
            <a:fillRect/>
          </a:stretch>
        </p:blipFill>
        <p:spPr>
          <a:xfrm>
            <a:off x="1676400" y="1752600"/>
            <a:ext cx="5511800" cy="3051930"/>
          </a:xfrm>
          <a:prstGeom prst="rect">
            <a:avLst/>
          </a:prstGeom>
        </p:spPr>
      </p:pic>
      <p:pic>
        <p:nvPicPr>
          <p:cNvPr id="8" name="内容占位符 7">
            <a:extLst>
              <a:ext uri="{FF2B5EF4-FFF2-40B4-BE49-F238E27FC236}">
                <a16:creationId xmlns:a16="http://schemas.microsoft.com/office/drawing/2014/main" id="{EF50AD70-83CF-F74F-8D0B-5BFDF15DD16A}"/>
              </a:ext>
            </a:extLst>
          </p:cNvPr>
          <p:cNvPicPr>
            <a:picLocks noGrp="1" noChangeAspect="1"/>
          </p:cNvPicPr>
          <p:nvPr>
            <p:ph sz="half" idx="2"/>
          </p:nvPr>
        </p:nvPicPr>
        <p:blipFill>
          <a:blip r:embed="rId4"/>
          <a:stretch>
            <a:fillRect/>
          </a:stretch>
        </p:blipFill>
        <p:spPr>
          <a:xfrm>
            <a:off x="2990850" y="5147966"/>
            <a:ext cx="3162299" cy="1100434"/>
          </a:xfrm>
          <a:prstGeom prst="rect">
            <a:avLst/>
          </a:prstGeom>
        </p:spPr>
      </p:pic>
      <p:sp>
        <p:nvSpPr>
          <p:cNvPr id="4" name="灯片编号占位符 3">
            <a:extLst>
              <a:ext uri="{FF2B5EF4-FFF2-40B4-BE49-F238E27FC236}">
                <a16:creationId xmlns:a16="http://schemas.microsoft.com/office/drawing/2014/main" id="{7B64A977-00A7-2745-82A8-FF2F0123FA37}"/>
              </a:ext>
            </a:extLst>
          </p:cNvPr>
          <p:cNvSpPr>
            <a:spLocks noGrp="1"/>
          </p:cNvSpPr>
          <p:nvPr>
            <p:ph type="sldNum" sz="quarter" idx="12"/>
          </p:nvPr>
        </p:nvSpPr>
        <p:spPr/>
        <p:txBody>
          <a:bodyPr/>
          <a:lstStyle/>
          <a:p>
            <a:pPr>
              <a:defRPr/>
            </a:pPr>
            <a:fld id="{72AD9551-EF26-43A6-9350-CD44E8FD0F6F}" type="slidenum">
              <a:rPr lang="en-US" altLang="zh-CN" smtClean="0"/>
              <a:pPr>
                <a:defRPr/>
              </a:pPr>
              <a:t>42</a:t>
            </a:fld>
            <a:endParaRPr lang="en-US" altLang="zh-CN"/>
          </a:p>
        </p:txBody>
      </p:sp>
      <p:sp>
        <p:nvSpPr>
          <p:cNvPr id="5" name="TextBox 4"/>
          <p:cNvSpPr txBox="1"/>
          <p:nvPr/>
        </p:nvSpPr>
        <p:spPr>
          <a:xfrm>
            <a:off x="6515528" y="3646557"/>
            <a:ext cx="2032000" cy="707886"/>
          </a:xfrm>
          <a:prstGeom prst="rect">
            <a:avLst/>
          </a:prstGeom>
          <a:noFill/>
          <a:ln w="19050">
            <a:solidFill>
              <a:srgbClr val="C00000"/>
            </a:solidFill>
          </a:ln>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It is difficult for traditional RNN to learn long-term dependencies.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6855377"/>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76A912-B433-7145-BB4C-E56D7558D0C6}"/>
              </a:ext>
            </a:extLst>
          </p:cNvPr>
          <p:cNvSpPr>
            <a:spLocks noGrp="1"/>
          </p:cNvSpPr>
          <p:nvPr>
            <p:ph type="title"/>
          </p:nvPr>
        </p:nvSpPr>
        <p:spPr/>
        <p:txBody>
          <a:bodyPr/>
          <a:lstStyle/>
          <a:p>
            <a:r>
              <a:rPr lang="en-US" altLang="zh-CN" dirty="0"/>
              <a:t>Grated Recurrent Unit (GRU) </a:t>
            </a:r>
            <a:endParaRPr kumimoji="1" lang="zh-CN" altLang="en-US" dirty="0"/>
          </a:p>
        </p:txBody>
      </p:sp>
      <p:pic>
        <p:nvPicPr>
          <p:cNvPr id="6" name="内容占位符 5">
            <a:extLst>
              <a:ext uri="{FF2B5EF4-FFF2-40B4-BE49-F238E27FC236}">
                <a16:creationId xmlns:a16="http://schemas.microsoft.com/office/drawing/2014/main" id="{E719E8EB-FFA2-634B-B74A-32E0EAF9A13F}"/>
              </a:ext>
            </a:extLst>
          </p:cNvPr>
          <p:cNvPicPr>
            <a:picLocks noGrp="1" noChangeAspect="1"/>
          </p:cNvPicPr>
          <p:nvPr>
            <p:ph sz="half" idx="1"/>
          </p:nvPr>
        </p:nvPicPr>
        <p:blipFill>
          <a:blip r:embed="rId3"/>
          <a:stretch>
            <a:fillRect/>
          </a:stretch>
        </p:blipFill>
        <p:spPr>
          <a:xfrm>
            <a:off x="685800" y="2640748"/>
            <a:ext cx="3810000" cy="2795704"/>
          </a:xfrm>
          <a:prstGeom prst="rect">
            <a:avLst/>
          </a:prstGeom>
        </p:spPr>
      </p:pic>
      <p:pic>
        <p:nvPicPr>
          <p:cNvPr id="7" name="内容占位符 6">
            <a:extLst>
              <a:ext uri="{FF2B5EF4-FFF2-40B4-BE49-F238E27FC236}">
                <a16:creationId xmlns:a16="http://schemas.microsoft.com/office/drawing/2014/main" id="{AE075FB0-58F5-934E-8CC0-ACE845FDF233}"/>
              </a:ext>
            </a:extLst>
          </p:cNvPr>
          <p:cNvPicPr>
            <a:picLocks noGrp="1" noChangeAspect="1"/>
          </p:cNvPicPr>
          <p:nvPr>
            <p:ph sz="half" idx="2"/>
          </p:nvPr>
        </p:nvPicPr>
        <p:blipFill>
          <a:blip r:embed="rId4"/>
          <a:stretch>
            <a:fillRect/>
          </a:stretch>
        </p:blipFill>
        <p:spPr>
          <a:xfrm>
            <a:off x="4648200" y="3004306"/>
            <a:ext cx="3810000" cy="2068587"/>
          </a:xfrm>
          <a:prstGeom prst="rect">
            <a:avLst/>
          </a:prstGeom>
        </p:spPr>
      </p:pic>
      <p:sp>
        <p:nvSpPr>
          <p:cNvPr id="5" name="灯片编号占位符 4">
            <a:extLst>
              <a:ext uri="{FF2B5EF4-FFF2-40B4-BE49-F238E27FC236}">
                <a16:creationId xmlns:a16="http://schemas.microsoft.com/office/drawing/2014/main" id="{D53BC1B4-19AA-7043-A2EC-D6B4E82927F8}"/>
              </a:ext>
            </a:extLst>
          </p:cNvPr>
          <p:cNvSpPr>
            <a:spLocks noGrp="1"/>
          </p:cNvSpPr>
          <p:nvPr>
            <p:ph type="sldNum" sz="quarter" idx="12"/>
          </p:nvPr>
        </p:nvSpPr>
        <p:spPr/>
        <p:txBody>
          <a:bodyPr/>
          <a:lstStyle/>
          <a:p>
            <a:pPr>
              <a:defRPr/>
            </a:pPr>
            <a:fld id="{5BE9A389-9A50-407C-A277-3E6C31462E4B}" type="slidenum">
              <a:rPr lang="en-US" altLang="zh-CN" smtClean="0"/>
              <a:pPr>
                <a:defRPr/>
              </a:pPr>
              <a:t>43</a:t>
            </a:fld>
            <a:endParaRPr lang="en-US" altLang="zh-CN"/>
          </a:p>
        </p:txBody>
      </p:sp>
    </p:spTree>
    <p:extLst>
      <p:ext uri="{BB962C8B-B14F-4D97-AF65-F5344CB8AC3E}">
        <p14:creationId xmlns:p14="http://schemas.microsoft.com/office/powerpoint/2010/main" val="1061502897"/>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5B4973-4CC4-5949-A39B-D9E3218881C0}"/>
              </a:ext>
            </a:extLst>
          </p:cNvPr>
          <p:cNvSpPr>
            <a:spLocks noGrp="1"/>
          </p:cNvSpPr>
          <p:nvPr>
            <p:ph type="title"/>
          </p:nvPr>
        </p:nvSpPr>
        <p:spPr/>
        <p:txBody>
          <a:bodyPr/>
          <a:lstStyle/>
          <a:p>
            <a:r>
              <a:rPr kumimoji="1" lang="en-US" altLang="zh-CN" dirty="0"/>
              <a:t>Training</a:t>
            </a:r>
            <a:r>
              <a:rPr kumimoji="1" lang="zh-CN" altLang="en-US" dirty="0"/>
              <a:t> </a:t>
            </a:r>
            <a:r>
              <a:rPr kumimoji="1" lang="en-US" altLang="zh-CN" dirty="0"/>
              <a:t>the</a:t>
            </a:r>
            <a:r>
              <a:rPr kumimoji="1" lang="zh-CN" altLang="en-US" dirty="0"/>
              <a:t> </a:t>
            </a:r>
            <a:r>
              <a:rPr kumimoji="1" lang="en-US" altLang="zh-CN" dirty="0"/>
              <a:t>model</a:t>
            </a:r>
            <a:endParaRPr kumimoji="1" lang="zh-CN" altLang="en-US" dirty="0"/>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E234DDB4-8071-BF44-9820-D0B94D479566}"/>
                  </a:ext>
                </a:extLst>
              </p:cNvPr>
              <p:cNvSpPr>
                <a:spLocks noGrp="1"/>
              </p:cNvSpPr>
              <p:nvPr>
                <p:ph idx="1"/>
              </p:nvPr>
            </p:nvSpPr>
            <p:spPr/>
            <p:txBody>
              <a:bodyPr/>
              <a:lstStyle/>
              <a:p>
                <a:r>
                  <a:rPr kumimoji="1" lang="en-US" altLang="zh-CN" sz="2000" dirty="0"/>
                  <a:t>Training</a:t>
                </a:r>
                <a:r>
                  <a:rPr kumimoji="1" lang="zh-CN" altLang="en-US" sz="2000" dirty="0"/>
                  <a:t> </a:t>
                </a:r>
                <a:r>
                  <a:rPr kumimoji="1" lang="en-US" altLang="zh-CN" sz="2000" dirty="0"/>
                  <a:t>data</a:t>
                </a:r>
                <a:r>
                  <a:rPr kumimoji="1" lang="zh-CN" altLang="en-US" sz="2000" dirty="0"/>
                  <a:t> </a:t>
                </a:r>
                <a:r>
                  <a:rPr kumimoji="1" lang="en-US" altLang="zh-CN" sz="2000" dirty="0"/>
                  <a:t>of</a:t>
                </a:r>
                <a:r>
                  <a:rPr kumimoji="1" lang="zh-CN" altLang="en-US" sz="2000" dirty="0"/>
                  <a:t> </a:t>
                </a:r>
                <a:r>
                  <a:rPr kumimoji="1" lang="en-US" altLang="zh-CN" sz="2000" dirty="0"/>
                  <a:t>RNN:</a:t>
                </a:r>
                <a:r>
                  <a:rPr kumimoji="1" lang="zh-CN" altLang="en-US" sz="2000" dirty="0"/>
                  <a:t> </a:t>
                </a:r>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panose="02040503050406030204" pitchFamily="18" charset="0"/>
                          </a:rPr>
                          <m:t>𝑥</m:t>
                        </m:r>
                      </m:e>
                      <m:sub>
                        <m:r>
                          <a:rPr kumimoji="1" lang="en-US" altLang="zh-CN" sz="2000" b="0" i="1" smtClean="0">
                            <a:latin typeface="Cambria Math" panose="02040503050406030204" pitchFamily="18" charset="0"/>
                          </a:rPr>
                          <m:t>𝑖</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𝑖</m:t>
                    </m:r>
                    <m:r>
                      <a:rPr kumimoji="1" lang="en-US" altLang="zh-CN" sz="2000" b="0" i="1" smtClean="0">
                        <a:latin typeface="Cambria Math" panose="02040503050406030204" pitchFamily="18" charset="0"/>
                      </a:rPr>
                      <m:t>=1,2,…,</m:t>
                    </m:r>
                    <m:r>
                      <a:rPr kumimoji="1" lang="en-US" altLang="zh-CN" sz="2000" b="0" i="1" smtClean="0">
                        <a:latin typeface="Cambria Math" panose="02040503050406030204" pitchFamily="18" charset="0"/>
                      </a:rPr>
                      <m:t>𝑛</m:t>
                    </m:r>
                  </m:oMath>
                </a14:m>
                <a:r>
                  <a:rPr kumimoji="1" lang="en-US" altLang="zh-CN" sz="2000" dirty="0"/>
                  <a:t>,</a:t>
                </a:r>
                <a:r>
                  <a:rPr kumimoji="1" lang="zh-CN" altLang="en-US" sz="2000" dirty="0"/>
                  <a:t> </a:t>
                </a:r>
                <a14:m>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𝑥</m:t>
                        </m:r>
                      </m:e>
                      <m:sub>
                        <m:r>
                          <a:rPr kumimoji="1" lang="en-US" altLang="zh-CN" sz="2000" b="0" i="1" smtClean="0">
                            <a:latin typeface="Cambria Math" panose="02040503050406030204" pitchFamily="18" charset="0"/>
                          </a:rPr>
                          <m:t>𝑖</m:t>
                        </m:r>
                      </m:sub>
                    </m:sSub>
                  </m:oMath>
                </a14:m>
                <a:r>
                  <a:rPr kumimoji="1" lang="zh-CN" altLang="en-US" sz="2000" dirty="0"/>
                  <a:t> </a:t>
                </a:r>
                <a:r>
                  <a:rPr kumimoji="1" lang="en-US" altLang="zh-CN" sz="2000" dirty="0"/>
                  <a:t>is</a:t>
                </a:r>
                <a:r>
                  <a:rPr kumimoji="1" lang="zh-CN" altLang="en-US" sz="2000" dirty="0"/>
                  <a:t> </a:t>
                </a:r>
                <a:r>
                  <a:rPr kumimoji="1" lang="en-US" altLang="zh-CN" sz="2000" dirty="0"/>
                  <a:t>a</a:t>
                </a:r>
                <a:r>
                  <a:rPr kumimoji="1" lang="zh-CN" altLang="en-US" sz="2000" dirty="0"/>
                  <a:t> </a:t>
                </a:r>
                <a:r>
                  <a:rPr kumimoji="1" lang="en-US" altLang="zh-CN" sz="2000" dirty="0"/>
                  <a:t>feature</a:t>
                </a:r>
                <a:r>
                  <a:rPr kumimoji="1" lang="zh-CN" altLang="en-US" sz="2000" dirty="0"/>
                  <a:t> </a:t>
                </a:r>
                <a:r>
                  <a:rPr kumimoji="1" lang="en-US" altLang="zh-CN" sz="2000" dirty="0"/>
                  <a:t>vector</a:t>
                </a:r>
                <a:r>
                  <a:rPr kumimoji="1" lang="zh-CN" altLang="en-US" sz="2000" dirty="0"/>
                  <a:t> </a:t>
                </a:r>
                <a:r>
                  <a:rPr kumimoji="1" lang="en-US" altLang="zh-CN" sz="2000" dirty="0"/>
                  <a:t>of</a:t>
                </a:r>
                <a:r>
                  <a:rPr kumimoji="1" lang="zh-CN" altLang="en-US" sz="2000" dirty="0"/>
                  <a:t> </a:t>
                </a:r>
                <a:r>
                  <a:rPr kumimoji="1" lang="en-US" altLang="zh-CN" sz="2000" dirty="0"/>
                  <a:t>day</a:t>
                </a:r>
                <a:r>
                  <a:rPr kumimoji="1" lang="zh-CN" altLang="en-US" sz="2000" dirty="0"/>
                  <a:t> </a:t>
                </a:r>
                <a14:m>
                  <m:oMath xmlns:m="http://schemas.openxmlformats.org/officeDocument/2006/math">
                    <m:r>
                      <a:rPr kumimoji="1" lang="en-US" altLang="zh-CN" sz="2000" b="0" i="1" smtClean="0">
                        <a:latin typeface="Cambria Math" panose="02040503050406030204" pitchFamily="18" charset="0"/>
                      </a:rPr>
                      <m:t>𝑖</m:t>
                    </m:r>
                  </m:oMath>
                </a14:m>
                <a:endParaRPr kumimoji="1" lang="en-US" altLang="zh-CN" sz="2000" dirty="0"/>
              </a:p>
              <a:p>
                <a:r>
                  <a:rPr kumimoji="1" lang="en-US" altLang="zh-CN" sz="2000" dirty="0"/>
                  <a:t>Target</a:t>
                </a:r>
                <a:r>
                  <a:rPr kumimoji="1" lang="zh-CN" altLang="en-US" sz="2000" dirty="0"/>
                  <a:t> </a:t>
                </a:r>
                <a:r>
                  <a:rPr kumimoji="1" lang="en-US" altLang="zh-CN" sz="2000" dirty="0"/>
                  <a:t>values</a:t>
                </a:r>
                <a:r>
                  <a:rPr kumimoji="1" lang="zh-CN" altLang="en-US" sz="2000" dirty="0"/>
                  <a:t> </a:t>
                </a:r>
                <a:r>
                  <a:rPr kumimoji="1" lang="en-US" altLang="zh-CN" sz="2000" dirty="0"/>
                  <a:t>of</a:t>
                </a:r>
                <a:r>
                  <a:rPr kumimoji="1" lang="zh-CN" altLang="en-US" sz="2000" dirty="0"/>
                  <a:t> </a:t>
                </a:r>
                <a:r>
                  <a:rPr kumimoji="1" lang="en-US" altLang="zh-CN" sz="2000" dirty="0"/>
                  <a:t>RNN:</a:t>
                </a:r>
                <a:r>
                  <a:rPr kumimoji="1" lang="zh-CN" altLang="en-US" sz="2000" dirty="0"/>
                  <a:t> </a:t>
                </a:r>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panose="02040503050406030204" pitchFamily="18" charset="0"/>
                          </a:rPr>
                          <m:t>𝑦</m:t>
                        </m:r>
                      </m:e>
                      <m:sub>
                        <m:r>
                          <a:rPr kumimoji="1" lang="en-US" altLang="zh-CN" sz="2000" b="0" i="1" smtClean="0">
                            <a:latin typeface="Cambria Math" panose="02040503050406030204" pitchFamily="18" charset="0"/>
                          </a:rPr>
                          <m:t>𝑖</m:t>
                        </m:r>
                      </m:sub>
                    </m:sSub>
                    <m:r>
                      <a:rPr kumimoji="1" lang="en-US" altLang="zh-CN" sz="2000" b="0" i="1" smtClean="0">
                        <a:latin typeface="Cambria Math" panose="02040503050406030204" pitchFamily="18" charset="0"/>
                      </a:rPr>
                      <m:t>,</m:t>
                    </m:r>
                    <m:r>
                      <a:rPr kumimoji="1" lang="en-US" altLang="zh-CN" sz="2000" b="0" i="1" smtClean="0">
                        <a:latin typeface="Cambria Math" panose="02040503050406030204" pitchFamily="18" charset="0"/>
                      </a:rPr>
                      <m:t>𝑖</m:t>
                    </m:r>
                    <m:r>
                      <a:rPr kumimoji="1" lang="en-US" altLang="zh-CN" sz="2000" i="1">
                        <a:latin typeface="Cambria Math" panose="02040503050406030204" pitchFamily="18" charset="0"/>
                      </a:rPr>
                      <m:t>=1,2,…,</m:t>
                    </m:r>
                    <m:r>
                      <a:rPr kumimoji="1" lang="en-US" altLang="zh-CN" sz="2000" i="1">
                        <a:latin typeface="Cambria Math" panose="02040503050406030204" pitchFamily="18" charset="0"/>
                      </a:rPr>
                      <m:t>𝑛</m:t>
                    </m:r>
                  </m:oMath>
                </a14:m>
                <a:r>
                  <a:rPr kumimoji="1" lang="en-US" altLang="zh-CN" sz="2000" dirty="0"/>
                  <a:t>,</a:t>
                </a:r>
                <a14:m>
                  <m:oMath xmlns:m="http://schemas.openxmlformats.org/officeDocument/2006/math">
                    <m:sSub>
                      <m:sSubPr>
                        <m:ctrlPr>
                          <a:rPr kumimoji="1" lang="en-US" altLang="zh-CN" sz="2000" i="1" dirty="0" smtClean="0">
                            <a:latin typeface="Cambria Math" panose="02040503050406030204" pitchFamily="18" charset="0"/>
                          </a:rPr>
                        </m:ctrlPr>
                      </m:sSubPr>
                      <m:e>
                        <m:r>
                          <a:rPr kumimoji="1" lang="en-US" altLang="zh-CN" sz="2000" b="0" i="1" dirty="0" smtClean="0">
                            <a:latin typeface="Cambria Math" panose="02040503050406030204" pitchFamily="18" charset="0"/>
                          </a:rPr>
                          <m:t>𝑦</m:t>
                        </m:r>
                      </m:e>
                      <m:sub>
                        <m:r>
                          <a:rPr kumimoji="1" lang="en-US" altLang="zh-CN" sz="2000" b="0" i="1" dirty="0" smtClean="0">
                            <a:latin typeface="Cambria Math" panose="02040503050406030204" pitchFamily="18" charset="0"/>
                          </a:rPr>
                          <m:t>𝑖</m:t>
                        </m:r>
                      </m:sub>
                    </m:sSub>
                    <m:r>
                      <a:rPr kumimoji="1" lang="en-US" altLang="zh-CN" sz="2000" b="0" i="1" dirty="0" smtClean="0">
                        <a:latin typeface="Cambria Math" panose="02040503050406030204" pitchFamily="18" charset="0"/>
                      </a:rPr>
                      <m:t>=</m:t>
                    </m:r>
                    <m:f>
                      <m:fPr>
                        <m:ctrlPr>
                          <a:rPr kumimoji="1" lang="en-US" altLang="zh-CN" sz="2000" b="0" i="1" dirty="0" smtClean="0">
                            <a:latin typeface="Cambria Math" panose="02040503050406030204" pitchFamily="18" charset="0"/>
                          </a:rPr>
                        </m:ctrlPr>
                      </m:fPr>
                      <m:num>
                        <m:sSub>
                          <m:sSubPr>
                            <m:ctrlPr>
                              <a:rPr kumimoji="1" lang="en-US" altLang="zh-CN" sz="2000" b="0" i="1" dirty="0" smtClean="0">
                                <a:latin typeface="Cambria Math" panose="02040503050406030204" pitchFamily="18" charset="0"/>
                              </a:rPr>
                            </m:ctrlPr>
                          </m:sSubPr>
                          <m:e>
                            <m:r>
                              <a:rPr kumimoji="1" lang="en-US" altLang="zh-CN" sz="2000" b="0" i="1" dirty="0" smtClean="0">
                                <a:latin typeface="Cambria Math" panose="02040503050406030204" pitchFamily="18" charset="0"/>
                              </a:rPr>
                              <m:t>𝐶</m:t>
                            </m:r>
                          </m:e>
                          <m:sub>
                            <m:r>
                              <a:rPr kumimoji="1" lang="en-US" altLang="zh-CN" sz="2000" b="0" i="1" dirty="0" smtClean="0">
                                <a:latin typeface="Cambria Math" panose="02040503050406030204" pitchFamily="18" charset="0"/>
                              </a:rPr>
                              <m:t>𝑖</m:t>
                            </m:r>
                          </m:sub>
                        </m:sSub>
                      </m:num>
                      <m:den>
                        <m:sSub>
                          <m:sSubPr>
                            <m:ctrlPr>
                              <a:rPr kumimoji="1" lang="en-US" altLang="zh-CN" sz="2000" b="0" i="1" dirty="0" smtClean="0">
                                <a:latin typeface="Cambria Math" panose="02040503050406030204" pitchFamily="18" charset="0"/>
                              </a:rPr>
                            </m:ctrlPr>
                          </m:sSubPr>
                          <m:e>
                            <m:r>
                              <a:rPr kumimoji="1" lang="en-US" altLang="zh-CN" sz="2000" b="0" i="1" dirty="0" smtClean="0">
                                <a:latin typeface="Cambria Math" panose="02040503050406030204" pitchFamily="18" charset="0"/>
                              </a:rPr>
                              <m:t>𝐶</m:t>
                            </m:r>
                          </m:e>
                          <m:sub>
                            <m:r>
                              <a:rPr kumimoji="1" lang="en-US" altLang="zh-CN" sz="2000" b="0" i="1" dirty="0" smtClean="0">
                                <a:latin typeface="Cambria Math" panose="02040503050406030204" pitchFamily="18" charset="0"/>
                              </a:rPr>
                              <m:t>0</m:t>
                            </m:r>
                          </m:sub>
                        </m:sSub>
                      </m:den>
                    </m:f>
                    <m:r>
                      <a:rPr kumimoji="1" lang="en-US" altLang="zh-CN" sz="2000" b="0" i="1" dirty="0" smtClean="0">
                        <a:latin typeface="Cambria Math" panose="02040503050406030204" pitchFamily="18" charset="0"/>
                      </a:rPr>
                      <m:t>−1</m:t>
                    </m:r>
                  </m:oMath>
                </a14:m>
                <a:r>
                  <a:rPr kumimoji="1" lang="en-US" altLang="zh-CN" sz="2000" dirty="0"/>
                  <a:t>,</a:t>
                </a:r>
                <a:r>
                  <a:rPr kumimoji="1" lang="zh-CN" altLang="en-US" sz="2000" dirty="0"/>
                  <a:t> </a:t>
                </a:r>
                <a14:m>
                  <m:oMath xmlns:m="http://schemas.openxmlformats.org/officeDocument/2006/math">
                    <m:sSub>
                      <m:sSubPr>
                        <m:ctrlPr>
                          <a:rPr kumimoji="1" lang="en-US" altLang="zh-CN" sz="2000" i="1" dirty="0" smtClean="0">
                            <a:latin typeface="Cambria Math" panose="02040503050406030204" pitchFamily="18" charset="0"/>
                          </a:rPr>
                        </m:ctrlPr>
                      </m:sSubPr>
                      <m:e>
                        <m:r>
                          <a:rPr kumimoji="1" lang="en-US" altLang="zh-CN" sz="2000" i="1" dirty="0">
                            <a:latin typeface="Cambria Math" panose="02040503050406030204" pitchFamily="18" charset="0"/>
                          </a:rPr>
                          <m:t>𝐶</m:t>
                        </m:r>
                      </m:e>
                      <m:sub>
                        <m:r>
                          <a:rPr kumimoji="1" lang="en-US" altLang="zh-CN" sz="2000" b="0" i="1" dirty="0" smtClean="0">
                            <a:latin typeface="Cambria Math" panose="02040503050406030204" pitchFamily="18" charset="0"/>
                          </a:rPr>
                          <m:t>𝑖</m:t>
                        </m:r>
                      </m:sub>
                    </m:sSub>
                  </m:oMath>
                </a14:m>
                <a:r>
                  <a:rPr kumimoji="1" lang="zh-CN" altLang="en-US" sz="2000" dirty="0"/>
                  <a:t> </a:t>
                </a:r>
                <a:r>
                  <a:rPr kumimoji="1" lang="en-US" altLang="zh-CN" sz="2000" dirty="0"/>
                  <a:t>is</a:t>
                </a:r>
                <a:r>
                  <a:rPr kumimoji="1" lang="zh-CN" altLang="en-US" sz="2000" dirty="0"/>
                  <a:t> </a:t>
                </a:r>
                <a:r>
                  <a:rPr kumimoji="1" lang="en-US" altLang="zh-CN" sz="2000" dirty="0"/>
                  <a:t>the</a:t>
                </a:r>
                <a:r>
                  <a:rPr kumimoji="1" lang="zh-CN" altLang="en-US" sz="2000" dirty="0"/>
                  <a:t> </a:t>
                </a:r>
                <a:r>
                  <a:rPr kumimoji="1" lang="en-US" altLang="zh-CN" sz="2000" dirty="0"/>
                  <a:t>closing</a:t>
                </a:r>
                <a:r>
                  <a:rPr kumimoji="1" lang="zh-CN" altLang="en-US" sz="2000" dirty="0"/>
                  <a:t> </a:t>
                </a:r>
                <a:r>
                  <a:rPr kumimoji="1" lang="en-US" altLang="zh-CN" sz="2000" dirty="0"/>
                  <a:t>price</a:t>
                </a:r>
                <a:r>
                  <a:rPr kumimoji="1" lang="zh-CN" altLang="en-US" sz="2000" dirty="0"/>
                  <a:t> </a:t>
                </a:r>
                <a:r>
                  <a:rPr kumimoji="1" lang="en-US" altLang="zh-CN" sz="2000" dirty="0"/>
                  <a:t>of</a:t>
                </a:r>
                <a:r>
                  <a:rPr kumimoji="1" lang="zh-CN" altLang="en-US" sz="2000" dirty="0"/>
                  <a:t> </a:t>
                </a:r>
                <a:r>
                  <a:rPr kumimoji="1" lang="en-US" altLang="zh-CN" sz="2000" dirty="0"/>
                  <a:t>day</a:t>
                </a:r>
                <a:r>
                  <a:rPr kumimoji="1" lang="zh-CN" altLang="en-US" sz="2000" dirty="0"/>
                  <a:t> </a:t>
                </a:r>
                <a14:m>
                  <m:oMath xmlns:m="http://schemas.openxmlformats.org/officeDocument/2006/math">
                    <m:r>
                      <a:rPr kumimoji="1" lang="en-US" altLang="zh-CN" sz="2000" b="0" i="1" smtClean="0">
                        <a:latin typeface="Cambria Math" panose="02040503050406030204" pitchFamily="18" charset="0"/>
                      </a:rPr>
                      <m:t>𝑖</m:t>
                    </m:r>
                  </m:oMath>
                </a14:m>
                <a:endParaRPr kumimoji="1" lang="en-US" altLang="zh-CN" sz="2000" b="0" dirty="0"/>
              </a:p>
              <a:p>
                <a:r>
                  <a:rPr kumimoji="1" lang="en-US" altLang="zh-CN" sz="2000" dirty="0"/>
                  <a:t>The model uses the data in </a:t>
                </a:r>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panose="02040503050406030204" pitchFamily="18" charset="0"/>
                          </a:rPr>
                          <m:t>𝑡</m:t>
                        </m:r>
                      </m:e>
                      <m:sub>
                        <m:r>
                          <a:rPr kumimoji="1" lang="en-US" altLang="zh-CN" sz="2000" b="0" i="1" smtClean="0">
                            <a:latin typeface="Cambria Math" panose="02040503050406030204" pitchFamily="18" charset="0"/>
                          </a:rPr>
                          <m:t>0</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𝑡</m:t>
                        </m:r>
                      </m:e>
                      <m:sub>
                        <m:r>
                          <a:rPr kumimoji="1" lang="en-US" altLang="zh-CN" sz="2000" b="0" i="1" smtClean="0">
                            <a:latin typeface="Cambria Math" panose="02040503050406030204" pitchFamily="18" charset="0"/>
                          </a:rPr>
                          <m:t>𝑚</m:t>
                        </m:r>
                        <m:r>
                          <a:rPr kumimoji="1" lang="en-US" altLang="zh-CN" sz="2000" b="0" i="1" smtClean="0">
                            <a:latin typeface="Cambria Math" panose="02040503050406030204" pitchFamily="18" charset="0"/>
                          </a:rPr>
                          <m:t>−1</m:t>
                        </m:r>
                      </m:sub>
                    </m:sSub>
                  </m:oMath>
                </a14:m>
                <a:r>
                  <a:rPr kumimoji="1" lang="en-US" altLang="zh-CN" sz="2000" dirty="0"/>
                  <a:t>to train the GRU parameters and predicts the dependent data in</a:t>
                </a:r>
                <a:r>
                  <a:rPr kumimoji="1" lang="zh-CN" altLang="en-US" sz="2000" dirty="0"/>
                  <a:t> </a:t>
                </a:r>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panose="02040503050406030204" pitchFamily="18" charset="0"/>
                          </a:rPr>
                          <m:t>𝑡</m:t>
                        </m:r>
                      </m:e>
                      <m:sub>
                        <m:r>
                          <a:rPr kumimoji="1" lang="en-US" altLang="zh-CN" sz="2000" b="0" i="1" smtClean="0">
                            <a:latin typeface="Cambria Math" panose="02040503050406030204" pitchFamily="18" charset="0"/>
                          </a:rPr>
                          <m:t>𝑚</m:t>
                        </m:r>
                      </m:sub>
                    </m:sSub>
                    <m:r>
                      <a:rPr kumimoji="1" lang="en-US" altLang="zh-CN" sz="2000" b="0" i="1" smtClean="0">
                        <a:latin typeface="Cambria Math" panose="02040503050406030204" pitchFamily="18" charset="0"/>
                      </a:rPr>
                      <m:t>~</m:t>
                    </m:r>
                    <m:sSub>
                      <m:sSubPr>
                        <m:ctrlPr>
                          <a:rPr kumimoji="1" lang="en-US" altLang="zh-CN" sz="2000" b="0" i="1" smtClean="0">
                            <a:latin typeface="Cambria Math" panose="02040503050406030204" pitchFamily="18" charset="0"/>
                          </a:rPr>
                        </m:ctrlPr>
                      </m:sSubPr>
                      <m:e>
                        <m:r>
                          <a:rPr kumimoji="1" lang="en-US" altLang="zh-CN" sz="2000" b="0" i="1" smtClean="0">
                            <a:latin typeface="Cambria Math" panose="02040503050406030204" pitchFamily="18" charset="0"/>
                          </a:rPr>
                          <m:t>𝑡</m:t>
                        </m:r>
                      </m:e>
                      <m:sub>
                        <m:r>
                          <a:rPr kumimoji="1" lang="en-US" altLang="zh-CN" sz="2000" b="0" i="1" smtClean="0">
                            <a:latin typeface="Cambria Math" panose="02040503050406030204" pitchFamily="18" charset="0"/>
                          </a:rPr>
                          <m:t>𝑛</m:t>
                        </m:r>
                      </m:sub>
                    </m:sSub>
                  </m:oMath>
                </a14:m>
                <a:r>
                  <a:rPr kumimoji="1" lang="en-US" altLang="zh-CN" sz="2000" dirty="0"/>
                  <a:t>. In the second phase, the GRU parameters are updated after a new prediction is made.</a:t>
                </a:r>
              </a:p>
              <a:p>
                <a:r>
                  <a:rPr kumimoji="1" lang="en-US" altLang="zh-CN" sz="2000" dirty="0"/>
                  <a:t>The historic data of previous </a:t>
                </a:r>
                <a14:m>
                  <m:oMath xmlns:m="http://schemas.openxmlformats.org/officeDocument/2006/math">
                    <m:r>
                      <a:rPr kumimoji="1" lang="en-US" altLang="zh-CN" sz="2000" i="1" dirty="0" smtClean="0">
                        <a:latin typeface="Cambria Math" panose="02040503050406030204" pitchFamily="18" charset="0"/>
                      </a:rPr>
                      <m:t>𝑠</m:t>
                    </m:r>
                  </m:oMath>
                </a14:m>
                <a:r>
                  <a:rPr kumimoji="1" lang="en-US" altLang="zh-CN" sz="2000" dirty="0"/>
                  <a:t> days are used to predict the stock price of the next trading day.</a:t>
                </a:r>
                <a:r>
                  <a:rPr kumimoji="1" lang="zh-CN" altLang="en-US" sz="2000" dirty="0"/>
                  <a:t> </a:t>
                </a:r>
                <a:r>
                  <a:rPr kumimoji="1" lang="en-US" altLang="zh-CN" sz="2000" dirty="0"/>
                  <a:t>the prediction </a:t>
                </a:r>
                <a14:m>
                  <m:oMath xmlns:m="http://schemas.openxmlformats.org/officeDocument/2006/math">
                    <m:sSub>
                      <m:sSubPr>
                        <m:ctrlPr>
                          <a:rPr kumimoji="1" lang="en-US" altLang="zh-CN" sz="2000" i="1" smtClean="0">
                            <a:latin typeface="Cambria Math" panose="02040503050406030204" pitchFamily="18" charset="0"/>
                          </a:rPr>
                        </m:ctrlPr>
                      </m:sSubPr>
                      <m:e>
                        <m:r>
                          <a:rPr kumimoji="1" lang="en-US" altLang="zh-CN" sz="2000" b="0" i="1" smtClean="0">
                            <a:latin typeface="Cambria Math" panose="02040503050406030204" pitchFamily="18" charset="0"/>
                          </a:rPr>
                          <m:t>𝑦</m:t>
                        </m:r>
                      </m:e>
                      <m:sub>
                        <m:r>
                          <a:rPr kumimoji="1" lang="en-US" altLang="zh-CN" sz="2000" b="0" i="1" smtClean="0">
                            <a:latin typeface="Cambria Math" panose="02040503050406030204" pitchFamily="18" charset="0"/>
                          </a:rPr>
                          <m:t>𝑖</m:t>
                        </m:r>
                        <m:r>
                          <a:rPr kumimoji="1" lang="en-US" altLang="zh-CN" sz="2000" b="0" i="1" smtClean="0">
                            <a:latin typeface="Cambria Math" panose="02040503050406030204" pitchFamily="18" charset="0"/>
                          </a:rPr>
                          <m:t>+1</m:t>
                        </m:r>
                      </m:sub>
                    </m:sSub>
                  </m:oMath>
                </a14:m>
                <a:r>
                  <a:rPr kumimoji="1" lang="en-US" altLang="zh-CN" sz="2000" dirty="0"/>
                  <a:t> is computed based on the updated parameters after </a:t>
                </a:r>
                <a14:m>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𝑥</m:t>
                        </m:r>
                      </m:e>
                      <m:sub>
                        <m:r>
                          <a:rPr kumimoji="1" lang="en-US" altLang="zh-CN" sz="2000" i="1">
                            <a:latin typeface="Cambria Math" panose="02040503050406030204" pitchFamily="18" charset="0"/>
                          </a:rPr>
                          <m:t>𝑖</m:t>
                        </m:r>
                      </m:sub>
                    </m:sSub>
                    <m:r>
                      <a:rPr kumimoji="1" lang="en-US" altLang="zh-CN" sz="2000" i="1" smtClean="0">
                        <a:latin typeface="Cambria Math" panose="02040503050406030204" pitchFamily="18" charset="0"/>
                      </a:rPr>
                      <m:t> </m:t>
                    </m:r>
                  </m:oMath>
                </a14:m>
                <a:r>
                  <a:rPr kumimoji="1" lang="en-US" altLang="zh-CN" sz="2000" dirty="0"/>
                  <a:t>and </a:t>
                </a:r>
                <a14:m>
                  <m:oMath xmlns:m="http://schemas.openxmlformats.org/officeDocument/2006/math">
                    <m:sSub>
                      <m:sSubPr>
                        <m:ctrlPr>
                          <a:rPr kumimoji="1" lang="en-US" altLang="zh-CN" sz="2000" i="1">
                            <a:latin typeface="Cambria Math" panose="02040503050406030204" pitchFamily="18" charset="0"/>
                          </a:rPr>
                        </m:ctrlPr>
                      </m:sSubPr>
                      <m:e>
                        <m:r>
                          <a:rPr kumimoji="1" lang="en-US" altLang="zh-CN" sz="2000" i="1">
                            <a:latin typeface="Cambria Math" panose="02040503050406030204" pitchFamily="18" charset="0"/>
                          </a:rPr>
                          <m:t>𝑦</m:t>
                        </m:r>
                      </m:e>
                      <m:sub>
                        <m:r>
                          <a:rPr kumimoji="1" lang="en-US" altLang="zh-CN" sz="2000" i="1">
                            <a:latin typeface="Cambria Math" panose="02040503050406030204" pitchFamily="18" charset="0"/>
                          </a:rPr>
                          <m:t>𝑖</m:t>
                        </m:r>
                      </m:sub>
                    </m:sSub>
                    <m:r>
                      <a:rPr kumimoji="1" lang="en-US" altLang="zh-CN" sz="2000" b="0" i="1" smtClean="0">
                        <a:latin typeface="Cambria Math" panose="02040503050406030204" pitchFamily="18" charset="0"/>
                      </a:rPr>
                      <m:t>,</m:t>
                    </m:r>
                    <m:r>
                      <a:rPr kumimoji="1" lang="en-US" altLang="zh-CN" sz="2000" i="1">
                        <a:latin typeface="Cambria Math" panose="02040503050406030204" pitchFamily="18" charset="0"/>
                      </a:rPr>
                      <m:t>𝑖</m:t>
                    </m:r>
                    <m:r>
                      <a:rPr kumimoji="1" lang="en-US" altLang="zh-CN" sz="2000" i="1">
                        <a:latin typeface="Cambria Math" panose="02040503050406030204" pitchFamily="18" charset="0"/>
                      </a:rPr>
                      <m:t>=</m:t>
                    </m:r>
                    <m:r>
                      <a:rPr kumimoji="1" lang="en-US" altLang="zh-CN" sz="2000" i="1">
                        <a:latin typeface="Cambria Math" panose="02040503050406030204" pitchFamily="18" charset="0"/>
                      </a:rPr>
                      <m:t>𝑡</m:t>
                    </m:r>
                    <m:r>
                      <a:rPr kumimoji="1" lang="en-US" altLang="zh-CN" sz="2000" i="1">
                        <a:latin typeface="Cambria Math" panose="02040503050406030204" pitchFamily="18" charset="0"/>
                      </a:rPr>
                      <m:t>−</m:t>
                    </m:r>
                    <m:r>
                      <a:rPr kumimoji="1" lang="en-US" altLang="zh-CN" sz="2000" i="1">
                        <a:latin typeface="Cambria Math" panose="02040503050406030204" pitchFamily="18" charset="0"/>
                      </a:rPr>
                      <m:t>𝑠</m:t>
                    </m:r>
                    <m:r>
                      <a:rPr kumimoji="1" lang="en-US" altLang="zh-CN" sz="2000" i="1">
                        <a:latin typeface="Cambria Math" panose="02040503050406030204" pitchFamily="18" charset="0"/>
                      </a:rPr>
                      <m:t>,…,</m:t>
                    </m:r>
                    <m:r>
                      <a:rPr kumimoji="1" lang="en-US" altLang="zh-CN" sz="2000" i="1">
                        <a:latin typeface="Cambria Math" panose="02040503050406030204" pitchFamily="18" charset="0"/>
                      </a:rPr>
                      <m:t>𝑡</m:t>
                    </m:r>
                    <m:r>
                      <a:rPr kumimoji="1" lang="en-US" altLang="zh-CN" sz="2000" i="1">
                        <a:latin typeface="Cambria Math" panose="02040503050406030204" pitchFamily="18" charset="0"/>
                      </a:rPr>
                      <m:t>−1</m:t>
                    </m:r>
                  </m:oMath>
                </a14:m>
                <a:r>
                  <a:rPr kumimoji="1" lang="en-US" altLang="zh-CN" sz="2000" dirty="0"/>
                  <a:t>are input into the GRU module for training.</a:t>
                </a:r>
              </a:p>
            </p:txBody>
          </p:sp>
        </mc:Choice>
        <mc:Fallback xmlns="">
          <p:sp>
            <p:nvSpPr>
              <p:cNvPr id="6" name="内容占位符 5">
                <a:extLst>
                  <a:ext uri="{FF2B5EF4-FFF2-40B4-BE49-F238E27FC236}">
                    <a16:creationId xmlns:a16="http://schemas.microsoft.com/office/drawing/2014/main" xmlns:a14="http://schemas.microsoft.com/office/drawing/2010/main" xmlns="" id="{E234DDB4-8071-BF44-9820-D0B94D479566}"/>
                  </a:ext>
                </a:extLst>
              </p:cNvPr>
              <p:cNvSpPr>
                <a:spLocks noGrp="1" noRot="1" noChangeAspect="1" noMove="1" noResize="1" noEditPoints="1" noAdjustHandles="1" noChangeArrowheads="1" noChangeShapeType="1" noTextEdit="1"/>
              </p:cNvSpPr>
              <p:nvPr>
                <p:ph idx="1"/>
              </p:nvPr>
            </p:nvSpPr>
            <p:spPr>
              <a:blipFill rotWithShape="0">
                <a:blip r:embed="rId3"/>
                <a:stretch>
                  <a:fillRect l="-706" t="-741" r="-1333"/>
                </a:stretch>
              </a:blipFill>
            </p:spPr>
            <p:txBody>
              <a:bodyPr/>
              <a:lstStyle/>
              <a:p>
                <a:r>
                  <a:rPr lang="zh-CN" altLang="en-US">
                    <a:noFill/>
                  </a:rPr>
                  <a:t> </a:t>
                </a:r>
              </a:p>
            </p:txBody>
          </p:sp>
        </mc:Fallback>
      </mc:AlternateContent>
      <p:sp>
        <p:nvSpPr>
          <p:cNvPr id="5" name="灯片编号占位符 4">
            <a:extLst>
              <a:ext uri="{FF2B5EF4-FFF2-40B4-BE49-F238E27FC236}">
                <a16:creationId xmlns:a16="http://schemas.microsoft.com/office/drawing/2014/main" id="{55D7E29D-EA5C-4840-9C9C-56C4FE0758D1}"/>
              </a:ext>
            </a:extLst>
          </p:cNvPr>
          <p:cNvSpPr>
            <a:spLocks noGrp="1"/>
          </p:cNvSpPr>
          <p:nvPr>
            <p:ph type="sldNum" sz="quarter" idx="12"/>
          </p:nvPr>
        </p:nvSpPr>
        <p:spPr/>
        <p:txBody>
          <a:bodyPr/>
          <a:lstStyle/>
          <a:p>
            <a:pPr>
              <a:defRPr/>
            </a:pPr>
            <a:fld id="{5BE9A389-9A50-407C-A277-3E6C31462E4B}" type="slidenum">
              <a:rPr lang="en-US" altLang="zh-CN" smtClean="0"/>
              <a:pPr>
                <a:defRPr/>
              </a:pPr>
              <a:t>44</a:t>
            </a:fld>
            <a:endParaRPr lang="en-US" altLang="zh-CN"/>
          </a:p>
        </p:txBody>
      </p:sp>
    </p:spTree>
    <p:extLst>
      <p:ext uri="{BB962C8B-B14F-4D97-AF65-F5344CB8AC3E}">
        <p14:creationId xmlns:p14="http://schemas.microsoft.com/office/powerpoint/2010/main" val="2215938642"/>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CCE403-9211-1F44-BFB9-CC9FDAD6CE26}"/>
              </a:ext>
            </a:extLst>
          </p:cNvPr>
          <p:cNvSpPr>
            <a:spLocks noGrp="1"/>
          </p:cNvSpPr>
          <p:nvPr>
            <p:ph type="title"/>
          </p:nvPr>
        </p:nvSpPr>
        <p:spPr/>
        <p:txBody>
          <a:bodyPr/>
          <a:lstStyle/>
          <a:p>
            <a:r>
              <a:rPr kumimoji="1" lang="en-US" altLang="zh-CN" dirty="0" err="1"/>
              <a:t>AdaBoost</a:t>
            </a:r>
            <a:endParaRPr kumimoji="1" lang="zh-CN" altLang="en-US" dirty="0"/>
          </a:p>
        </p:txBody>
      </p:sp>
      <p:pic>
        <p:nvPicPr>
          <p:cNvPr id="5" name="内容占位符 4">
            <a:extLst>
              <a:ext uri="{FF2B5EF4-FFF2-40B4-BE49-F238E27FC236}">
                <a16:creationId xmlns:a16="http://schemas.microsoft.com/office/drawing/2014/main" id="{34F07CE4-E04B-BF46-B909-A204A8E58E7F}"/>
              </a:ext>
            </a:extLst>
          </p:cNvPr>
          <p:cNvPicPr>
            <a:picLocks noGrp="1" noChangeAspect="1"/>
          </p:cNvPicPr>
          <p:nvPr>
            <p:ph idx="1"/>
          </p:nvPr>
        </p:nvPicPr>
        <p:blipFill>
          <a:blip r:embed="rId3"/>
          <a:stretch>
            <a:fillRect/>
          </a:stretch>
        </p:blipFill>
        <p:spPr>
          <a:xfrm>
            <a:off x="685800" y="2198946"/>
            <a:ext cx="7772400" cy="3679308"/>
          </a:xfrm>
          <a:prstGeom prst="rect">
            <a:avLst/>
          </a:prstGeom>
        </p:spPr>
      </p:pic>
      <p:sp>
        <p:nvSpPr>
          <p:cNvPr id="4" name="灯片编号占位符 3">
            <a:extLst>
              <a:ext uri="{FF2B5EF4-FFF2-40B4-BE49-F238E27FC236}">
                <a16:creationId xmlns:a16="http://schemas.microsoft.com/office/drawing/2014/main" id="{5657038B-AF12-EF45-8925-223E8BFBA3BD}"/>
              </a:ext>
            </a:extLst>
          </p:cNvPr>
          <p:cNvSpPr>
            <a:spLocks noGrp="1"/>
          </p:cNvSpPr>
          <p:nvPr>
            <p:ph type="sldNum" sz="quarter" idx="12"/>
          </p:nvPr>
        </p:nvSpPr>
        <p:spPr/>
        <p:txBody>
          <a:bodyPr/>
          <a:lstStyle/>
          <a:p>
            <a:pPr>
              <a:defRPr/>
            </a:pPr>
            <a:fld id="{72AD9551-EF26-43A6-9350-CD44E8FD0F6F}" type="slidenum">
              <a:rPr lang="en-US" altLang="zh-CN" smtClean="0"/>
              <a:pPr>
                <a:defRPr/>
              </a:pPr>
              <a:t>45</a:t>
            </a:fld>
            <a:endParaRPr lang="en-US" altLang="zh-CN"/>
          </a:p>
        </p:txBody>
      </p:sp>
      <p:sp>
        <p:nvSpPr>
          <p:cNvPr id="3" name="TextBox 2"/>
          <p:cNvSpPr txBox="1"/>
          <p:nvPr/>
        </p:nvSpPr>
        <p:spPr>
          <a:xfrm>
            <a:off x="1143000" y="4800600"/>
            <a:ext cx="1590500" cy="297517"/>
          </a:xfrm>
          <a:prstGeom prst="rect">
            <a:avLst/>
          </a:prstGeom>
          <a:noFill/>
        </p:spPr>
        <p:txBody>
          <a:bodyPr wrap="none" rtlCol="0">
            <a:spAutoFit/>
          </a:bodyPr>
          <a:lstStyle/>
          <a:p>
            <a:r>
              <a:rPr lang="en-US" altLang="zh-CN" sz="2000" dirty="0"/>
              <a:t>(weighted median)</a:t>
            </a:r>
            <a:endParaRPr lang="zh-CN" altLang="en-US" sz="2000" dirty="0"/>
          </a:p>
        </p:txBody>
      </p:sp>
    </p:spTree>
    <p:extLst>
      <p:ext uri="{BB962C8B-B14F-4D97-AF65-F5344CB8AC3E}">
        <p14:creationId xmlns:p14="http://schemas.microsoft.com/office/powerpoint/2010/main" val="3612002440"/>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F71A99-081E-654E-B805-3306FD77ECFF}"/>
              </a:ext>
            </a:extLst>
          </p:cNvPr>
          <p:cNvSpPr>
            <a:spLocks noGrp="1"/>
          </p:cNvSpPr>
          <p:nvPr>
            <p:ph type="title"/>
          </p:nvPr>
        </p:nvSpPr>
        <p:spPr/>
        <p:txBody>
          <a:bodyPr/>
          <a:lstStyle/>
          <a:p>
            <a:r>
              <a:rPr kumimoji="1" lang="en-US" altLang="zh-CN" dirty="0"/>
              <a:t>RNN-Boost</a:t>
            </a:r>
            <a:endParaRPr kumimoji="1" lang="zh-CN" altLang="en-US" dirty="0"/>
          </a:p>
        </p:txBody>
      </p:sp>
      <p:pic>
        <p:nvPicPr>
          <p:cNvPr id="5" name="内容占位符 4">
            <a:extLst>
              <a:ext uri="{FF2B5EF4-FFF2-40B4-BE49-F238E27FC236}">
                <a16:creationId xmlns:a16="http://schemas.microsoft.com/office/drawing/2014/main" id="{84D65096-9D17-8F42-95E3-6400F6333CE4}"/>
              </a:ext>
            </a:extLst>
          </p:cNvPr>
          <p:cNvPicPr>
            <a:picLocks noGrp="1" noChangeAspect="1"/>
          </p:cNvPicPr>
          <p:nvPr>
            <p:ph idx="1"/>
          </p:nvPr>
        </p:nvPicPr>
        <p:blipFill>
          <a:blip r:embed="rId3"/>
          <a:stretch>
            <a:fillRect/>
          </a:stretch>
        </p:blipFill>
        <p:spPr>
          <a:xfrm>
            <a:off x="1143000" y="1476240"/>
            <a:ext cx="7006771" cy="5381760"/>
          </a:xfrm>
          <a:prstGeom prst="rect">
            <a:avLst/>
          </a:prstGeom>
        </p:spPr>
      </p:pic>
      <p:sp>
        <p:nvSpPr>
          <p:cNvPr id="4" name="灯片编号占位符 3">
            <a:extLst>
              <a:ext uri="{FF2B5EF4-FFF2-40B4-BE49-F238E27FC236}">
                <a16:creationId xmlns:a16="http://schemas.microsoft.com/office/drawing/2014/main" id="{3026E30E-86C5-0842-B4D8-C38ED964E717}"/>
              </a:ext>
            </a:extLst>
          </p:cNvPr>
          <p:cNvSpPr>
            <a:spLocks noGrp="1"/>
          </p:cNvSpPr>
          <p:nvPr>
            <p:ph type="sldNum" sz="quarter" idx="12"/>
          </p:nvPr>
        </p:nvSpPr>
        <p:spPr/>
        <p:txBody>
          <a:bodyPr/>
          <a:lstStyle/>
          <a:p>
            <a:pPr>
              <a:defRPr/>
            </a:pPr>
            <a:fld id="{72AD9551-EF26-43A6-9350-CD44E8FD0F6F}" type="slidenum">
              <a:rPr lang="en-US" altLang="zh-CN" smtClean="0"/>
              <a:pPr>
                <a:defRPr/>
              </a:pPr>
              <a:t>46</a:t>
            </a:fld>
            <a:endParaRPr lang="en-US" altLang="zh-CN"/>
          </a:p>
        </p:txBody>
      </p:sp>
    </p:spTree>
    <p:extLst>
      <p:ext uri="{BB962C8B-B14F-4D97-AF65-F5344CB8AC3E}">
        <p14:creationId xmlns:p14="http://schemas.microsoft.com/office/powerpoint/2010/main" val="3961181377"/>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F71A99-081E-654E-B805-3306FD77ECFF}"/>
              </a:ext>
            </a:extLst>
          </p:cNvPr>
          <p:cNvSpPr>
            <a:spLocks noGrp="1"/>
          </p:cNvSpPr>
          <p:nvPr>
            <p:ph type="title"/>
          </p:nvPr>
        </p:nvSpPr>
        <p:spPr/>
        <p:txBody>
          <a:bodyPr/>
          <a:lstStyle/>
          <a:p>
            <a:r>
              <a:rPr kumimoji="1" lang="en-US" altLang="zh-CN" dirty="0"/>
              <a:t>RNN-Boost</a:t>
            </a:r>
            <a:endParaRPr kumimoji="1" lang="zh-CN" altLang="en-US" dirty="0"/>
          </a:p>
        </p:txBody>
      </p:sp>
      <p:sp>
        <p:nvSpPr>
          <p:cNvPr id="4" name="灯片编号占位符 3">
            <a:extLst>
              <a:ext uri="{FF2B5EF4-FFF2-40B4-BE49-F238E27FC236}">
                <a16:creationId xmlns:a16="http://schemas.microsoft.com/office/drawing/2014/main" id="{3026E30E-86C5-0842-B4D8-C38ED964E717}"/>
              </a:ext>
            </a:extLst>
          </p:cNvPr>
          <p:cNvSpPr>
            <a:spLocks noGrp="1"/>
          </p:cNvSpPr>
          <p:nvPr>
            <p:ph type="sldNum" sz="quarter" idx="12"/>
          </p:nvPr>
        </p:nvSpPr>
        <p:spPr/>
        <p:txBody>
          <a:bodyPr/>
          <a:lstStyle/>
          <a:p>
            <a:pPr>
              <a:defRPr/>
            </a:pPr>
            <a:fld id="{72AD9551-EF26-43A6-9350-CD44E8FD0F6F}" type="slidenum">
              <a:rPr lang="en-US" altLang="zh-CN" smtClean="0"/>
              <a:pPr>
                <a:defRPr/>
              </a:pPr>
              <a:t>47</a:t>
            </a:fld>
            <a:endParaRPr lang="en-US" altLang="zh-CN"/>
          </a:p>
        </p:txBody>
      </p:sp>
      <p:pic>
        <p:nvPicPr>
          <p:cNvPr id="7" name="内容占位符 6">
            <a:extLst>
              <a:ext uri="{FF2B5EF4-FFF2-40B4-BE49-F238E27FC236}">
                <a16:creationId xmlns:a16="http://schemas.microsoft.com/office/drawing/2014/main" id="{4B4C3F1E-388E-D345-9854-FF7E1FC5C4A1}"/>
              </a:ext>
            </a:extLst>
          </p:cNvPr>
          <p:cNvPicPr>
            <a:picLocks noGrp="1" noChangeAspect="1"/>
          </p:cNvPicPr>
          <p:nvPr>
            <p:ph idx="1"/>
          </p:nvPr>
        </p:nvPicPr>
        <p:blipFill>
          <a:blip r:embed="rId3"/>
          <a:stretch>
            <a:fillRect/>
          </a:stretch>
        </p:blipFill>
        <p:spPr>
          <a:xfrm>
            <a:off x="742290" y="1981200"/>
            <a:ext cx="7659419" cy="4114800"/>
          </a:xfrm>
          <a:prstGeom prst="rect">
            <a:avLst/>
          </a:prstGeom>
        </p:spPr>
      </p:pic>
    </p:spTree>
    <p:extLst>
      <p:ext uri="{BB962C8B-B14F-4D97-AF65-F5344CB8AC3E}">
        <p14:creationId xmlns:p14="http://schemas.microsoft.com/office/powerpoint/2010/main" val="176350671"/>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2B4EA-FCFD-BB43-8C17-EC75C88AD8E7}"/>
              </a:ext>
            </a:extLst>
          </p:cNvPr>
          <p:cNvSpPr>
            <a:spLocks noGrp="1"/>
          </p:cNvSpPr>
          <p:nvPr>
            <p:ph type="title"/>
          </p:nvPr>
        </p:nvSpPr>
        <p:spPr/>
        <p:txBody>
          <a:bodyPr/>
          <a:lstStyle/>
          <a:p>
            <a:r>
              <a:rPr kumimoji="1" lang="en-US" altLang="zh-CN" dirty="0"/>
              <a:t>Results and Comparisons</a:t>
            </a:r>
            <a:endParaRPr kumimoji="1" lang="zh-CN" altLang="en-US" dirty="0"/>
          </a:p>
        </p:txBody>
      </p:sp>
      <p:sp>
        <p:nvSpPr>
          <p:cNvPr id="4" name="灯片编号占位符 3">
            <a:extLst>
              <a:ext uri="{FF2B5EF4-FFF2-40B4-BE49-F238E27FC236}">
                <a16:creationId xmlns:a16="http://schemas.microsoft.com/office/drawing/2014/main" id="{3FFC160F-3EC5-BB40-87B8-8D7E19F1B263}"/>
              </a:ext>
            </a:extLst>
          </p:cNvPr>
          <p:cNvSpPr>
            <a:spLocks noGrp="1"/>
          </p:cNvSpPr>
          <p:nvPr>
            <p:ph type="sldNum" sz="quarter" idx="12"/>
          </p:nvPr>
        </p:nvSpPr>
        <p:spPr/>
        <p:txBody>
          <a:bodyPr/>
          <a:lstStyle/>
          <a:p>
            <a:pPr>
              <a:defRPr/>
            </a:pPr>
            <a:fld id="{72AD9551-EF26-43A6-9350-CD44E8FD0F6F}" type="slidenum">
              <a:rPr lang="en-US" altLang="zh-CN" smtClean="0"/>
              <a:pPr>
                <a:defRPr/>
              </a:pPr>
              <a:t>48</a:t>
            </a:fld>
            <a:endParaRPr lang="en-US" altLang="zh-CN"/>
          </a:p>
        </p:txBody>
      </p:sp>
      <p:pic>
        <p:nvPicPr>
          <p:cNvPr id="5" name="图片 4">
            <a:extLst>
              <a:ext uri="{FF2B5EF4-FFF2-40B4-BE49-F238E27FC236}">
                <a16:creationId xmlns:a16="http://schemas.microsoft.com/office/drawing/2014/main" id="{C8BE72E6-1869-7748-B530-D7D4BFD19125}"/>
              </a:ext>
            </a:extLst>
          </p:cNvPr>
          <p:cNvPicPr>
            <a:picLocks noChangeAspect="1"/>
          </p:cNvPicPr>
          <p:nvPr/>
        </p:nvPicPr>
        <p:blipFill>
          <a:blip r:embed="rId3"/>
          <a:stretch>
            <a:fillRect/>
          </a:stretch>
        </p:blipFill>
        <p:spPr>
          <a:xfrm>
            <a:off x="266700" y="1905000"/>
            <a:ext cx="8610600" cy="3756929"/>
          </a:xfrm>
          <a:prstGeom prst="rect">
            <a:avLst/>
          </a:prstGeom>
        </p:spPr>
      </p:pic>
    </p:spTree>
    <p:extLst>
      <p:ext uri="{BB962C8B-B14F-4D97-AF65-F5344CB8AC3E}">
        <p14:creationId xmlns:p14="http://schemas.microsoft.com/office/powerpoint/2010/main" val="2150474"/>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2B4EA-FCFD-BB43-8C17-EC75C88AD8E7}"/>
              </a:ext>
            </a:extLst>
          </p:cNvPr>
          <p:cNvSpPr>
            <a:spLocks noGrp="1"/>
          </p:cNvSpPr>
          <p:nvPr>
            <p:ph type="title"/>
          </p:nvPr>
        </p:nvSpPr>
        <p:spPr/>
        <p:txBody>
          <a:bodyPr/>
          <a:lstStyle/>
          <a:p>
            <a:r>
              <a:rPr kumimoji="1" lang="en-US" altLang="zh-CN" dirty="0"/>
              <a:t>Results and Comparisons</a:t>
            </a:r>
            <a:endParaRPr kumimoji="1" lang="zh-CN" altLang="en-US" dirty="0"/>
          </a:p>
        </p:txBody>
      </p:sp>
      <p:sp>
        <p:nvSpPr>
          <p:cNvPr id="4" name="灯片编号占位符 3">
            <a:extLst>
              <a:ext uri="{FF2B5EF4-FFF2-40B4-BE49-F238E27FC236}">
                <a16:creationId xmlns:a16="http://schemas.microsoft.com/office/drawing/2014/main" id="{3FFC160F-3EC5-BB40-87B8-8D7E19F1B263}"/>
              </a:ext>
            </a:extLst>
          </p:cNvPr>
          <p:cNvSpPr>
            <a:spLocks noGrp="1"/>
          </p:cNvSpPr>
          <p:nvPr>
            <p:ph type="sldNum" sz="quarter" idx="12"/>
          </p:nvPr>
        </p:nvSpPr>
        <p:spPr/>
        <p:txBody>
          <a:bodyPr/>
          <a:lstStyle/>
          <a:p>
            <a:pPr>
              <a:defRPr/>
            </a:pPr>
            <a:fld id="{72AD9551-EF26-43A6-9350-CD44E8FD0F6F}" type="slidenum">
              <a:rPr lang="en-US" altLang="zh-CN" smtClean="0"/>
              <a:pPr>
                <a:defRPr/>
              </a:pPr>
              <a:t>49</a:t>
            </a:fld>
            <a:endParaRPr lang="en-US" altLang="zh-CN"/>
          </a:p>
        </p:txBody>
      </p:sp>
      <p:pic>
        <p:nvPicPr>
          <p:cNvPr id="6" name="图片 5">
            <a:extLst>
              <a:ext uri="{FF2B5EF4-FFF2-40B4-BE49-F238E27FC236}">
                <a16:creationId xmlns:a16="http://schemas.microsoft.com/office/drawing/2014/main" id="{D25E0811-CE43-3242-AD9F-D11D27A35214}"/>
              </a:ext>
            </a:extLst>
          </p:cNvPr>
          <p:cNvPicPr>
            <a:picLocks noChangeAspect="1"/>
          </p:cNvPicPr>
          <p:nvPr/>
        </p:nvPicPr>
        <p:blipFill>
          <a:blip r:embed="rId3"/>
          <a:stretch>
            <a:fillRect/>
          </a:stretch>
        </p:blipFill>
        <p:spPr>
          <a:xfrm>
            <a:off x="463550" y="1905000"/>
            <a:ext cx="8216900" cy="2882900"/>
          </a:xfrm>
          <a:prstGeom prst="rect">
            <a:avLst/>
          </a:prstGeom>
        </p:spPr>
      </p:pic>
    </p:spTree>
    <p:extLst>
      <p:ext uri="{BB962C8B-B14F-4D97-AF65-F5344CB8AC3E}">
        <p14:creationId xmlns:p14="http://schemas.microsoft.com/office/powerpoint/2010/main" val="225788210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EBA24E-F081-4045-B997-DEF570CC399F}"/>
              </a:ext>
            </a:extLst>
          </p:cNvPr>
          <p:cNvSpPr>
            <a:spLocks noGrp="1"/>
          </p:cNvSpPr>
          <p:nvPr>
            <p:ph type="title"/>
          </p:nvPr>
        </p:nvSpPr>
        <p:spPr/>
        <p:txBody>
          <a:bodyPr/>
          <a:lstStyle/>
          <a:p>
            <a:r>
              <a:rPr kumimoji="1" lang="en-US" altLang="zh-CN" dirty="0"/>
              <a:t>Motivation</a:t>
            </a:r>
            <a:endParaRPr kumimoji="1" lang="zh-CN" altLang="en-US" dirty="0"/>
          </a:p>
        </p:txBody>
      </p:sp>
      <p:sp>
        <p:nvSpPr>
          <p:cNvPr id="3" name="内容占位符 2">
            <a:extLst>
              <a:ext uri="{FF2B5EF4-FFF2-40B4-BE49-F238E27FC236}">
                <a16:creationId xmlns:a16="http://schemas.microsoft.com/office/drawing/2014/main" id="{E7E60D2B-2439-C54B-B4D0-8A7043296F59}"/>
              </a:ext>
            </a:extLst>
          </p:cNvPr>
          <p:cNvSpPr>
            <a:spLocks noGrp="1"/>
          </p:cNvSpPr>
          <p:nvPr>
            <p:ph idx="1"/>
          </p:nvPr>
        </p:nvSpPr>
        <p:spPr/>
        <p:txBody>
          <a:bodyPr/>
          <a:lstStyle/>
          <a:p>
            <a:r>
              <a:rPr lang="en-US" altLang="zh-CN" b="1" dirty="0"/>
              <a:t>Low-quality</a:t>
            </a:r>
            <a:r>
              <a:rPr lang="zh-CN" altLang="en-US" b="1" dirty="0"/>
              <a:t> </a:t>
            </a:r>
            <a:r>
              <a:rPr lang="en-US" altLang="zh-CN" b="1" dirty="0"/>
              <a:t>content</a:t>
            </a:r>
            <a:r>
              <a:rPr lang="zh-CN" altLang="en-US" b="1" dirty="0"/>
              <a:t> </a:t>
            </a:r>
            <a:r>
              <a:rPr lang="en-US" altLang="zh-CN" b="1" dirty="0"/>
              <a:t>detection</a:t>
            </a:r>
            <a:r>
              <a:rPr lang="zh-CN" altLang="en-US" b="1" dirty="0"/>
              <a:t> </a:t>
            </a:r>
            <a:r>
              <a:rPr lang="en-US" altLang="zh-CN" dirty="0"/>
              <a:t>on</a:t>
            </a:r>
            <a:r>
              <a:rPr lang="zh-CN" altLang="en-US" dirty="0"/>
              <a:t> </a:t>
            </a:r>
            <a:r>
              <a:rPr lang="en-US" altLang="zh-CN" dirty="0"/>
              <a:t>OSN</a:t>
            </a:r>
            <a:r>
              <a:rPr lang="zh-CN" altLang="en-US" dirty="0"/>
              <a:t> </a:t>
            </a:r>
            <a:r>
              <a:rPr lang="en-US" altLang="zh-CN" dirty="0"/>
              <a:t>does</a:t>
            </a:r>
            <a:r>
              <a:rPr lang="zh-CN" altLang="en-US" dirty="0"/>
              <a:t> </a:t>
            </a:r>
            <a:r>
              <a:rPr lang="en-US" altLang="zh-CN" dirty="0"/>
              <a:t>not</a:t>
            </a:r>
            <a:r>
              <a:rPr lang="zh-CN" altLang="en-US" dirty="0"/>
              <a:t> </a:t>
            </a:r>
            <a:r>
              <a:rPr lang="en-US" altLang="zh-CN" dirty="0"/>
              <a:t>receive</a:t>
            </a:r>
            <a:r>
              <a:rPr lang="zh-CN" altLang="en-US" dirty="0"/>
              <a:t> </a:t>
            </a:r>
            <a:r>
              <a:rPr lang="en-US" altLang="zh-CN" dirty="0"/>
              <a:t>enough</a:t>
            </a:r>
            <a:r>
              <a:rPr lang="zh-CN" altLang="en-US" dirty="0"/>
              <a:t> </a:t>
            </a:r>
            <a:r>
              <a:rPr lang="en-US" altLang="zh-CN" dirty="0"/>
              <a:t>attention</a:t>
            </a:r>
            <a:r>
              <a:rPr lang="zh-CN" altLang="en-US" dirty="0"/>
              <a:t> </a:t>
            </a:r>
            <a:r>
              <a:rPr lang="en-US" altLang="zh-CN" dirty="0"/>
              <a:t>other</a:t>
            </a:r>
            <a:r>
              <a:rPr lang="zh-CN" altLang="en-US" dirty="0"/>
              <a:t> </a:t>
            </a:r>
            <a:r>
              <a:rPr lang="en-US" altLang="zh-CN" dirty="0"/>
              <a:t>than</a:t>
            </a:r>
            <a:r>
              <a:rPr lang="zh-CN" altLang="en-US" dirty="0"/>
              <a:t> </a:t>
            </a:r>
            <a:r>
              <a:rPr lang="en-US" altLang="zh-CN" dirty="0"/>
              <a:t>spam/phishing</a:t>
            </a:r>
            <a:r>
              <a:rPr lang="zh-CN" altLang="en-US" dirty="0"/>
              <a:t> </a:t>
            </a:r>
            <a:r>
              <a:rPr lang="en-US" altLang="zh-CN" dirty="0"/>
              <a:t>detection.</a:t>
            </a:r>
          </a:p>
          <a:p>
            <a:r>
              <a:rPr lang="en-US" altLang="zh-CN" dirty="0"/>
              <a:t>Most of the previous research is done offline</a:t>
            </a:r>
            <a:r>
              <a:rPr lang="zh-CN" altLang="en-US" dirty="0"/>
              <a:t> </a:t>
            </a:r>
            <a:r>
              <a:rPr lang="en-US" altLang="zh-CN" dirty="0"/>
              <a:t>and</a:t>
            </a:r>
            <a:r>
              <a:rPr lang="zh-CN" altLang="en-US" dirty="0"/>
              <a:t> </a:t>
            </a:r>
            <a:r>
              <a:rPr lang="en-US" altLang="zh-CN" dirty="0"/>
              <a:t>a</a:t>
            </a:r>
            <a:r>
              <a:rPr lang="zh-CN" altLang="en-US" dirty="0"/>
              <a:t> </a:t>
            </a:r>
            <a:r>
              <a:rPr lang="en-US" altLang="zh-CN" dirty="0"/>
              <a:t>unified</a:t>
            </a:r>
            <a:r>
              <a:rPr lang="zh-CN" altLang="en-US" dirty="0"/>
              <a:t> </a:t>
            </a:r>
            <a:r>
              <a:rPr lang="en-US" altLang="zh-CN" b="1" dirty="0"/>
              <a:t>real-time</a:t>
            </a:r>
            <a:r>
              <a:rPr lang="zh-CN" altLang="en-US" dirty="0"/>
              <a:t> </a:t>
            </a:r>
            <a:r>
              <a:rPr lang="en-US" altLang="zh-CN" dirty="0"/>
              <a:t>solution</a:t>
            </a:r>
            <a:r>
              <a:rPr lang="zh-CN" altLang="en-US" dirty="0"/>
              <a:t> </a:t>
            </a:r>
            <a:r>
              <a:rPr lang="en-US" altLang="zh-CN" dirty="0"/>
              <a:t>is</a:t>
            </a:r>
            <a:r>
              <a:rPr lang="zh-CN" altLang="en-US" dirty="0"/>
              <a:t> </a:t>
            </a:r>
            <a:r>
              <a:rPr lang="en-US" altLang="zh-CN" dirty="0"/>
              <a:t>necessary.</a:t>
            </a:r>
          </a:p>
          <a:p>
            <a:r>
              <a:rPr kumimoji="1" lang="en-US" altLang="zh-CN" dirty="0"/>
              <a:t>Very little of the previous work is carried out from </a:t>
            </a:r>
            <a:r>
              <a:rPr kumimoji="1" lang="en-US" altLang="zh-CN" b="1" dirty="0"/>
              <a:t>the users' perspective</a:t>
            </a:r>
            <a:r>
              <a:rPr kumimoji="1" lang="en-US" altLang="zh-CN" dirty="0"/>
              <a:t>.</a:t>
            </a:r>
            <a:endParaRPr kumimoji="1" lang="zh-CN" altLang="en-US" dirty="0"/>
          </a:p>
        </p:txBody>
      </p:sp>
      <p:sp>
        <p:nvSpPr>
          <p:cNvPr id="4" name="灯片编号占位符 3">
            <a:extLst>
              <a:ext uri="{FF2B5EF4-FFF2-40B4-BE49-F238E27FC236}">
                <a16:creationId xmlns:a16="http://schemas.microsoft.com/office/drawing/2014/main" id="{A2E7DF8D-5105-8B43-87C7-0CD98B1C55F0}"/>
              </a:ext>
            </a:extLst>
          </p:cNvPr>
          <p:cNvSpPr>
            <a:spLocks noGrp="1"/>
          </p:cNvSpPr>
          <p:nvPr>
            <p:ph type="sldNum" sz="quarter" idx="12"/>
          </p:nvPr>
        </p:nvSpPr>
        <p:spPr/>
        <p:txBody>
          <a:bodyPr/>
          <a:lstStyle/>
          <a:p>
            <a:pPr>
              <a:defRPr/>
            </a:pPr>
            <a:fld id="{72AD9551-EF26-43A6-9350-CD44E8FD0F6F}" type="slidenum">
              <a:rPr lang="en-US" altLang="zh-CN" smtClean="0"/>
              <a:pPr>
                <a:defRPr/>
              </a:pPr>
              <a:t>5</a:t>
            </a:fld>
            <a:endParaRPr lang="en-US" altLang="zh-CN" dirty="0"/>
          </a:p>
        </p:txBody>
      </p:sp>
    </p:spTree>
    <p:extLst>
      <p:ext uri="{BB962C8B-B14F-4D97-AF65-F5344CB8AC3E}">
        <p14:creationId xmlns:p14="http://schemas.microsoft.com/office/powerpoint/2010/main" val="736402374"/>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2B4EA-FCFD-BB43-8C17-EC75C88AD8E7}"/>
              </a:ext>
            </a:extLst>
          </p:cNvPr>
          <p:cNvSpPr>
            <a:spLocks noGrp="1"/>
          </p:cNvSpPr>
          <p:nvPr>
            <p:ph type="title"/>
          </p:nvPr>
        </p:nvSpPr>
        <p:spPr/>
        <p:txBody>
          <a:bodyPr/>
          <a:lstStyle/>
          <a:p>
            <a:r>
              <a:rPr kumimoji="1" lang="en-US" altLang="zh-CN" dirty="0"/>
              <a:t>Results and Comparisons</a:t>
            </a:r>
            <a:endParaRPr kumimoji="1" lang="zh-CN" altLang="en-US" dirty="0"/>
          </a:p>
        </p:txBody>
      </p:sp>
      <p:sp>
        <p:nvSpPr>
          <p:cNvPr id="4" name="灯片编号占位符 3">
            <a:extLst>
              <a:ext uri="{FF2B5EF4-FFF2-40B4-BE49-F238E27FC236}">
                <a16:creationId xmlns:a16="http://schemas.microsoft.com/office/drawing/2014/main" id="{3FFC160F-3EC5-BB40-87B8-8D7E19F1B263}"/>
              </a:ext>
            </a:extLst>
          </p:cNvPr>
          <p:cNvSpPr>
            <a:spLocks noGrp="1"/>
          </p:cNvSpPr>
          <p:nvPr>
            <p:ph type="sldNum" sz="quarter" idx="12"/>
          </p:nvPr>
        </p:nvSpPr>
        <p:spPr/>
        <p:txBody>
          <a:bodyPr/>
          <a:lstStyle/>
          <a:p>
            <a:pPr>
              <a:defRPr/>
            </a:pPr>
            <a:fld id="{72AD9551-EF26-43A6-9350-CD44E8FD0F6F}" type="slidenum">
              <a:rPr lang="en-US" altLang="zh-CN" smtClean="0"/>
              <a:pPr>
                <a:defRPr/>
              </a:pPr>
              <a:t>50</a:t>
            </a:fld>
            <a:endParaRPr lang="en-US" altLang="zh-CN"/>
          </a:p>
        </p:txBody>
      </p:sp>
      <p:pic>
        <p:nvPicPr>
          <p:cNvPr id="5" name="图片 4">
            <a:extLst>
              <a:ext uri="{FF2B5EF4-FFF2-40B4-BE49-F238E27FC236}">
                <a16:creationId xmlns:a16="http://schemas.microsoft.com/office/drawing/2014/main" id="{3C0DACF8-3D0F-E44E-B287-EC557845B8A8}"/>
              </a:ext>
            </a:extLst>
          </p:cNvPr>
          <p:cNvPicPr>
            <a:picLocks noChangeAspect="1"/>
          </p:cNvPicPr>
          <p:nvPr/>
        </p:nvPicPr>
        <p:blipFill>
          <a:blip r:embed="rId3"/>
          <a:stretch>
            <a:fillRect/>
          </a:stretch>
        </p:blipFill>
        <p:spPr>
          <a:xfrm>
            <a:off x="469900" y="1752600"/>
            <a:ext cx="8369300" cy="2628900"/>
          </a:xfrm>
          <a:prstGeom prst="rect">
            <a:avLst/>
          </a:prstGeom>
        </p:spPr>
      </p:pic>
    </p:spTree>
    <p:extLst>
      <p:ext uri="{BB962C8B-B14F-4D97-AF65-F5344CB8AC3E}">
        <p14:creationId xmlns:p14="http://schemas.microsoft.com/office/powerpoint/2010/main" val="1140245624"/>
      </p:ext>
    </p:extLst>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05F742-20C9-5249-8C99-E65E3069BD99}"/>
              </a:ext>
            </a:extLst>
          </p:cNvPr>
          <p:cNvSpPr>
            <a:spLocks noGrp="1"/>
          </p:cNvSpPr>
          <p:nvPr>
            <p:ph type="title"/>
          </p:nvPr>
        </p:nvSpPr>
        <p:spPr/>
        <p:txBody>
          <a:bodyPr/>
          <a:lstStyle/>
          <a:p>
            <a:r>
              <a:rPr kumimoji="1" lang="en-US" altLang="zh-CN" dirty="0"/>
              <a:t>Summary</a:t>
            </a:r>
            <a:r>
              <a:rPr kumimoji="1" lang="zh-CN" altLang="en-US" dirty="0"/>
              <a:t> </a:t>
            </a:r>
            <a:r>
              <a:rPr kumimoji="1" lang="en-US" altLang="zh-CN" dirty="0"/>
              <a:t>of</a:t>
            </a:r>
            <a:r>
              <a:rPr kumimoji="1" lang="zh-CN" altLang="en-US" dirty="0"/>
              <a:t> </a:t>
            </a:r>
            <a:r>
              <a:rPr kumimoji="1" lang="en-US" altLang="zh-CN" dirty="0"/>
              <a:t>Contributions</a:t>
            </a:r>
            <a:endParaRPr kumimoji="1" lang="zh-CN" altLang="en-US" dirty="0"/>
          </a:p>
        </p:txBody>
      </p:sp>
      <p:sp>
        <p:nvSpPr>
          <p:cNvPr id="3" name="内容占位符 2">
            <a:extLst>
              <a:ext uri="{FF2B5EF4-FFF2-40B4-BE49-F238E27FC236}">
                <a16:creationId xmlns:a16="http://schemas.microsoft.com/office/drawing/2014/main" id="{A9C5D275-ED13-EB4F-B941-2921AC560408}"/>
              </a:ext>
            </a:extLst>
          </p:cNvPr>
          <p:cNvSpPr>
            <a:spLocks noGrp="1"/>
          </p:cNvSpPr>
          <p:nvPr>
            <p:ph idx="1"/>
          </p:nvPr>
        </p:nvSpPr>
        <p:spPr/>
        <p:txBody>
          <a:bodyPr/>
          <a:lstStyle/>
          <a:p>
            <a:r>
              <a:rPr kumimoji="1" lang="en-US" altLang="zh-CN" dirty="0"/>
              <a:t>The author exploits news content from online social media instead of traditional news media for sentiment analysis to facilitate the prediction of stock index. </a:t>
            </a:r>
          </a:p>
          <a:p>
            <a:r>
              <a:rPr kumimoji="1" lang="en-US" altLang="zh-CN" dirty="0"/>
              <a:t>The author further proposes LDA features to improve the performance of the prediction model and combines them with sentiment features and other technical indicators. </a:t>
            </a:r>
          </a:p>
          <a:p>
            <a:r>
              <a:rPr kumimoji="1" lang="en-US" altLang="zh-CN" dirty="0"/>
              <a:t>The author, for the first time, proposes a hybrid model incorporating RNN and </a:t>
            </a:r>
            <a:r>
              <a:rPr kumimoji="1" lang="en-US" altLang="zh-CN" dirty="0" err="1"/>
              <a:t>Adaboost</a:t>
            </a:r>
            <a:r>
              <a:rPr kumimoji="1" lang="en-US" altLang="zh-CN" dirty="0"/>
              <a:t> to predict stock index and experiments show that the proposed model can achieve a good prediction performance.</a:t>
            </a:r>
            <a:endParaRPr kumimoji="1" lang="zh-CN" altLang="en-US" dirty="0"/>
          </a:p>
        </p:txBody>
      </p:sp>
      <p:sp>
        <p:nvSpPr>
          <p:cNvPr id="4" name="灯片编号占位符 3">
            <a:extLst>
              <a:ext uri="{FF2B5EF4-FFF2-40B4-BE49-F238E27FC236}">
                <a16:creationId xmlns:a16="http://schemas.microsoft.com/office/drawing/2014/main" id="{C5E936B2-0BEF-8140-905E-DFF28243C92B}"/>
              </a:ext>
            </a:extLst>
          </p:cNvPr>
          <p:cNvSpPr>
            <a:spLocks noGrp="1"/>
          </p:cNvSpPr>
          <p:nvPr>
            <p:ph type="sldNum" sz="quarter" idx="12"/>
          </p:nvPr>
        </p:nvSpPr>
        <p:spPr/>
        <p:txBody>
          <a:bodyPr/>
          <a:lstStyle/>
          <a:p>
            <a:pPr>
              <a:defRPr/>
            </a:pPr>
            <a:fld id="{72AD9551-EF26-43A6-9350-CD44E8FD0F6F}" type="slidenum">
              <a:rPr lang="en-US" altLang="zh-CN" smtClean="0"/>
              <a:pPr>
                <a:defRPr/>
              </a:pPr>
              <a:t>51</a:t>
            </a:fld>
            <a:endParaRPr lang="en-US" altLang="zh-CN"/>
          </a:p>
        </p:txBody>
      </p:sp>
    </p:spTree>
    <p:extLst>
      <p:ext uri="{BB962C8B-B14F-4D97-AF65-F5344CB8AC3E}">
        <p14:creationId xmlns:p14="http://schemas.microsoft.com/office/powerpoint/2010/main" val="3365365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562600"/>
            <a:ext cx="9145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noFill/>
        </p:spPr>
        <p:txBody>
          <a:bodyPr/>
          <a:lstStyle/>
          <a:p>
            <a:pPr eaLnBrk="1" hangingPunct="1"/>
            <a:r>
              <a:rPr lang="en-US" altLang="zh-CN" sz="2800" dirty="0">
                <a:solidFill>
                  <a:srgbClr val="C60C30"/>
                </a:solidFill>
                <a:latin typeface="Verdana" panose="020B0604030504040204" pitchFamily="34" charset="0"/>
              </a:rPr>
              <a:t>Outline</a:t>
            </a:r>
          </a:p>
        </p:txBody>
      </p:sp>
      <p:sp>
        <p:nvSpPr>
          <p:cNvPr id="6148" name="Content Placeholder 5"/>
          <p:cNvSpPr>
            <a:spLocks noGrp="1"/>
          </p:cNvSpPr>
          <p:nvPr>
            <p:ph idx="1"/>
          </p:nvPr>
        </p:nvSpPr>
        <p:spPr>
          <a:xfrm>
            <a:off x="685800" y="1752600"/>
            <a:ext cx="7772400" cy="4114800"/>
          </a:xfrm>
        </p:spPr>
        <p:txBody>
          <a:bodyPr/>
          <a:lstStyle/>
          <a:p>
            <a:r>
              <a:rPr lang="en-US" altLang="zh-CN" sz="2400" b="1" dirty="0">
                <a:latin typeface="Times New Roman" panose="02020603050405020304" pitchFamily="18" charset="0"/>
                <a:cs typeface="Times New Roman" panose="02020603050405020304" pitchFamily="18" charset="0"/>
              </a:rPr>
              <a:t>Background</a:t>
            </a:r>
            <a:r>
              <a:rPr lang="zh-CN" altLang="en-US" sz="2400" b="1"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Introduction</a:t>
            </a:r>
          </a:p>
          <a:p>
            <a:r>
              <a:rPr lang="en-US" altLang="zh-CN" sz="2400" b="1" dirty="0">
                <a:latin typeface="Times New Roman" panose="02020603050405020304" pitchFamily="18" charset="0"/>
                <a:cs typeface="Times New Roman" panose="02020603050405020304" pitchFamily="18" charset="0"/>
              </a:rPr>
              <a:t>Real-time Low-quality Content Detection Framework from the Users' Perspective</a:t>
            </a:r>
          </a:p>
          <a:p>
            <a:r>
              <a:rPr lang="en-US" altLang="zh-CN" sz="2400" b="1" dirty="0">
                <a:latin typeface="Times New Roman" panose="02020603050405020304" pitchFamily="18" charset="0"/>
                <a:cs typeface="Times New Roman" panose="02020603050405020304" pitchFamily="18" charset="0"/>
              </a:rPr>
              <a:t>Unsupervised Rumor Detection Model based on User Behaviors</a:t>
            </a:r>
          </a:p>
          <a:p>
            <a:r>
              <a:rPr lang="en-US" altLang="zh-CN" sz="2400" b="1" dirty="0">
                <a:latin typeface="Times New Roman" panose="02020603050405020304" pitchFamily="18" charset="0"/>
                <a:cs typeface="Times New Roman" panose="02020603050405020304" pitchFamily="18" charset="0"/>
              </a:rPr>
              <a:t>Leveraging Social Media News to Predict Stock Index Movement Using RNN-Boost</a:t>
            </a:r>
          </a:p>
          <a:p>
            <a:r>
              <a:rPr lang="en-US" altLang="zh-CN" sz="2400" b="1" dirty="0">
                <a:latin typeface="Times New Roman" panose="02020603050405020304" pitchFamily="18" charset="0"/>
                <a:cs typeface="Times New Roman" panose="02020603050405020304" pitchFamily="18" charset="0"/>
              </a:rPr>
              <a:t>Conclusions and Future Work</a:t>
            </a: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C502B859-9E61-44C8-9F81-8551842A0023}" type="slidenum">
              <a:rPr lang="en-US" altLang="zh-CN" sz="1400"/>
              <a:pPr>
                <a:spcBef>
                  <a:spcPct val="0"/>
                </a:spcBef>
                <a:buFontTx/>
                <a:buNone/>
              </a:pPr>
              <a:t>52</a:t>
            </a:fld>
            <a:endParaRPr lang="en-US" altLang="zh-CN" sz="1400"/>
          </a:p>
        </p:txBody>
      </p:sp>
    </p:spTree>
    <p:extLst>
      <p:ext uri="{BB962C8B-B14F-4D97-AF65-F5344CB8AC3E}">
        <p14:creationId xmlns:p14="http://schemas.microsoft.com/office/powerpoint/2010/main" val="1988604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2000" fill="hold"/>
                                        <p:tgtEl>
                                          <p:spTgt spid="6148">
                                            <p:txEl>
                                              <p:pRg st="4" end="4"/>
                                            </p:txEl>
                                          </p:spTgt>
                                        </p:tgtEl>
                                        <p:attrNameLst>
                                          <p:attrName>style.color</p:attrName>
                                        </p:attrNameLst>
                                      </p:cBhvr>
                                      <p:to>
                                        <a:srgbClr val="C60C3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74D9D7-4A28-4447-B670-DDDAEF147002}"/>
              </a:ext>
            </a:extLst>
          </p:cNvPr>
          <p:cNvSpPr>
            <a:spLocks noGrp="1"/>
          </p:cNvSpPr>
          <p:nvPr>
            <p:ph type="title"/>
          </p:nvPr>
        </p:nvSpPr>
        <p:spPr/>
        <p:txBody>
          <a:bodyPr/>
          <a:lstStyle/>
          <a:p>
            <a:r>
              <a:rPr kumimoji="1" lang="en-US" altLang="zh-CN" dirty="0"/>
              <a:t>Conclusions</a:t>
            </a:r>
            <a:endParaRPr kumimoji="1" lang="zh-CN" altLang="en-US" dirty="0"/>
          </a:p>
        </p:txBody>
      </p:sp>
      <p:sp>
        <p:nvSpPr>
          <p:cNvPr id="3" name="内容占位符 2">
            <a:extLst>
              <a:ext uri="{FF2B5EF4-FFF2-40B4-BE49-F238E27FC236}">
                <a16:creationId xmlns:a16="http://schemas.microsoft.com/office/drawing/2014/main" id="{A3291F44-42B8-7F49-B4E2-A7E0EF3F2884}"/>
              </a:ext>
            </a:extLst>
          </p:cNvPr>
          <p:cNvSpPr>
            <a:spLocks noGrp="1"/>
          </p:cNvSpPr>
          <p:nvPr>
            <p:ph idx="1"/>
          </p:nvPr>
        </p:nvSpPr>
        <p:spPr/>
        <p:txBody>
          <a:bodyPr/>
          <a:lstStyle/>
          <a:p>
            <a:r>
              <a:rPr kumimoji="1" lang="en-US" altLang="zh-CN" dirty="0">
                <a:solidFill>
                  <a:srgbClr val="0000CC"/>
                </a:solidFill>
              </a:rPr>
              <a:t>Content</a:t>
            </a:r>
            <a:r>
              <a:rPr kumimoji="1" lang="zh-CN" altLang="en-US" dirty="0">
                <a:solidFill>
                  <a:srgbClr val="0000CC"/>
                </a:solidFill>
              </a:rPr>
              <a:t> </a:t>
            </a:r>
            <a:r>
              <a:rPr kumimoji="1" lang="en-US" altLang="zh-CN" dirty="0">
                <a:solidFill>
                  <a:srgbClr val="0000CC"/>
                </a:solidFill>
              </a:rPr>
              <a:t>Detection</a:t>
            </a:r>
          </a:p>
          <a:p>
            <a:pPr lvl="1"/>
            <a:r>
              <a:rPr lang="en-US" altLang="zh-CN" dirty="0"/>
              <a:t>Real-time Low-quality Content Detection Framework from the Users' Perspective</a:t>
            </a:r>
          </a:p>
          <a:p>
            <a:pPr lvl="1"/>
            <a:r>
              <a:rPr lang="en-US" altLang="zh-CN" dirty="0"/>
              <a:t>Unsupervised Rumor Detection Model based on User Behaviors</a:t>
            </a:r>
            <a:endParaRPr kumimoji="1" lang="en-US" altLang="zh-CN" dirty="0"/>
          </a:p>
          <a:p>
            <a:r>
              <a:rPr kumimoji="1" lang="en-US" altLang="zh-CN" dirty="0">
                <a:solidFill>
                  <a:srgbClr val="C60C30"/>
                </a:solidFill>
              </a:rPr>
              <a:t>Prediction</a:t>
            </a:r>
          </a:p>
          <a:p>
            <a:pPr lvl="1"/>
            <a:r>
              <a:rPr lang="en-US" altLang="zh-CN" dirty="0"/>
              <a:t>Leveraging Social Media News to Predict Stock Index Movement Using RNN-Boost</a:t>
            </a:r>
            <a:endParaRPr kumimoji="1" lang="en-US" altLang="zh-CN" dirty="0"/>
          </a:p>
          <a:p>
            <a:endParaRPr kumimoji="1" lang="zh-CN" altLang="en-US" dirty="0"/>
          </a:p>
        </p:txBody>
      </p:sp>
      <p:sp>
        <p:nvSpPr>
          <p:cNvPr id="4" name="灯片编号占位符 3">
            <a:extLst>
              <a:ext uri="{FF2B5EF4-FFF2-40B4-BE49-F238E27FC236}">
                <a16:creationId xmlns:a16="http://schemas.microsoft.com/office/drawing/2014/main" id="{AC0D8F1D-E107-2549-81CF-E0644A6143E8}"/>
              </a:ext>
            </a:extLst>
          </p:cNvPr>
          <p:cNvSpPr>
            <a:spLocks noGrp="1"/>
          </p:cNvSpPr>
          <p:nvPr>
            <p:ph type="sldNum" sz="quarter" idx="12"/>
          </p:nvPr>
        </p:nvSpPr>
        <p:spPr/>
        <p:txBody>
          <a:bodyPr/>
          <a:lstStyle/>
          <a:p>
            <a:pPr>
              <a:defRPr/>
            </a:pPr>
            <a:fld id="{72AD9551-EF26-43A6-9350-CD44E8FD0F6F}" type="slidenum">
              <a:rPr lang="en-US" altLang="zh-CN" smtClean="0"/>
              <a:pPr>
                <a:defRPr/>
              </a:pPr>
              <a:t>53</a:t>
            </a:fld>
            <a:endParaRPr lang="en-US" altLang="zh-CN"/>
          </a:p>
        </p:txBody>
      </p:sp>
    </p:spTree>
    <p:extLst>
      <p:ext uri="{BB962C8B-B14F-4D97-AF65-F5344CB8AC3E}">
        <p14:creationId xmlns:p14="http://schemas.microsoft.com/office/powerpoint/2010/main" val="2837444175"/>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61145F-5DCD-7F4C-A7D5-CA96C53B3C16}"/>
              </a:ext>
            </a:extLst>
          </p:cNvPr>
          <p:cNvSpPr>
            <a:spLocks noGrp="1"/>
          </p:cNvSpPr>
          <p:nvPr>
            <p:ph type="title"/>
          </p:nvPr>
        </p:nvSpPr>
        <p:spPr/>
        <p:txBody>
          <a:bodyPr/>
          <a:lstStyle/>
          <a:p>
            <a:r>
              <a:rPr kumimoji="1" lang="en-US" altLang="zh-CN" dirty="0"/>
              <a:t>Future</a:t>
            </a:r>
            <a:r>
              <a:rPr kumimoji="1" lang="zh-CN" altLang="en-US" dirty="0"/>
              <a:t> </a:t>
            </a:r>
            <a:r>
              <a:rPr kumimoji="1" lang="en-US" altLang="zh-CN" dirty="0"/>
              <a:t>Work</a:t>
            </a:r>
            <a:endParaRPr kumimoji="1" lang="zh-CN" altLang="en-US" dirty="0"/>
          </a:p>
        </p:txBody>
      </p:sp>
      <p:sp>
        <p:nvSpPr>
          <p:cNvPr id="3" name="内容占位符 2">
            <a:extLst>
              <a:ext uri="{FF2B5EF4-FFF2-40B4-BE49-F238E27FC236}">
                <a16:creationId xmlns:a16="http://schemas.microsoft.com/office/drawing/2014/main" id="{C418A00A-D4C2-2E42-BDAA-4EA3349EE94A}"/>
              </a:ext>
            </a:extLst>
          </p:cNvPr>
          <p:cNvSpPr>
            <a:spLocks noGrp="1"/>
          </p:cNvSpPr>
          <p:nvPr>
            <p:ph idx="1"/>
          </p:nvPr>
        </p:nvSpPr>
        <p:spPr/>
        <p:txBody>
          <a:bodyPr/>
          <a:lstStyle/>
          <a:p>
            <a:r>
              <a:rPr kumimoji="1" lang="en-US" altLang="zh-CN" dirty="0"/>
              <a:t>Low-quality</a:t>
            </a:r>
            <a:r>
              <a:rPr kumimoji="1" lang="zh-CN" altLang="en-US" dirty="0"/>
              <a:t> </a:t>
            </a:r>
            <a:r>
              <a:rPr kumimoji="1" lang="en-US" altLang="zh-CN" dirty="0"/>
              <a:t>content</a:t>
            </a:r>
            <a:r>
              <a:rPr kumimoji="1" lang="zh-CN" altLang="en-US" dirty="0"/>
              <a:t> </a:t>
            </a:r>
            <a:r>
              <a:rPr kumimoji="1" lang="en-US" altLang="zh-CN" dirty="0"/>
              <a:t>detection</a:t>
            </a:r>
          </a:p>
          <a:p>
            <a:pPr lvl="1"/>
            <a:r>
              <a:rPr kumimoji="1" lang="en-US" altLang="zh-CN" dirty="0"/>
              <a:t>A more</a:t>
            </a:r>
            <a:r>
              <a:rPr kumimoji="1" lang="zh-CN" altLang="en-US" dirty="0"/>
              <a:t> </a:t>
            </a:r>
            <a:r>
              <a:rPr kumimoji="1" lang="en-US" altLang="zh-CN" dirty="0"/>
              <a:t>customized</a:t>
            </a:r>
            <a:r>
              <a:rPr kumimoji="1" lang="zh-CN" altLang="en-US" dirty="0"/>
              <a:t> </a:t>
            </a:r>
            <a:r>
              <a:rPr kumimoji="1" lang="en-US" altLang="zh-CN" dirty="0"/>
              <a:t>content filter for disinterested content on OSN</a:t>
            </a:r>
          </a:p>
          <a:p>
            <a:pPr lvl="1"/>
            <a:r>
              <a:rPr kumimoji="1" lang="en-US" altLang="zh-CN" dirty="0"/>
              <a:t>Malicious</a:t>
            </a:r>
            <a:r>
              <a:rPr kumimoji="1" lang="zh-CN" altLang="en-US" dirty="0"/>
              <a:t> </a:t>
            </a:r>
            <a:r>
              <a:rPr kumimoji="1" lang="en-US" altLang="zh-CN" dirty="0"/>
              <a:t>users/communities</a:t>
            </a:r>
            <a:r>
              <a:rPr kumimoji="1" lang="zh-CN" altLang="en-US" dirty="0"/>
              <a:t> </a:t>
            </a:r>
            <a:r>
              <a:rPr kumimoji="1" lang="en-US" altLang="zh-CN" dirty="0"/>
              <a:t>detection</a:t>
            </a:r>
            <a:r>
              <a:rPr kumimoji="1" lang="zh-CN" altLang="en-US" dirty="0"/>
              <a:t> </a:t>
            </a:r>
            <a:r>
              <a:rPr kumimoji="1" lang="en-US" altLang="zh-CN" dirty="0"/>
              <a:t>as</a:t>
            </a:r>
            <a:r>
              <a:rPr kumimoji="1" lang="zh-CN" altLang="en-US" dirty="0"/>
              <a:t> </a:t>
            </a:r>
            <a:r>
              <a:rPr kumimoji="1" lang="en-US" altLang="zh-CN" dirty="0"/>
              <a:t>well</a:t>
            </a:r>
            <a:r>
              <a:rPr kumimoji="1" lang="zh-CN" altLang="en-US" dirty="0"/>
              <a:t> </a:t>
            </a:r>
            <a:r>
              <a:rPr kumimoji="1" lang="en-US" altLang="zh-CN" dirty="0"/>
              <a:t>as</a:t>
            </a:r>
            <a:r>
              <a:rPr kumimoji="1" lang="zh-CN" altLang="en-US" dirty="0"/>
              <a:t> </a:t>
            </a:r>
            <a:r>
              <a:rPr kumimoji="1" lang="en-US" altLang="zh-CN" dirty="0"/>
              <a:t>their</a:t>
            </a:r>
            <a:r>
              <a:rPr kumimoji="1" lang="zh-CN" altLang="en-US" dirty="0"/>
              <a:t> </a:t>
            </a:r>
            <a:r>
              <a:rPr kumimoji="1" lang="en-US" altLang="zh-CN" dirty="0"/>
              <a:t>campaigns</a:t>
            </a:r>
          </a:p>
          <a:p>
            <a:r>
              <a:rPr kumimoji="1" lang="en-US" altLang="zh-CN" dirty="0"/>
              <a:t>Rumor</a:t>
            </a:r>
            <a:r>
              <a:rPr kumimoji="1" lang="zh-CN" altLang="en-US" dirty="0"/>
              <a:t> </a:t>
            </a:r>
            <a:r>
              <a:rPr kumimoji="1" lang="en-US" altLang="zh-CN" dirty="0"/>
              <a:t>detection</a:t>
            </a:r>
          </a:p>
          <a:p>
            <a:pPr lvl="1"/>
            <a:r>
              <a:rPr kumimoji="1" lang="en-US" altLang="zh-CN" dirty="0"/>
              <a:t>Predict the influence of rumors</a:t>
            </a:r>
          </a:p>
          <a:p>
            <a:pPr lvl="1"/>
            <a:r>
              <a:rPr kumimoji="1" lang="en-US" altLang="zh-CN" dirty="0"/>
              <a:t>Dampen the impact of rumors</a:t>
            </a:r>
          </a:p>
          <a:p>
            <a:r>
              <a:rPr kumimoji="1" lang="en-US" altLang="zh-CN" dirty="0"/>
              <a:t>Stock</a:t>
            </a:r>
            <a:r>
              <a:rPr kumimoji="1" lang="zh-CN" altLang="en-US" dirty="0"/>
              <a:t> </a:t>
            </a:r>
            <a:r>
              <a:rPr kumimoji="1" lang="en-US" altLang="zh-CN" dirty="0"/>
              <a:t>movement</a:t>
            </a:r>
            <a:r>
              <a:rPr kumimoji="1" lang="zh-CN" altLang="en-US" dirty="0"/>
              <a:t> </a:t>
            </a:r>
            <a:r>
              <a:rPr kumimoji="1" lang="en-US" altLang="zh-CN" dirty="0"/>
              <a:t>prediction</a:t>
            </a:r>
          </a:p>
          <a:p>
            <a:pPr lvl="1"/>
            <a:r>
              <a:rPr kumimoji="1" lang="en-US" altLang="zh-CN" dirty="0"/>
              <a:t>Feature</a:t>
            </a:r>
            <a:r>
              <a:rPr kumimoji="1" lang="zh-CN" altLang="en-US" dirty="0"/>
              <a:t> </a:t>
            </a:r>
            <a:r>
              <a:rPr kumimoji="1" lang="en-US" altLang="zh-CN" dirty="0"/>
              <a:t>engineering</a:t>
            </a:r>
            <a:r>
              <a:rPr kumimoji="1" lang="zh-CN" altLang="en-US" dirty="0"/>
              <a:t> </a:t>
            </a:r>
            <a:r>
              <a:rPr kumimoji="1" lang="en-US" altLang="zh-CN" dirty="0"/>
              <a:t>on</a:t>
            </a:r>
            <a:r>
              <a:rPr kumimoji="1" lang="zh-CN" altLang="en-US" dirty="0"/>
              <a:t> </a:t>
            </a:r>
            <a:r>
              <a:rPr kumimoji="1" lang="en-US" altLang="zh-CN" dirty="0"/>
              <a:t>more</a:t>
            </a:r>
            <a:r>
              <a:rPr kumimoji="1" lang="zh-CN" altLang="en-US" dirty="0"/>
              <a:t> </a:t>
            </a:r>
            <a:r>
              <a:rPr kumimoji="1" lang="en-US" altLang="zh-CN" dirty="0"/>
              <a:t>advanced</a:t>
            </a:r>
            <a:r>
              <a:rPr kumimoji="1" lang="zh-CN" altLang="en-US" dirty="0"/>
              <a:t> </a:t>
            </a:r>
            <a:r>
              <a:rPr kumimoji="1" lang="en-US" altLang="zh-CN" dirty="0"/>
              <a:t>technical</a:t>
            </a:r>
            <a:r>
              <a:rPr kumimoji="1" lang="zh-CN" altLang="en-US" dirty="0"/>
              <a:t> </a:t>
            </a:r>
            <a:r>
              <a:rPr kumimoji="1" lang="en-US" altLang="zh-CN" dirty="0"/>
              <a:t>indicators</a:t>
            </a:r>
          </a:p>
          <a:p>
            <a:pPr lvl="1"/>
            <a:r>
              <a:rPr kumimoji="1" lang="en-US" altLang="zh-CN" dirty="0"/>
              <a:t>Incorporate</a:t>
            </a:r>
            <a:r>
              <a:rPr kumimoji="1" lang="zh-CN" altLang="en-US" dirty="0"/>
              <a:t> </a:t>
            </a:r>
            <a:r>
              <a:rPr kumimoji="1" lang="en-US" altLang="zh-CN" dirty="0"/>
              <a:t>syntax</a:t>
            </a:r>
            <a:r>
              <a:rPr kumimoji="1" lang="zh-CN" altLang="en-US" dirty="0"/>
              <a:t> </a:t>
            </a:r>
            <a:r>
              <a:rPr kumimoji="1" lang="en-US" altLang="zh-CN" dirty="0"/>
              <a:t>analysis</a:t>
            </a:r>
            <a:r>
              <a:rPr kumimoji="1" lang="zh-CN" altLang="en-US" dirty="0"/>
              <a:t> </a:t>
            </a:r>
            <a:r>
              <a:rPr kumimoji="1" lang="en-US" altLang="zh-CN" dirty="0"/>
              <a:t>and</a:t>
            </a:r>
            <a:r>
              <a:rPr kumimoji="1" lang="zh-CN" altLang="en-US" dirty="0"/>
              <a:t> </a:t>
            </a:r>
            <a:r>
              <a:rPr kumimoji="1" lang="en-US" altLang="zh-CN" dirty="0"/>
              <a:t>other</a:t>
            </a:r>
            <a:r>
              <a:rPr kumimoji="1" lang="zh-CN" altLang="en-US" dirty="0"/>
              <a:t> </a:t>
            </a:r>
            <a:r>
              <a:rPr kumimoji="1" lang="en-US" altLang="zh-CN" dirty="0"/>
              <a:t>advanced</a:t>
            </a:r>
            <a:r>
              <a:rPr kumimoji="1" lang="zh-CN" altLang="en-US" dirty="0"/>
              <a:t> </a:t>
            </a:r>
            <a:r>
              <a:rPr kumimoji="1" lang="en-US" altLang="zh-CN" dirty="0"/>
              <a:t>NLP</a:t>
            </a:r>
            <a:r>
              <a:rPr kumimoji="1" lang="zh-CN" altLang="en-US" dirty="0"/>
              <a:t> </a:t>
            </a:r>
            <a:r>
              <a:rPr kumimoji="1" lang="en-US" altLang="zh-CN" dirty="0"/>
              <a:t>techniques</a:t>
            </a:r>
          </a:p>
          <a:p>
            <a:pPr lvl="1"/>
            <a:r>
              <a:rPr kumimoji="1" lang="en-US" altLang="zh-CN" dirty="0"/>
              <a:t>Focus</a:t>
            </a:r>
            <a:r>
              <a:rPr kumimoji="1" lang="zh-CN" altLang="en-US" dirty="0"/>
              <a:t> </a:t>
            </a:r>
            <a:r>
              <a:rPr kumimoji="1" lang="en-US" altLang="zh-CN" dirty="0"/>
              <a:t>on</a:t>
            </a:r>
            <a:r>
              <a:rPr kumimoji="1" lang="zh-CN" altLang="en-US" dirty="0"/>
              <a:t> </a:t>
            </a:r>
            <a:r>
              <a:rPr kumimoji="1" lang="en-US" altLang="zh-CN" dirty="0"/>
              <a:t>single</a:t>
            </a:r>
            <a:r>
              <a:rPr kumimoji="1" lang="zh-CN" altLang="en-US" dirty="0"/>
              <a:t> </a:t>
            </a:r>
            <a:r>
              <a:rPr kumimoji="1" lang="en-US" altLang="zh-CN" dirty="0"/>
              <a:t>stock</a:t>
            </a:r>
            <a:r>
              <a:rPr kumimoji="1" lang="zh-CN" altLang="en-US" dirty="0"/>
              <a:t> </a:t>
            </a:r>
            <a:r>
              <a:rPr kumimoji="1" lang="en-US" altLang="zh-CN" dirty="0"/>
              <a:t>prediction</a:t>
            </a:r>
          </a:p>
          <a:p>
            <a:endParaRPr kumimoji="1" lang="zh-CN" altLang="en-US" dirty="0"/>
          </a:p>
        </p:txBody>
      </p:sp>
      <p:sp>
        <p:nvSpPr>
          <p:cNvPr id="4" name="灯片编号占位符 3">
            <a:extLst>
              <a:ext uri="{FF2B5EF4-FFF2-40B4-BE49-F238E27FC236}">
                <a16:creationId xmlns:a16="http://schemas.microsoft.com/office/drawing/2014/main" id="{462533FB-3F02-9147-9346-0D63F701AEAD}"/>
              </a:ext>
            </a:extLst>
          </p:cNvPr>
          <p:cNvSpPr>
            <a:spLocks noGrp="1"/>
          </p:cNvSpPr>
          <p:nvPr>
            <p:ph type="sldNum" sz="quarter" idx="12"/>
          </p:nvPr>
        </p:nvSpPr>
        <p:spPr/>
        <p:txBody>
          <a:bodyPr/>
          <a:lstStyle/>
          <a:p>
            <a:pPr>
              <a:defRPr/>
            </a:pPr>
            <a:fld id="{72AD9551-EF26-43A6-9350-CD44E8FD0F6F}" type="slidenum">
              <a:rPr lang="en-US" altLang="zh-CN" smtClean="0"/>
              <a:pPr>
                <a:defRPr/>
              </a:pPr>
              <a:t>54</a:t>
            </a:fld>
            <a:endParaRPr lang="en-US" altLang="zh-CN"/>
          </a:p>
        </p:txBody>
      </p:sp>
    </p:spTree>
    <p:extLst>
      <p:ext uri="{BB962C8B-B14F-4D97-AF65-F5344CB8AC3E}">
        <p14:creationId xmlns:p14="http://schemas.microsoft.com/office/powerpoint/2010/main" val="759062661"/>
      </p:ext>
    </p:extLst>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61145F-5DCD-7F4C-A7D5-CA96C53B3C16}"/>
              </a:ext>
            </a:extLst>
          </p:cNvPr>
          <p:cNvSpPr>
            <a:spLocks noGrp="1"/>
          </p:cNvSpPr>
          <p:nvPr>
            <p:ph type="title"/>
          </p:nvPr>
        </p:nvSpPr>
        <p:spPr/>
        <p:txBody>
          <a:bodyPr/>
          <a:lstStyle/>
          <a:p>
            <a:r>
              <a:rPr kumimoji="1" lang="en-US" altLang="zh-CN" dirty="0"/>
              <a:t>Future</a:t>
            </a:r>
            <a:r>
              <a:rPr kumimoji="1" lang="zh-CN" altLang="en-US" dirty="0"/>
              <a:t> </a:t>
            </a:r>
            <a:r>
              <a:rPr kumimoji="1" lang="en-US" altLang="zh-CN" dirty="0"/>
              <a:t>Work</a:t>
            </a:r>
            <a:r>
              <a:rPr kumimoji="1" lang="zh-CN" altLang="en-US" dirty="0"/>
              <a:t> </a:t>
            </a:r>
            <a:r>
              <a:rPr kumimoji="1" lang="en-US" altLang="zh-CN" dirty="0"/>
              <a:t>-</a:t>
            </a:r>
            <a:r>
              <a:rPr kumimoji="1" lang="zh-CN" altLang="en-US" dirty="0"/>
              <a:t> </a:t>
            </a:r>
            <a:r>
              <a:rPr kumimoji="1" lang="en-US" altLang="zh-CN" dirty="0"/>
              <a:t>Other Research Directions</a:t>
            </a:r>
            <a:endParaRPr kumimoji="1" lang="zh-CN" altLang="en-US" dirty="0"/>
          </a:p>
        </p:txBody>
      </p:sp>
      <p:sp>
        <p:nvSpPr>
          <p:cNvPr id="3" name="内容占位符 2">
            <a:extLst>
              <a:ext uri="{FF2B5EF4-FFF2-40B4-BE49-F238E27FC236}">
                <a16:creationId xmlns:a16="http://schemas.microsoft.com/office/drawing/2014/main" id="{C418A00A-D4C2-2E42-BDAA-4EA3349EE94A}"/>
              </a:ext>
            </a:extLst>
          </p:cNvPr>
          <p:cNvSpPr>
            <a:spLocks noGrp="1"/>
          </p:cNvSpPr>
          <p:nvPr>
            <p:ph idx="1"/>
          </p:nvPr>
        </p:nvSpPr>
        <p:spPr>
          <a:xfrm>
            <a:off x="685800" y="1828800"/>
            <a:ext cx="7772400" cy="4114800"/>
          </a:xfrm>
        </p:spPr>
        <p:txBody>
          <a:bodyPr/>
          <a:lstStyle/>
          <a:p>
            <a:r>
              <a:rPr kumimoji="1" lang="en-US" altLang="zh-CN" dirty="0"/>
              <a:t>Astroturf campaign detection</a:t>
            </a:r>
          </a:p>
          <a:p>
            <a:pPr lvl="1"/>
            <a:r>
              <a:rPr kumimoji="1" lang="en-US" altLang="zh-CN" dirty="0"/>
              <a:t>Astroturfing is a tactic to simulate grassroots support for a message or organization (e.g. political, advertising, religious or public relations) with the purpose of shaping public opinions.</a:t>
            </a:r>
          </a:p>
          <a:p>
            <a:r>
              <a:rPr kumimoji="1" lang="en-US" altLang="zh-CN" dirty="0"/>
              <a:t>Terrorism/crime anticipation</a:t>
            </a:r>
          </a:p>
          <a:p>
            <a:pPr lvl="1"/>
            <a:r>
              <a:rPr kumimoji="1" lang="en-US" altLang="zh-CN" dirty="0"/>
              <a:t>Help</a:t>
            </a:r>
            <a:r>
              <a:rPr kumimoji="1" lang="zh-CN" altLang="en-US" dirty="0"/>
              <a:t> </a:t>
            </a:r>
            <a:r>
              <a:rPr kumimoji="1" lang="en-US" altLang="zh-CN" dirty="0"/>
              <a:t>improve public security and reducing potential loss caused by crimes or terrorism attacks</a:t>
            </a:r>
          </a:p>
          <a:p>
            <a:pPr lvl="1"/>
            <a:r>
              <a:rPr kumimoji="1" lang="en-US" altLang="zh-CN" dirty="0"/>
              <a:t>Exploit</a:t>
            </a:r>
            <a:r>
              <a:rPr kumimoji="1" lang="zh-CN" altLang="en-US" dirty="0"/>
              <a:t> </a:t>
            </a:r>
            <a:r>
              <a:rPr kumimoji="1" lang="en-US" altLang="zh-CN" dirty="0"/>
              <a:t>the geospatial and demographic information of tweets</a:t>
            </a:r>
          </a:p>
          <a:p>
            <a:r>
              <a:rPr kumimoji="1" lang="en-US" altLang="zh-CN" dirty="0"/>
              <a:t>Mental disorder pre-diagnosis</a:t>
            </a:r>
          </a:p>
          <a:p>
            <a:pPr lvl="1"/>
            <a:r>
              <a:rPr kumimoji="1" lang="en-US" altLang="zh-CN" dirty="0"/>
              <a:t>Early diagnosis of severe mental disorder help the families and doctors to take actions immediately to prevent potential tragedies.</a:t>
            </a:r>
          </a:p>
          <a:p>
            <a:pPr lvl="1"/>
            <a:r>
              <a:rPr kumimoji="1" lang="en-US" altLang="zh-CN" dirty="0"/>
              <a:t>Sentiment and semantic analysis </a:t>
            </a:r>
            <a:endParaRPr kumimoji="1" lang="zh-CN" altLang="en-US" dirty="0"/>
          </a:p>
        </p:txBody>
      </p:sp>
      <p:sp>
        <p:nvSpPr>
          <p:cNvPr id="4" name="灯片编号占位符 3">
            <a:extLst>
              <a:ext uri="{FF2B5EF4-FFF2-40B4-BE49-F238E27FC236}">
                <a16:creationId xmlns:a16="http://schemas.microsoft.com/office/drawing/2014/main" id="{462533FB-3F02-9147-9346-0D63F701AEAD}"/>
              </a:ext>
            </a:extLst>
          </p:cNvPr>
          <p:cNvSpPr>
            <a:spLocks noGrp="1"/>
          </p:cNvSpPr>
          <p:nvPr>
            <p:ph type="sldNum" sz="quarter" idx="12"/>
          </p:nvPr>
        </p:nvSpPr>
        <p:spPr/>
        <p:txBody>
          <a:bodyPr/>
          <a:lstStyle/>
          <a:p>
            <a:pPr>
              <a:defRPr/>
            </a:pPr>
            <a:fld id="{72AD9551-EF26-43A6-9350-CD44E8FD0F6F}" type="slidenum">
              <a:rPr lang="en-US" altLang="zh-CN" smtClean="0"/>
              <a:pPr>
                <a:defRPr/>
              </a:pPr>
              <a:t>55</a:t>
            </a:fld>
            <a:endParaRPr lang="en-US" altLang="zh-CN"/>
          </a:p>
        </p:txBody>
      </p:sp>
    </p:spTree>
    <p:extLst>
      <p:ext uri="{BB962C8B-B14F-4D97-AF65-F5344CB8AC3E}">
        <p14:creationId xmlns:p14="http://schemas.microsoft.com/office/powerpoint/2010/main" val="1802653241"/>
      </p:ext>
    </p:extLst>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562600"/>
            <a:ext cx="9145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noFill/>
        </p:spPr>
        <p:txBody>
          <a:bodyPr/>
          <a:lstStyle/>
          <a:p>
            <a:pPr eaLnBrk="1" hangingPunct="1"/>
            <a:r>
              <a:rPr lang="en-US" altLang="zh-CN" sz="2800" dirty="0">
                <a:solidFill>
                  <a:srgbClr val="C60C30"/>
                </a:solidFill>
                <a:latin typeface="Verdana" panose="020B0604030504040204" pitchFamily="34" charset="0"/>
              </a:rPr>
              <a:t>Author’s</a:t>
            </a:r>
            <a:r>
              <a:rPr lang="zh-CN" altLang="en-US" sz="2800" dirty="0">
                <a:solidFill>
                  <a:srgbClr val="C60C30"/>
                </a:solidFill>
                <a:latin typeface="Verdana" panose="020B0604030504040204" pitchFamily="34" charset="0"/>
              </a:rPr>
              <a:t> </a:t>
            </a:r>
            <a:r>
              <a:rPr lang="en-US" altLang="zh-CN" sz="2800" dirty="0">
                <a:solidFill>
                  <a:srgbClr val="C60C30"/>
                </a:solidFill>
                <a:latin typeface="Verdana" panose="020B0604030504040204" pitchFamily="34" charset="0"/>
              </a:rPr>
              <a:t>Publications</a:t>
            </a:r>
            <a:r>
              <a:rPr lang="zh-CN" altLang="en-US" sz="2800" dirty="0">
                <a:solidFill>
                  <a:srgbClr val="C60C30"/>
                </a:solidFill>
                <a:latin typeface="Verdana" panose="020B0604030504040204" pitchFamily="34" charset="0"/>
              </a:rPr>
              <a:t> </a:t>
            </a:r>
            <a:r>
              <a:rPr lang="en-US" altLang="zh-CN" sz="2800" dirty="0">
                <a:solidFill>
                  <a:srgbClr val="C60C30"/>
                </a:solidFill>
                <a:latin typeface="Verdana" panose="020B0604030504040204" pitchFamily="34" charset="0"/>
              </a:rPr>
              <a:t>-</a:t>
            </a:r>
            <a:r>
              <a:rPr lang="zh-CN" altLang="en-US" sz="2800" dirty="0">
                <a:solidFill>
                  <a:srgbClr val="C60C30"/>
                </a:solidFill>
                <a:latin typeface="Verdana" panose="020B0604030504040204" pitchFamily="34" charset="0"/>
              </a:rPr>
              <a:t> </a:t>
            </a:r>
            <a:r>
              <a:rPr lang="en-US" altLang="zh-CN" sz="2800" dirty="0">
                <a:solidFill>
                  <a:srgbClr val="C60C30"/>
                </a:solidFill>
                <a:latin typeface="Verdana" panose="020B0604030504040204" pitchFamily="34" charset="0"/>
              </a:rPr>
              <a:t>Journals</a:t>
            </a:r>
            <a:endParaRPr lang="en-US" altLang="zh-CN" sz="2800" kern="0" baseline="0" dirty="0">
              <a:solidFill>
                <a:srgbClr val="FF0000"/>
              </a:solidFill>
              <a:latin typeface="Verdana" panose="020B0604030504040204" pitchFamily="34" charset="0"/>
            </a:endParaRPr>
          </a:p>
        </p:txBody>
      </p:sp>
      <p:sp>
        <p:nvSpPr>
          <p:cNvPr id="6148" name="Content Placeholder 5"/>
          <p:cNvSpPr>
            <a:spLocks noGrp="1"/>
          </p:cNvSpPr>
          <p:nvPr>
            <p:ph idx="1"/>
          </p:nvPr>
        </p:nvSpPr>
        <p:spPr>
          <a:xfrm>
            <a:off x="685800" y="1752600"/>
            <a:ext cx="7772400" cy="4114800"/>
          </a:xfrm>
        </p:spPr>
        <p:txBody>
          <a:bodyPr/>
          <a:lstStyle/>
          <a:p>
            <a:r>
              <a:rPr lang="en-US" altLang="zh-CN" sz="2400" b="1" dirty="0">
                <a:latin typeface="Times New Roman" panose="02020603050405020304" pitchFamily="18" charset="0"/>
                <a:cs typeface="Times New Roman" panose="02020603050405020304" pitchFamily="18" charset="0"/>
              </a:rPr>
              <a:t>Weiling Chen </a:t>
            </a:r>
            <a:r>
              <a:rPr lang="en-US" altLang="zh-CN" sz="2400" dirty="0">
                <a:latin typeface="Times New Roman" panose="02020603050405020304" pitchFamily="18" charset="0"/>
                <a:cs typeface="Times New Roman" panose="02020603050405020304" pitchFamily="18" charset="0"/>
              </a:rPr>
              <a:t>,Yan Zhang, Chai </a:t>
            </a:r>
            <a:r>
              <a:rPr lang="en-US" altLang="zh-CN" sz="2400" dirty="0" err="1">
                <a:latin typeface="Times New Roman" panose="02020603050405020304" pitchFamily="18" charset="0"/>
                <a:cs typeface="Times New Roman" panose="02020603050405020304" pitchFamily="18" charset="0"/>
              </a:rPr>
              <a:t>Kiat</a:t>
            </a:r>
            <a:r>
              <a:rPr lang="en-US" altLang="zh-CN" sz="2400" dirty="0">
                <a:latin typeface="Times New Roman" panose="02020603050405020304" pitchFamily="18" charset="0"/>
                <a:cs typeface="Times New Roman" panose="02020603050405020304" pitchFamily="18" charset="0"/>
              </a:rPr>
              <a:t> Yeo, </a:t>
            </a:r>
            <a:r>
              <a:rPr lang="en-US" altLang="zh-CN" sz="2400" dirty="0" err="1">
                <a:latin typeface="Times New Roman" panose="02020603050405020304" pitchFamily="18" charset="0"/>
                <a:cs typeface="Times New Roman" panose="02020603050405020304" pitchFamily="18" charset="0"/>
              </a:rPr>
              <a:t>Chiew</a:t>
            </a:r>
            <a:r>
              <a:rPr lang="en-US" altLang="zh-CN" sz="2400" dirty="0">
                <a:latin typeface="Times New Roman" panose="02020603050405020304" pitchFamily="18" charset="0"/>
                <a:cs typeface="Times New Roman" panose="02020603050405020304" pitchFamily="18" charset="0"/>
              </a:rPr>
              <a:t> Tong Lau, and Bu Sung Lee, “Leveraging social media news to predict stock index movement using RNN- Boost.”, Data &amp; Knowledge Engineering</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(currently</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under</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revision). </a:t>
            </a:r>
          </a:p>
          <a:p>
            <a:r>
              <a:rPr lang="en-US" altLang="zh-CN" sz="2400" b="1" dirty="0">
                <a:latin typeface="Times New Roman" panose="02020603050405020304" pitchFamily="18" charset="0"/>
                <a:cs typeface="Times New Roman" panose="02020603050405020304" pitchFamily="18" charset="0"/>
              </a:rPr>
              <a:t>Weiling Chen </a:t>
            </a:r>
            <a:r>
              <a:rPr lang="en-US" altLang="zh-CN" sz="2400" dirty="0">
                <a:latin typeface="Times New Roman" panose="02020603050405020304" pitchFamily="18" charset="0"/>
                <a:cs typeface="Times New Roman" panose="02020603050405020304" pitchFamily="18" charset="0"/>
              </a:rPr>
              <a:t>,Yan Zhang, Chai </a:t>
            </a:r>
            <a:r>
              <a:rPr lang="en-US" altLang="zh-CN" sz="2400" dirty="0" err="1">
                <a:latin typeface="Times New Roman" panose="02020603050405020304" pitchFamily="18" charset="0"/>
                <a:cs typeface="Times New Roman" panose="02020603050405020304" pitchFamily="18" charset="0"/>
              </a:rPr>
              <a:t>Kiat</a:t>
            </a:r>
            <a:r>
              <a:rPr lang="en-US" altLang="zh-CN" sz="2400" dirty="0">
                <a:latin typeface="Times New Roman" panose="02020603050405020304" pitchFamily="18" charset="0"/>
                <a:cs typeface="Times New Roman" panose="02020603050405020304" pitchFamily="18" charset="0"/>
              </a:rPr>
              <a:t> Yeo, </a:t>
            </a:r>
            <a:r>
              <a:rPr lang="en-US" altLang="zh-CN" sz="2400" dirty="0" err="1">
                <a:latin typeface="Times New Roman" panose="02020603050405020304" pitchFamily="18" charset="0"/>
                <a:cs typeface="Times New Roman" panose="02020603050405020304" pitchFamily="18" charset="0"/>
              </a:rPr>
              <a:t>Chiew</a:t>
            </a:r>
            <a:r>
              <a:rPr lang="en-US" altLang="zh-CN" sz="2400" dirty="0">
                <a:latin typeface="Times New Roman" panose="02020603050405020304" pitchFamily="18" charset="0"/>
                <a:cs typeface="Times New Roman" panose="02020603050405020304" pitchFamily="18" charset="0"/>
              </a:rPr>
              <a:t> Tong Lau, and Bu Sung Lee, “Unsupervised rumor detection based on users behaviors using neural networks.”, Pattern Recognition Letters (2017). </a:t>
            </a:r>
          </a:p>
          <a:p>
            <a:r>
              <a:rPr lang="en-US" altLang="zh-CN" sz="2400" b="1" dirty="0">
                <a:latin typeface="Times New Roman" panose="02020603050405020304" pitchFamily="18" charset="0"/>
                <a:cs typeface="Times New Roman" panose="02020603050405020304" pitchFamily="18" charset="0"/>
              </a:rPr>
              <a:t>Weiling Chen </a:t>
            </a:r>
            <a:r>
              <a:rPr lang="en-US" altLang="zh-CN" sz="2400" dirty="0">
                <a:latin typeface="Times New Roman" panose="02020603050405020304" pitchFamily="18" charset="0"/>
                <a:cs typeface="Times New Roman" panose="02020603050405020304" pitchFamily="18" charset="0"/>
              </a:rPr>
              <a:t>,Chai </a:t>
            </a:r>
            <a:r>
              <a:rPr lang="en-US" altLang="zh-CN" sz="2400" dirty="0" err="1">
                <a:latin typeface="Times New Roman" panose="02020603050405020304" pitchFamily="18" charset="0"/>
                <a:cs typeface="Times New Roman" panose="02020603050405020304" pitchFamily="18" charset="0"/>
              </a:rPr>
              <a:t>Kiat</a:t>
            </a:r>
            <a:r>
              <a:rPr lang="en-US" altLang="zh-CN" sz="2400" dirty="0">
                <a:latin typeface="Times New Roman" panose="02020603050405020304" pitchFamily="18" charset="0"/>
                <a:cs typeface="Times New Roman" panose="02020603050405020304" pitchFamily="18" charset="0"/>
              </a:rPr>
              <a:t> Yeo, </a:t>
            </a:r>
            <a:r>
              <a:rPr lang="en-US" altLang="zh-CN" sz="2400" dirty="0" err="1">
                <a:latin typeface="Times New Roman" panose="02020603050405020304" pitchFamily="18" charset="0"/>
                <a:cs typeface="Times New Roman" panose="02020603050405020304" pitchFamily="18" charset="0"/>
              </a:rPr>
              <a:t>Chiew</a:t>
            </a:r>
            <a:r>
              <a:rPr lang="en-US" altLang="zh-CN" sz="2400" dirty="0">
                <a:latin typeface="Times New Roman" panose="02020603050405020304" pitchFamily="18" charset="0"/>
                <a:cs typeface="Times New Roman" panose="02020603050405020304" pitchFamily="18" charset="0"/>
              </a:rPr>
              <a:t> Tong Lau, and Bu Sung Lee, “A study on real-time low-quality content detection on Twitter from the users perspective.”, </a:t>
            </a:r>
            <a:r>
              <a:rPr lang="en-US" altLang="zh-CN" sz="2400" dirty="0" err="1">
                <a:latin typeface="Times New Roman" panose="02020603050405020304" pitchFamily="18" charset="0"/>
                <a:cs typeface="Times New Roman" panose="02020603050405020304" pitchFamily="18" charset="0"/>
              </a:rPr>
              <a:t>PloS</a:t>
            </a:r>
            <a:r>
              <a:rPr lang="en-US" altLang="zh-CN" sz="2400" dirty="0">
                <a:latin typeface="Times New Roman" panose="02020603050405020304" pitchFamily="18" charset="0"/>
                <a:cs typeface="Times New Roman" panose="02020603050405020304" pitchFamily="18" charset="0"/>
              </a:rPr>
              <a:t> One, no. 8 (2017): e0182487. </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C502B859-9E61-44C8-9F81-8551842A0023}" type="slidenum">
              <a:rPr lang="en-US" altLang="zh-CN" sz="1400"/>
              <a:pPr>
                <a:spcBef>
                  <a:spcPct val="0"/>
                </a:spcBef>
                <a:buFontTx/>
                <a:buNone/>
              </a:pPr>
              <a:t>56</a:t>
            </a:fld>
            <a:endParaRPr lang="en-US" altLang="zh-CN" sz="1400"/>
          </a:p>
        </p:txBody>
      </p:sp>
    </p:spTree>
    <p:extLst>
      <p:ext uri="{BB962C8B-B14F-4D97-AF65-F5344CB8AC3E}">
        <p14:creationId xmlns:p14="http://schemas.microsoft.com/office/powerpoint/2010/main" val="916474548"/>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562600"/>
            <a:ext cx="9145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noFill/>
        </p:spPr>
        <p:txBody>
          <a:bodyPr/>
          <a:lstStyle/>
          <a:p>
            <a:pPr eaLnBrk="1" hangingPunct="1"/>
            <a:r>
              <a:rPr lang="en-US" altLang="zh-CN" sz="2800" dirty="0">
                <a:solidFill>
                  <a:srgbClr val="C60C30"/>
                </a:solidFill>
                <a:latin typeface="Verdana" panose="020B0604030504040204" pitchFamily="34" charset="0"/>
              </a:rPr>
              <a:t>Author’s</a:t>
            </a:r>
            <a:r>
              <a:rPr lang="zh-CN" altLang="en-US" sz="2800" dirty="0">
                <a:solidFill>
                  <a:srgbClr val="C60C30"/>
                </a:solidFill>
                <a:latin typeface="Verdana" panose="020B0604030504040204" pitchFamily="34" charset="0"/>
              </a:rPr>
              <a:t> </a:t>
            </a:r>
            <a:r>
              <a:rPr lang="en-US" altLang="zh-CN" sz="2800" dirty="0">
                <a:solidFill>
                  <a:srgbClr val="C60C30"/>
                </a:solidFill>
                <a:latin typeface="Verdana" panose="020B0604030504040204" pitchFamily="34" charset="0"/>
              </a:rPr>
              <a:t>Publications</a:t>
            </a:r>
            <a:r>
              <a:rPr lang="zh-CN" altLang="en-US" sz="2800" dirty="0">
                <a:solidFill>
                  <a:srgbClr val="C60C30"/>
                </a:solidFill>
                <a:latin typeface="Verdana" panose="020B0604030504040204" pitchFamily="34" charset="0"/>
              </a:rPr>
              <a:t> </a:t>
            </a:r>
            <a:r>
              <a:rPr lang="en-US" altLang="zh-CN" sz="2800" dirty="0">
                <a:solidFill>
                  <a:srgbClr val="C60C30"/>
                </a:solidFill>
                <a:latin typeface="Verdana" panose="020B0604030504040204" pitchFamily="34" charset="0"/>
              </a:rPr>
              <a:t>-</a:t>
            </a:r>
            <a:r>
              <a:rPr lang="zh-CN" altLang="en-US" sz="2800" dirty="0">
                <a:solidFill>
                  <a:srgbClr val="C60C30"/>
                </a:solidFill>
                <a:latin typeface="Verdana" panose="020B0604030504040204" pitchFamily="34" charset="0"/>
              </a:rPr>
              <a:t> </a:t>
            </a:r>
            <a:r>
              <a:rPr lang="en-US" altLang="zh-CN" sz="2800" dirty="0">
                <a:solidFill>
                  <a:srgbClr val="C60C30"/>
                </a:solidFill>
                <a:latin typeface="Verdana" panose="020B0604030504040204" pitchFamily="34" charset="0"/>
              </a:rPr>
              <a:t>Conference</a:t>
            </a:r>
            <a:endParaRPr lang="en-US" altLang="zh-CN" sz="2800" kern="0" baseline="0" dirty="0">
              <a:solidFill>
                <a:srgbClr val="FF0000"/>
              </a:solidFill>
              <a:latin typeface="Verdana" panose="020B0604030504040204" pitchFamily="34" charset="0"/>
            </a:endParaRPr>
          </a:p>
        </p:txBody>
      </p:sp>
      <p:sp>
        <p:nvSpPr>
          <p:cNvPr id="6148" name="Content Placeholder 5"/>
          <p:cNvSpPr>
            <a:spLocks noGrp="1"/>
          </p:cNvSpPr>
          <p:nvPr>
            <p:ph idx="1"/>
          </p:nvPr>
        </p:nvSpPr>
        <p:spPr>
          <a:xfrm>
            <a:off x="685800" y="1752600"/>
            <a:ext cx="7772400" cy="4114800"/>
          </a:xfrm>
        </p:spPr>
        <p:txBody>
          <a:bodyPr/>
          <a:lstStyle/>
          <a:p>
            <a:r>
              <a:rPr lang="en-US" altLang="zh-CN" sz="1400" dirty="0">
                <a:latin typeface="Times New Roman" panose="02020603050405020304" pitchFamily="18" charset="0"/>
                <a:cs typeface="Times New Roman" panose="02020603050405020304" pitchFamily="18" charset="0"/>
              </a:rPr>
              <a:t>Julien </a:t>
            </a:r>
            <a:r>
              <a:rPr lang="en-US" altLang="zh-CN" sz="1400" dirty="0" err="1">
                <a:latin typeface="Times New Roman" panose="02020603050405020304" pitchFamily="18" charset="0"/>
                <a:cs typeface="Times New Roman" panose="02020603050405020304" pitchFamily="18" charset="0"/>
              </a:rPr>
              <a:t>Leblay</a:t>
            </a:r>
            <a:r>
              <a:rPr lang="en-US" altLang="zh-CN" sz="1400"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Weiling Chen</a:t>
            </a:r>
            <a:r>
              <a:rPr lang="en-US" altLang="zh-CN" sz="1400" dirty="0">
                <a:latin typeface="Times New Roman" panose="02020603050405020304" pitchFamily="18" charset="0"/>
                <a:cs typeface="Times New Roman" panose="02020603050405020304" pitchFamily="18" charset="0"/>
              </a:rPr>
              <a:t> ,Steven Lynden, “Exploring the veracity of online claims with </a:t>
            </a:r>
            <a:r>
              <a:rPr lang="en-US" altLang="zh-CN" sz="1400" dirty="0" err="1">
                <a:latin typeface="Times New Roman" panose="02020603050405020304" pitchFamily="18" charset="0"/>
                <a:cs typeface="Times New Roman" panose="02020603050405020304" pitchFamily="18" charset="0"/>
              </a:rPr>
              <a:t>BackDrop</a:t>
            </a:r>
            <a:r>
              <a:rPr lang="en-US" altLang="zh-CN" sz="1400" dirty="0">
                <a:latin typeface="Times New Roman" panose="02020603050405020304" pitchFamily="18" charset="0"/>
                <a:cs typeface="Times New Roman" panose="02020603050405020304" pitchFamily="18" charset="0"/>
              </a:rPr>
              <a:t>.”, in Conference on Information and Knowledge Manage- </a:t>
            </a:r>
            <a:r>
              <a:rPr lang="en-US" altLang="zh-CN" sz="1400" dirty="0" err="1">
                <a:latin typeface="Times New Roman" panose="02020603050405020304" pitchFamily="18" charset="0"/>
                <a:cs typeface="Times New Roman" panose="02020603050405020304" pitchFamily="18" charset="0"/>
              </a:rPr>
              <a:t>ment</a:t>
            </a:r>
            <a:r>
              <a:rPr lang="en-US" altLang="zh-CN" sz="1400" dirty="0">
                <a:latin typeface="Times New Roman" panose="02020603050405020304" pitchFamily="18" charset="0"/>
                <a:cs typeface="Times New Roman" panose="02020603050405020304" pitchFamily="18" charset="0"/>
              </a:rPr>
              <a:t> (CIKM), 26th ACM International, ACM, 2017. </a:t>
            </a:r>
          </a:p>
          <a:p>
            <a:r>
              <a:rPr lang="en-US" altLang="zh-CN" sz="1400" b="1" dirty="0">
                <a:latin typeface="Times New Roman" panose="02020603050405020304" pitchFamily="18" charset="0"/>
                <a:cs typeface="Times New Roman" panose="02020603050405020304" pitchFamily="18" charset="0"/>
              </a:rPr>
              <a:t>Weiling Chen </a:t>
            </a:r>
            <a:r>
              <a:rPr lang="en-US" altLang="zh-CN" sz="1400" dirty="0">
                <a:latin typeface="Times New Roman" panose="02020603050405020304" pitchFamily="18" charset="0"/>
                <a:cs typeface="Times New Roman" panose="02020603050405020304" pitchFamily="18" charset="0"/>
              </a:rPr>
              <a:t>,Yan Zhang, Chai </a:t>
            </a:r>
            <a:r>
              <a:rPr lang="en-US" altLang="zh-CN" sz="1400" dirty="0" err="1">
                <a:latin typeface="Times New Roman" panose="02020603050405020304" pitchFamily="18" charset="0"/>
                <a:cs typeface="Times New Roman" panose="02020603050405020304" pitchFamily="18" charset="0"/>
              </a:rPr>
              <a:t>Kiat</a:t>
            </a:r>
            <a:r>
              <a:rPr lang="en-US" altLang="zh-CN" sz="1400" dirty="0">
                <a:latin typeface="Times New Roman" panose="02020603050405020304" pitchFamily="18" charset="0"/>
                <a:cs typeface="Times New Roman" panose="02020603050405020304" pitchFamily="18" charset="0"/>
              </a:rPr>
              <a:t> Yeo, </a:t>
            </a:r>
            <a:r>
              <a:rPr lang="en-US" altLang="zh-CN" sz="1400" dirty="0" err="1">
                <a:latin typeface="Times New Roman" panose="02020603050405020304" pitchFamily="18" charset="0"/>
                <a:cs typeface="Times New Roman" panose="02020603050405020304" pitchFamily="18" charset="0"/>
              </a:rPr>
              <a:t>Chiew</a:t>
            </a:r>
            <a:r>
              <a:rPr lang="en-US" altLang="zh-CN" sz="1400" dirty="0">
                <a:latin typeface="Times New Roman" panose="02020603050405020304" pitchFamily="18" charset="0"/>
                <a:cs typeface="Times New Roman" panose="02020603050405020304" pitchFamily="18" charset="0"/>
              </a:rPr>
              <a:t> Tong Lau, and Bu Sung Lee, “Stock market prediction using neural network through news on online social networks.”, in Smart Cities Conference (ISC2), 2017 International, pp. 1-6. IEEE, 2017. </a:t>
            </a:r>
          </a:p>
          <a:p>
            <a:r>
              <a:rPr lang="en-US" altLang="zh-CN" sz="1400" dirty="0">
                <a:latin typeface="Times New Roman" panose="02020603050405020304" pitchFamily="18" charset="0"/>
                <a:cs typeface="Times New Roman" panose="02020603050405020304" pitchFamily="18" charset="0"/>
              </a:rPr>
              <a:t>Yan Zhang, </a:t>
            </a:r>
            <a:r>
              <a:rPr lang="en-US" altLang="zh-CN" sz="1400" b="1" dirty="0">
                <a:latin typeface="Times New Roman" panose="02020603050405020304" pitchFamily="18" charset="0"/>
                <a:cs typeface="Times New Roman" panose="02020603050405020304" pitchFamily="18" charset="0"/>
              </a:rPr>
              <a:t>Weiling Chen </a:t>
            </a:r>
            <a:r>
              <a:rPr lang="en-US" altLang="zh-CN" sz="1400" dirty="0">
                <a:latin typeface="Times New Roman" panose="02020603050405020304" pitchFamily="18" charset="0"/>
                <a:cs typeface="Times New Roman" panose="02020603050405020304" pitchFamily="18" charset="0"/>
              </a:rPr>
              <a:t>,Chai </a:t>
            </a:r>
            <a:r>
              <a:rPr lang="en-US" altLang="zh-CN" sz="1400" dirty="0" err="1">
                <a:latin typeface="Times New Roman" panose="02020603050405020304" pitchFamily="18" charset="0"/>
                <a:cs typeface="Times New Roman" panose="02020603050405020304" pitchFamily="18" charset="0"/>
              </a:rPr>
              <a:t>Kiat</a:t>
            </a:r>
            <a:r>
              <a:rPr lang="en-US" altLang="zh-CN" sz="1400" dirty="0">
                <a:latin typeface="Times New Roman" panose="02020603050405020304" pitchFamily="18" charset="0"/>
                <a:cs typeface="Times New Roman" panose="02020603050405020304" pitchFamily="18" charset="0"/>
              </a:rPr>
              <a:t> Yeo, </a:t>
            </a:r>
            <a:r>
              <a:rPr lang="en-US" altLang="zh-CN" sz="1400" dirty="0" err="1">
                <a:latin typeface="Times New Roman" panose="02020603050405020304" pitchFamily="18" charset="0"/>
                <a:cs typeface="Times New Roman" panose="02020603050405020304" pitchFamily="18" charset="0"/>
              </a:rPr>
              <a:t>Chiew</a:t>
            </a:r>
            <a:r>
              <a:rPr lang="en-US" altLang="zh-CN" sz="1400" dirty="0">
                <a:latin typeface="Times New Roman" panose="02020603050405020304" pitchFamily="18" charset="0"/>
                <a:cs typeface="Times New Roman" panose="02020603050405020304" pitchFamily="18" charset="0"/>
              </a:rPr>
              <a:t> Tong Lau, and Bu Sung Lee, “Detecting rumors on Online Social Networks using multi-layer autoencoder.”, in Technology &amp; Engineering Management Conference (TEMSCON), 2017 IEEE, pp. 437-441. IEEE, 2017. </a:t>
            </a:r>
          </a:p>
          <a:p>
            <a:r>
              <a:rPr lang="en-US" altLang="zh-CN" sz="1400" dirty="0">
                <a:latin typeface="Times New Roman" panose="02020603050405020304" pitchFamily="18" charset="0"/>
                <a:cs typeface="Times New Roman" panose="02020603050405020304" pitchFamily="18" charset="0"/>
              </a:rPr>
              <a:t>Yan Zhang, </a:t>
            </a:r>
            <a:r>
              <a:rPr lang="en-US" altLang="zh-CN" sz="1400" b="1" dirty="0">
                <a:latin typeface="Times New Roman" panose="02020603050405020304" pitchFamily="18" charset="0"/>
                <a:cs typeface="Times New Roman" panose="02020603050405020304" pitchFamily="18" charset="0"/>
              </a:rPr>
              <a:t>Weiling Chen </a:t>
            </a:r>
            <a:r>
              <a:rPr lang="en-US" altLang="zh-CN" sz="1400" dirty="0">
                <a:latin typeface="Times New Roman" panose="02020603050405020304" pitchFamily="18" charset="0"/>
                <a:cs typeface="Times New Roman" panose="02020603050405020304" pitchFamily="18" charset="0"/>
              </a:rPr>
              <a:t>,Chai </a:t>
            </a:r>
            <a:r>
              <a:rPr lang="en-US" altLang="zh-CN" sz="1400" dirty="0" err="1">
                <a:latin typeface="Times New Roman" panose="02020603050405020304" pitchFamily="18" charset="0"/>
                <a:cs typeface="Times New Roman" panose="02020603050405020304" pitchFamily="18" charset="0"/>
              </a:rPr>
              <a:t>Kiat</a:t>
            </a:r>
            <a:r>
              <a:rPr lang="en-US" altLang="zh-CN" sz="1400" dirty="0">
                <a:latin typeface="Times New Roman" panose="02020603050405020304" pitchFamily="18" charset="0"/>
                <a:cs typeface="Times New Roman" panose="02020603050405020304" pitchFamily="18" charset="0"/>
              </a:rPr>
              <a:t> Yeo, </a:t>
            </a:r>
            <a:r>
              <a:rPr lang="en-US" altLang="zh-CN" sz="1400" dirty="0" err="1">
                <a:latin typeface="Times New Roman" panose="02020603050405020304" pitchFamily="18" charset="0"/>
                <a:cs typeface="Times New Roman" panose="02020603050405020304" pitchFamily="18" charset="0"/>
              </a:rPr>
              <a:t>Chiew</a:t>
            </a:r>
            <a:r>
              <a:rPr lang="en-US" altLang="zh-CN" sz="1400" dirty="0">
                <a:latin typeface="Times New Roman" panose="02020603050405020304" pitchFamily="18" charset="0"/>
                <a:cs typeface="Times New Roman" panose="02020603050405020304" pitchFamily="18" charset="0"/>
              </a:rPr>
              <a:t> Tong Lau, and Bu Sung Lee, “A distance-based outlier detection method for rumor detection exploiting user </a:t>
            </a:r>
            <a:r>
              <a:rPr lang="en-US" altLang="zh-CN" sz="1400" dirty="0" err="1">
                <a:latin typeface="Times New Roman" panose="02020603050405020304" pitchFamily="18" charset="0"/>
                <a:cs typeface="Times New Roman" panose="02020603050405020304" pitchFamily="18" charset="0"/>
              </a:rPr>
              <a:t>behaviorial</a:t>
            </a:r>
            <a:r>
              <a:rPr lang="en-US" altLang="zh-CN" sz="1400" dirty="0">
                <a:latin typeface="Times New Roman" panose="02020603050405020304" pitchFamily="18" charset="0"/>
                <a:cs typeface="Times New Roman" panose="02020603050405020304" pitchFamily="18" charset="0"/>
              </a:rPr>
              <a:t> differences.”, in Data and Software Engineering (</a:t>
            </a:r>
            <a:r>
              <a:rPr lang="en-US" altLang="zh-CN" sz="1400" dirty="0" err="1">
                <a:latin typeface="Times New Roman" panose="02020603050405020304" pitchFamily="18" charset="0"/>
                <a:cs typeface="Times New Roman" panose="02020603050405020304" pitchFamily="18" charset="0"/>
              </a:rPr>
              <a:t>ICoDSE</a:t>
            </a:r>
            <a:r>
              <a:rPr lang="en-US" altLang="zh-CN" sz="1400" dirty="0">
                <a:latin typeface="Times New Roman" panose="02020603050405020304" pitchFamily="18" charset="0"/>
                <a:cs typeface="Times New Roman" panose="02020603050405020304" pitchFamily="18" charset="0"/>
              </a:rPr>
              <a:t>), 2016 International Conference on, pp. 1-6. IEEE, 2016. </a:t>
            </a:r>
          </a:p>
          <a:p>
            <a:r>
              <a:rPr lang="en-US" altLang="zh-CN" sz="1400" b="1" dirty="0">
                <a:latin typeface="Times New Roman" panose="02020603050405020304" pitchFamily="18" charset="0"/>
                <a:cs typeface="Times New Roman" panose="02020603050405020304" pitchFamily="18" charset="0"/>
              </a:rPr>
              <a:t>Weiling Chen </a:t>
            </a:r>
            <a:r>
              <a:rPr lang="en-US" altLang="zh-CN" sz="1400" dirty="0">
                <a:latin typeface="Times New Roman" panose="02020603050405020304" pitchFamily="18" charset="0"/>
                <a:cs typeface="Times New Roman" panose="02020603050405020304" pitchFamily="18" charset="0"/>
              </a:rPr>
              <a:t>,Chai </a:t>
            </a:r>
            <a:r>
              <a:rPr lang="en-US" altLang="zh-CN" sz="1400" dirty="0" err="1">
                <a:latin typeface="Times New Roman" panose="02020603050405020304" pitchFamily="18" charset="0"/>
                <a:cs typeface="Times New Roman" panose="02020603050405020304" pitchFamily="18" charset="0"/>
              </a:rPr>
              <a:t>Kiat</a:t>
            </a:r>
            <a:r>
              <a:rPr lang="en-US" altLang="zh-CN" sz="1400" dirty="0">
                <a:latin typeface="Times New Roman" panose="02020603050405020304" pitchFamily="18" charset="0"/>
                <a:cs typeface="Times New Roman" panose="02020603050405020304" pitchFamily="18" charset="0"/>
              </a:rPr>
              <a:t> Yeo, </a:t>
            </a:r>
            <a:r>
              <a:rPr lang="en-US" altLang="zh-CN" sz="1400" dirty="0" err="1">
                <a:latin typeface="Times New Roman" panose="02020603050405020304" pitchFamily="18" charset="0"/>
                <a:cs typeface="Times New Roman" panose="02020603050405020304" pitchFamily="18" charset="0"/>
              </a:rPr>
              <a:t>Chiew</a:t>
            </a:r>
            <a:r>
              <a:rPr lang="en-US" altLang="zh-CN" sz="1400" dirty="0">
                <a:latin typeface="Times New Roman" panose="02020603050405020304" pitchFamily="18" charset="0"/>
                <a:cs typeface="Times New Roman" panose="02020603050405020304" pitchFamily="18" charset="0"/>
              </a:rPr>
              <a:t> Tong Lau, and Bu Sung Lee, “</a:t>
            </a:r>
            <a:r>
              <a:rPr lang="en-US" altLang="zh-CN" sz="1400" dirty="0" err="1">
                <a:latin typeface="Times New Roman" panose="02020603050405020304" pitchFamily="18" charset="0"/>
                <a:cs typeface="Times New Roman" panose="02020603050405020304" pitchFamily="18" charset="0"/>
              </a:rPr>
              <a:t>Behav</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ior</a:t>
            </a:r>
            <a:r>
              <a:rPr lang="en-US" altLang="zh-CN" sz="1400" dirty="0">
                <a:latin typeface="Times New Roman" panose="02020603050405020304" pitchFamily="18" charset="0"/>
                <a:cs typeface="Times New Roman" panose="02020603050405020304" pitchFamily="18" charset="0"/>
              </a:rPr>
              <a:t> deviation: An anomaly detection view of rumor preemption.”, in Informa- </a:t>
            </a:r>
            <a:r>
              <a:rPr lang="en-US" altLang="zh-CN" sz="1400" dirty="0" err="1">
                <a:latin typeface="Times New Roman" panose="02020603050405020304" pitchFamily="18" charset="0"/>
                <a:cs typeface="Times New Roman" panose="02020603050405020304" pitchFamily="18" charset="0"/>
              </a:rPr>
              <a:t>tion</a:t>
            </a:r>
            <a:r>
              <a:rPr lang="en-US" altLang="zh-CN" sz="1400" dirty="0">
                <a:latin typeface="Times New Roman" panose="02020603050405020304" pitchFamily="18" charset="0"/>
                <a:cs typeface="Times New Roman" panose="02020603050405020304" pitchFamily="18" charset="0"/>
              </a:rPr>
              <a:t> Technology, Electronics and Mobile Communication Conference (IEMCON), 2016 IEEE 7th Annual, (pp. 1-7). IEEE. Las Vegas, Nevada, pp. 233-238, Jan 2015. </a:t>
            </a:r>
          </a:p>
          <a:p>
            <a:r>
              <a:rPr lang="en-US" altLang="zh-CN" sz="1400" b="1" dirty="0">
                <a:latin typeface="Times New Roman" panose="02020603050405020304" pitchFamily="18" charset="0"/>
                <a:cs typeface="Times New Roman" panose="02020603050405020304" pitchFamily="18" charset="0"/>
              </a:rPr>
              <a:t>Weiling Chen </a:t>
            </a:r>
            <a:r>
              <a:rPr lang="en-US" altLang="zh-CN" sz="1400" dirty="0">
                <a:latin typeface="Times New Roman" panose="02020603050405020304" pitchFamily="18" charset="0"/>
                <a:cs typeface="Times New Roman" panose="02020603050405020304" pitchFamily="18" charset="0"/>
              </a:rPr>
              <a:t>,Chai </a:t>
            </a:r>
            <a:r>
              <a:rPr lang="en-US" altLang="zh-CN" sz="1400" dirty="0" err="1">
                <a:latin typeface="Times New Roman" panose="02020603050405020304" pitchFamily="18" charset="0"/>
                <a:cs typeface="Times New Roman" panose="02020603050405020304" pitchFamily="18" charset="0"/>
              </a:rPr>
              <a:t>Kiat</a:t>
            </a:r>
            <a:r>
              <a:rPr lang="en-US" altLang="zh-CN" sz="1400" dirty="0">
                <a:latin typeface="Times New Roman" panose="02020603050405020304" pitchFamily="18" charset="0"/>
                <a:cs typeface="Times New Roman" panose="02020603050405020304" pitchFamily="18" charset="0"/>
              </a:rPr>
              <a:t> Yeo, </a:t>
            </a:r>
            <a:r>
              <a:rPr lang="en-US" altLang="zh-CN" sz="1400" dirty="0" err="1">
                <a:latin typeface="Times New Roman" panose="02020603050405020304" pitchFamily="18" charset="0"/>
                <a:cs typeface="Times New Roman" panose="02020603050405020304" pitchFamily="18" charset="0"/>
              </a:rPr>
              <a:t>Chiew</a:t>
            </a:r>
            <a:r>
              <a:rPr lang="en-US" altLang="zh-CN" sz="1400" dirty="0">
                <a:latin typeface="Times New Roman" panose="02020603050405020304" pitchFamily="18" charset="0"/>
                <a:cs typeface="Times New Roman" panose="02020603050405020304" pitchFamily="18" charset="0"/>
              </a:rPr>
              <a:t> Tong Lau, and Bu Sung Lee, “Real-Time Twitter Content Polluter Detection Based on Direct Features.”, in Information Science and Security (ICISS), 2015 2nd International Conference on, pp. 1-4. IEEE, 2015. </a:t>
            </a: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C502B859-9E61-44C8-9F81-8551842A0023}" type="slidenum">
              <a:rPr lang="en-US" altLang="zh-CN" sz="1400"/>
              <a:pPr>
                <a:spcBef>
                  <a:spcPct val="0"/>
                </a:spcBef>
                <a:buFontTx/>
                <a:buNone/>
              </a:pPr>
              <a:t>57</a:t>
            </a:fld>
            <a:endParaRPr lang="en-US" altLang="zh-CN" sz="1400"/>
          </a:p>
        </p:txBody>
      </p:sp>
    </p:spTree>
    <p:extLst>
      <p:ext uri="{BB962C8B-B14F-4D97-AF65-F5344CB8AC3E}">
        <p14:creationId xmlns:p14="http://schemas.microsoft.com/office/powerpoint/2010/main" val="1217776723"/>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561013"/>
            <a:ext cx="91455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FFBB6B5A-5A3B-431E-9F30-F02EE3C6CEB9}" type="slidenum">
              <a:rPr lang="en-US" altLang="zh-CN" sz="1400"/>
              <a:pPr>
                <a:spcBef>
                  <a:spcPct val="0"/>
                </a:spcBef>
                <a:buFontTx/>
                <a:buNone/>
              </a:pPr>
              <a:t>58</a:t>
            </a:fld>
            <a:endParaRPr lang="en-US" altLang="zh-CN" sz="1400"/>
          </a:p>
        </p:txBody>
      </p:sp>
      <p:pic>
        <p:nvPicPr>
          <p:cNvPr id="81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835780" y="2362200"/>
            <a:ext cx="3474028" cy="2308324"/>
          </a:xfrm>
          <a:prstGeom prst="rect">
            <a:avLst/>
          </a:prstGeom>
          <a:noFill/>
        </p:spPr>
        <p:txBody>
          <a:bodyPr wrap="none">
            <a:spAutoFit/>
          </a:bodyPr>
          <a:lstStyle/>
          <a:p>
            <a:pPr algn="ctr">
              <a:defRPr/>
            </a:pPr>
            <a:r>
              <a:rPr lang="en-US" altLang="zh-CN" sz="7200" b="1" dirty="0">
                <a:ln w="9525">
                  <a:solidFill>
                    <a:schemeClr val="bg1"/>
                  </a:solidFill>
                  <a:prstDash val="solid"/>
                </a:ln>
                <a:solidFill>
                  <a:srgbClr val="C60C30"/>
                </a:solidFill>
                <a:effectLst>
                  <a:outerShdw blurRad="12700" dist="38100" dir="2700000" algn="tl" rotWithShape="0">
                    <a:schemeClr val="bg1">
                      <a:lumMod val="50000"/>
                    </a:schemeClr>
                  </a:outerShdw>
                </a:effectLst>
              </a:rPr>
              <a:t>Thank you!</a:t>
            </a:r>
          </a:p>
          <a:p>
            <a:pPr algn="ctr">
              <a:defRPr/>
            </a:pPr>
            <a:endParaRPr lang="en-US" altLang="zh-CN" sz="7200" b="1" dirty="0">
              <a:ln w="9525">
                <a:solidFill>
                  <a:schemeClr val="bg1"/>
                </a:solidFill>
                <a:prstDash val="solid"/>
              </a:ln>
              <a:solidFill>
                <a:srgbClr val="C60C30"/>
              </a:solidFill>
              <a:effectLst>
                <a:outerShdw blurRad="12700" dist="38100" dir="2700000" algn="tl" rotWithShape="0">
                  <a:schemeClr val="bg1">
                    <a:lumMod val="50000"/>
                  </a:schemeClr>
                </a:outerShdw>
              </a:effectLst>
            </a:endParaRPr>
          </a:p>
          <a:p>
            <a:pPr algn="ctr">
              <a:defRPr/>
            </a:pPr>
            <a:r>
              <a:rPr lang="en-US" altLang="zh-CN" sz="7200" b="1" dirty="0">
                <a:ln w="9525">
                  <a:solidFill>
                    <a:schemeClr val="bg1"/>
                  </a:solidFill>
                  <a:prstDash val="solid"/>
                </a:ln>
                <a:solidFill>
                  <a:srgbClr val="C60C30"/>
                </a:solidFill>
                <a:effectLst>
                  <a:outerShdw blurRad="12700" dist="38100" dir="2700000" algn="tl" rotWithShape="0">
                    <a:schemeClr val="bg1">
                      <a:lumMod val="50000"/>
                    </a:schemeClr>
                  </a:outerShdw>
                </a:effectLst>
              </a:rPr>
              <a:t>Q&amp;A</a:t>
            </a:r>
            <a:endParaRPr lang="zh-CN" altLang="en-US" sz="7200" b="1" dirty="0">
              <a:ln w="9525">
                <a:solidFill>
                  <a:schemeClr val="bg1"/>
                </a:solidFill>
                <a:prstDash val="solid"/>
              </a:ln>
              <a:solidFill>
                <a:srgbClr val="C60C30"/>
              </a:solidFill>
              <a:effectLst>
                <a:outerShdw blurRad="12700" dist="38100" dir="2700000" algn="tl" rotWithShape="0">
                  <a:schemeClr val="bg1">
                    <a:lumMod val="50000"/>
                  </a:scheme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562600"/>
            <a:ext cx="9145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noFill/>
        </p:spPr>
        <p:txBody>
          <a:bodyPr/>
          <a:lstStyle/>
          <a:p>
            <a:pPr eaLnBrk="1" hangingPunct="1"/>
            <a:r>
              <a:rPr lang="en-US" altLang="zh-CN" sz="2800" kern="0" baseline="0" dirty="0">
                <a:solidFill>
                  <a:srgbClr val="C60C30"/>
                </a:solidFill>
                <a:latin typeface="Verdana" panose="020B0604030504040204" pitchFamily="34" charset="0"/>
              </a:rPr>
              <a:t>Literature Review</a:t>
            </a:r>
            <a:endParaRPr lang="en-US" altLang="zh-CN" sz="2800" kern="0" baseline="0" dirty="0">
              <a:solidFill>
                <a:srgbClr val="FF0000"/>
              </a:solidFill>
              <a:latin typeface="Verdana" panose="020B0604030504040204" pitchFamily="34" charset="0"/>
            </a:endParaRPr>
          </a:p>
        </p:txBody>
      </p:sp>
      <p:sp>
        <p:nvSpPr>
          <p:cNvPr id="6148" name="Content Placeholder 5"/>
          <p:cNvSpPr>
            <a:spLocks noGrp="1"/>
          </p:cNvSpPr>
          <p:nvPr>
            <p:ph idx="1"/>
          </p:nvPr>
        </p:nvSpPr>
        <p:spPr>
          <a:xfrm>
            <a:off x="685800" y="1752600"/>
            <a:ext cx="7772400" cy="4114800"/>
          </a:xfrm>
        </p:spPr>
        <p:txBody>
          <a:bodyPr/>
          <a:lstStyle/>
          <a:p>
            <a:r>
              <a:rPr lang="en-US" altLang="zh-CN" sz="2400" dirty="0">
                <a:latin typeface="Times New Roman" panose="02020603050405020304" pitchFamily="18" charset="0"/>
                <a:cs typeface="Times New Roman" panose="02020603050405020304" pitchFamily="18" charset="0"/>
              </a:rPr>
              <a:t>Definition:</a:t>
            </a:r>
            <a:r>
              <a:rPr lang="zh-CN" altLang="en-US"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a:p>
            <a:pPr lvl="1"/>
            <a:r>
              <a:rPr lang="en-US" altLang="zh-CN" dirty="0">
                <a:latin typeface="Times New Roman" panose="02020603050405020304" pitchFamily="18" charset="0"/>
                <a:cs typeface="Times New Roman" panose="02020603050405020304" pitchFamily="18" charset="0"/>
              </a:rPr>
              <a:t>Spam</a:t>
            </a:r>
          </a:p>
          <a:p>
            <a:pPr lvl="1"/>
            <a:r>
              <a:rPr lang="en-US" altLang="zh-CN" dirty="0">
                <a:latin typeface="Times New Roman" panose="02020603050405020304" pitchFamily="18" charset="0"/>
                <a:cs typeface="Times New Roman" panose="02020603050405020304" pitchFamily="18" charset="0"/>
              </a:rPr>
              <a:t>Phishing</a:t>
            </a:r>
          </a:p>
          <a:p>
            <a:pPr lvl="1"/>
            <a:r>
              <a:rPr lang="en-US" altLang="zh-CN" dirty="0"/>
              <a:t>L</a:t>
            </a:r>
            <a:r>
              <a:rPr lang="en-US" altLang="zh-CN" dirty="0">
                <a:latin typeface="Times New Roman" panose="02020603050405020304" pitchFamily="18" charset="0"/>
                <a:cs typeface="Times New Roman" panose="02020603050405020304" pitchFamily="18" charset="0"/>
              </a:rPr>
              <a:t>ow-quality</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content</a:t>
            </a:r>
          </a:p>
          <a:p>
            <a:r>
              <a:rPr lang="en-US" altLang="zh-CN" dirty="0"/>
              <a:t>Features:</a:t>
            </a:r>
            <a:r>
              <a:rPr lang="zh-CN" altLang="en-US" dirty="0"/>
              <a:t> </a:t>
            </a:r>
            <a:endParaRPr lang="en-US" altLang="zh-CN" dirty="0"/>
          </a:p>
          <a:p>
            <a:pPr lvl="1"/>
            <a:r>
              <a:rPr lang="en-US" altLang="zh-CN" dirty="0"/>
              <a:t>Tweet</a:t>
            </a:r>
            <a:r>
              <a:rPr lang="zh-CN" altLang="en-US" dirty="0"/>
              <a:t> </a:t>
            </a:r>
            <a:r>
              <a:rPr lang="en-US" altLang="zh-CN" dirty="0"/>
              <a:t>based</a:t>
            </a:r>
          </a:p>
          <a:p>
            <a:pPr lvl="1"/>
            <a:r>
              <a:rPr lang="en-US" altLang="zh-CN" dirty="0"/>
              <a:t>User</a:t>
            </a:r>
            <a:r>
              <a:rPr lang="zh-CN" altLang="en-US" dirty="0"/>
              <a:t> </a:t>
            </a:r>
            <a:r>
              <a:rPr lang="en-US" altLang="zh-CN" dirty="0"/>
              <a:t>based</a:t>
            </a:r>
            <a:r>
              <a:rPr lang="zh-CN" altLang="en-US" dirty="0"/>
              <a:t> </a:t>
            </a:r>
            <a:r>
              <a:rPr lang="en-US" altLang="zh-CN" dirty="0"/>
              <a:t>(account</a:t>
            </a:r>
            <a:r>
              <a:rPr lang="zh-CN" altLang="en-US" dirty="0"/>
              <a:t> </a:t>
            </a:r>
            <a:r>
              <a:rPr lang="en-US" altLang="zh-CN" dirty="0"/>
              <a:t>information,</a:t>
            </a:r>
            <a:r>
              <a:rPr lang="zh-CN" altLang="en-US" dirty="0"/>
              <a:t> </a:t>
            </a:r>
            <a:r>
              <a:rPr lang="en-US" altLang="zh-CN" dirty="0"/>
              <a:t>posting</a:t>
            </a:r>
            <a:r>
              <a:rPr lang="zh-CN" altLang="en-US" dirty="0"/>
              <a:t> </a:t>
            </a:r>
            <a:r>
              <a:rPr lang="en-US" altLang="zh-CN" dirty="0"/>
              <a:t>behaviors)</a:t>
            </a:r>
          </a:p>
          <a:p>
            <a:r>
              <a:rPr lang="en-US" altLang="zh-CN" sz="2400" dirty="0">
                <a:latin typeface="Times New Roman" panose="02020603050405020304" pitchFamily="18" charset="0"/>
                <a:cs typeface="Times New Roman" panose="02020603050405020304" pitchFamily="18" charset="0"/>
              </a:rPr>
              <a:t>Methods:</a:t>
            </a:r>
          </a:p>
          <a:p>
            <a:pPr lvl="1"/>
            <a:r>
              <a:rPr lang="en-US" altLang="zh-CN" dirty="0"/>
              <a:t>Blacklists</a:t>
            </a:r>
            <a:r>
              <a:rPr lang="zh-CN" altLang="en-US" dirty="0"/>
              <a:t> </a:t>
            </a:r>
            <a:r>
              <a:rPr lang="en-US" altLang="zh-CN" dirty="0"/>
              <a:t>(time</a:t>
            </a:r>
            <a:r>
              <a:rPr lang="zh-CN" altLang="en-US" dirty="0"/>
              <a:t> </a:t>
            </a:r>
            <a:r>
              <a:rPr lang="en-US" altLang="zh-CN" dirty="0"/>
              <a:t>lag)</a:t>
            </a:r>
          </a:p>
          <a:p>
            <a:pPr lvl="1"/>
            <a:r>
              <a:rPr lang="en-US" altLang="zh-CN" dirty="0">
                <a:latin typeface="Times New Roman" panose="02020603050405020304" pitchFamily="18" charset="0"/>
                <a:cs typeface="Times New Roman" panose="02020603050405020304" pitchFamily="18" charset="0"/>
              </a:rPr>
              <a:t>Heuristics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(domain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knowledge)</a:t>
            </a:r>
          </a:p>
          <a:p>
            <a:pPr lvl="1"/>
            <a:r>
              <a:rPr lang="en-US" altLang="zh-CN" dirty="0">
                <a:latin typeface="Times New Roman" panose="02020603050405020304" pitchFamily="18" charset="0"/>
                <a:cs typeface="Times New Roman" panose="02020603050405020304" pitchFamily="18" charset="0"/>
              </a:rPr>
              <a:t>Machine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learning</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(classification,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clustering)</a:t>
            </a: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C502B859-9E61-44C8-9F81-8551842A0023}" type="slidenum">
              <a:rPr lang="en-US" altLang="zh-CN" sz="1400"/>
              <a:pPr>
                <a:spcBef>
                  <a:spcPct val="0"/>
                </a:spcBef>
                <a:buFontTx/>
                <a:buNone/>
              </a:pPr>
              <a:t>6</a:t>
            </a:fld>
            <a:endParaRPr lang="en-US" altLang="zh-CN" sz="1400"/>
          </a:p>
        </p:txBody>
      </p:sp>
    </p:spTree>
    <p:extLst>
      <p:ext uri="{BB962C8B-B14F-4D97-AF65-F5344CB8AC3E}">
        <p14:creationId xmlns:p14="http://schemas.microsoft.com/office/powerpoint/2010/main" val="3298601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nodeType="withEffect">
                                  <p:stCondLst>
                                    <p:cond delay="0"/>
                                  </p:stCondLst>
                                  <p:iterate type="lt">
                                    <p:tmPct val="10000"/>
                                  </p:iterate>
                                  <p:childTnLst>
                                    <p:animScale>
                                      <p:cBhvr>
                                        <p:cTn id="6" dur="250" autoRev="1" fill="hold">
                                          <p:stCondLst>
                                            <p:cond delay="0"/>
                                          </p:stCondLst>
                                        </p:cTn>
                                        <p:tgtEl>
                                          <p:spTgt spid="6148">
                                            <p:txEl>
                                              <p:pRg st="7" end="7"/>
                                            </p:txEl>
                                          </p:spTgt>
                                        </p:tgtEl>
                                      </p:cBhvr>
                                      <p:to x="80000" y="100000"/>
                                    </p:animScale>
                                    <p:anim by="(#ppt_w*0.10)" calcmode="lin" valueType="num">
                                      <p:cBhvr>
                                        <p:cTn id="7" dur="250" autoRev="1" fill="hold">
                                          <p:stCondLst>
                                            <p:cond delay="0"/>
                                          </p:stCondLst>
                                        </p:cTn>
                                        <p:tgtEl>
                                          <p:spTgt spid="6148">
                                            <p:txEl>
                                              <p:pRg st="7" end="7"/>
                                            </p:txEl>
                                          </p:spTgt>
                                        </p:tgtEl>
                                        <p:attrNameLst>
                                          <p:attrName>ppt_x</p:attrName>
                                        </p:attrNameLst>
                                      </p:cBhvr>
                                    </p:anim>
                                    <p:anim by="(-#ppt_w*0.10)" calcmode="lin" valueType="num">
                                      <p:cBhvr>
                                        <p:cTn id="8" dur="250" autoRev="1" fill="hold">
                                          <p:stCondLst>
                                            <p:cond delay="0"/>
                                          </p:stCondLst>
                                        </p:cTn>
                                        <p:tgtEl>
                                          <p:spTgt spid="6148">
                                            <p:txEl>
                                              <p:pRg st="7" end="7"/>
                                            </p:txEl>
                                          </p:spTgt>
                                        </p:tgtEl>
                                        <p:attrNameLst>
                                          <p:attrName>ppt_y</p:attrName>
                                        </p:attrNameLst>
                                      </p:cBhvr>
                                    </p:anim>
                                    <p:animRot by="-480000">
                                      <p:cBhvr>
                                        <p:cTn id="9" dur="250" autoRev="1" fill="hold">
                                          <p:stCondLst>
                                            <p:cond delay="0"/>
                                          </p:stCondLst>
                                        </p:cTn>
                                        <p:tgtEl>
                                          <p:spTgt spid="6148">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NTU PPT2"/>
          <p:cNvPicPr>
            <a:picLocks noChangeAspect="1" noChangeArrowheads="1"/>
          </p:cNvPicPr>
          <p:nvPr/>
        </p:nvPicPr>
        <p:blipFill>
          <a:blip r:embed="rId3">
            <a:extLst>
              <a:ext uri="{28A0092B-C50C-407E-A947-70E740481C1C}">
                <a14:useLocalDpi xmlns:a14="http://schemas.microsoft.com/office/drawing/2010/main" val="0"/>
              </a:ext>
            </a:extLst>
          </a:blip>
          <a:srcRect t="72205"/>
          <a:stretch>
            <a:fillRect/>
          </a:stretch>
        </p:blipFill>
        <p:spPr bwMode="auto">
          <a:xfrm>
            <a:off x="0" y="5562600"/>
            <a:ext cx="9145588"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Grp="1" noChangeArrowheads="1"/>
          </p:cNvSpPr>
          <p:nvPr>
            <p:ph type="title"/>
          </p:nvPr>
        </p:nvSpPr>
        <p:spPr>
          <a:noFill/>
        </p:spPr>
        <p:txBody>
          <a:bodyPr/>
          <a:lstStyle/>
          <a:p>
            <a:pPr eaLnBrk="1" hangingPunct="1"/>
            <a:r>
              <a:rPr lang="en-US" altLang="zh-CN" sz="2800" dirty="0">
                <a:solidFill>
                  <a:srgbClr val="C60C30"/>
                </a:solidFill>
                <a:latin typeface="Verdana" panose="020B0604030504040204" pitchFamily="34" charset="0"/>
              </a:rPr>
              <a:t>Overview of the Framework</a:t>
            </a:r>
            <a:endParaRPr lang="en-US" altLang="zh-CN" sz="2800" kern="0" baseline="0" dirty="0">
              <a:solidFill>
                <a:srgbClr val="FF0000"/>
              </a:solidFill>
              <a:latin typeface="Verdana" panose="020B0604030504040204" pitchFamily="34" charset="0"/>
            </a:endParaRPr>
          </a:p>
        </p:txBody>
      </p:sp>
      <p:sp>
        <p:nvSpPr>
          <p:cNvPr id="6148" name="Content Placeholder 5"/>
          <p:cNvSpPr>
            <a:spLocks noGrp="1"/>
          </p:cNvSpPr>
          <p:nvPr>
            <p:ph idx="1"/>
          </p:nvPr>
        </p:nvSpPr>
        <p:spPr>
          <a:xfrm>
            <a:off x="685800" y="1752600"/>
            <a:ext cx="7772400" cy="4114800"/>
          </a:xfrm>
        </p:spPr>
        <p:txBody>
          <a:bodyPr/>
          <a:lstStyle/>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15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Helvetica Neue Light" pitchFamily="64" charset="0"/>
                <a:ea typeface="ＭＳ Ｐゴシック" panose="020B0600070205080204" pitchFamily="34" charset="-128"/>
              </a:defRPr>
            </a:lvl1pPr>
            <a:lvl2pPr marL="742950" indent="-285750">
              <a:spcBef>
                <a:spcPct val="20000"/>
              </a:spcBef>
              <a:buChar char="–"/>
              <a:defRPr sz="2800">
                <a:solidFill>
                  <a:schemeClr val="tx1"/>
                </a:solidFill>
                <a:latin typeface="Helvetica Neue Light" pitchFamily="64" charset="0"/>
                <a:ea typeface="ＭＳ Ｐゴシック" panose="020B0600070205080204" pitchFamily="34" charset="-128"/>
              </a:defRPr>
            </a:lvl2pPr>
            <a:lvl3pPr marL="1143000" indent="-228600">
              <a:spcBef>
                <a:spcPct val="20000"/>
              </a:spcBef>
              <a:buChar char="•"/>
              <a:defRPr sz="2400">
                <a:solidFill>
                  <a:schemeClr val="tx1"/>
                </a:solidFill>
                <a:latin typeface="Helvetica Neue Light" pitchFamily="64" charset="0"/>
                <a:ea typeface="ＭＳ Ｐゴシック" panose="020B0600070205080204" pitchFamily="34" charset="-128"/>
              </a:defRPr>
            </a:lvl3pPr>
            <a:lvl4pPr marL="1600200" indent="-228600">
              <a:spcBef>
                <a:spcPct val="20000"/>
              </a:spcBef>
              <a:buChar char="–"/>
              <a:defRPr sz="2000">
                <a:solidFill>
                  <a:schemeClr val="tx1"/>
                </a:solidFill>
                <a:latin typeface="Helvetica Neue Light" pitchFamily="64" charset="0"/>
                <a:ea typeface="ＭＳ Ｐゴシック" panose="020B0600070205080204" pitchFamily="34" charset="-128"/>
              </a:defRPr>
            </a:lvl4pPr>
            <a:lvl5pPr marL="2057400" indent="-228600">
              <a:spcBef>
                <a:spcPct val="20000"/>
              </a:spcBef>
              <a:buChar char="»"/>
              <a:defRPr sz="2000">
                <a:solidFill>
                  <a:schemeClr val="tx1"/>
                </a:solidFill>
                <a:latin typeface="Helvetica Neue Light" pitchFamily="6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Helvetica Neue Light" pitchFamily="64" charset="0"/>
                <a:ea typeface="ＭＳ Ｐゴシック" panose="020B0600070205080204" pitchFamily="34" charset="-128"/>
              </a:defRPr>
            </a:lvl9pPr>
          </a:lstStyle>
          <a:p>
            <a:pPr>
              <a:spcBef>
                <a:spcPct val="0"/>
              </a:spcBef>
              <a:buFontTx/>
              <a:buNone/>
            </a:pPr>
            <a:fld id="{C502B859-9E61-44C8-9F81-8551842A0023}" type="slidenum">
              <a:rPr lang="en-US" altLang="zh-CN" sz="1400"/>
              <a:pPr>
                <a:spcBef>
                  <a:spcPct val="0"/>
                </a:spcBef>
                <a:buFontTx/>
                <a:buNone/>
              </a:pPr>
              <a:t>7</a:t>
            </a:fld>
            <a:endParaRPr lang="en-US" altLang="zh-CN" sz="1400"/>
          </a:p>
        </p:txBody>
      </p:sp>
      <p:sp>
        <p:nvSpPr>
          <p:cNvPr id="5" name="文本框 4"/>
          <p:cNvSpPr txBox="1"/>
          <p:nvPr/>
        </p:nvSpPr>
        <p:spPr>
          <a:xfrm>
            <a:off x="1600200" y="5222876"/>
            <a:ext cx="8839200" cy="338554"/>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Figure 3.1: Overview of the low-quality content Detection Framework </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35DCF3F1-612C-4E43-A5AB-258ECEBB34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10921"/>
            <a:ext cx="9144000" cy="2836158"/>
          </a:xfrm>
          <a:prstGeom prst="rect">
            <a:avLst/>
          </a:prstGeom>
        </p:spPr>
      </p:pic>
    </p:spTree>
    <p:extLst>
      <p:ext uri="{BB962C8B-B14F-4D97-AF65-F5344CB8AC3E}">
        <p14:creationId xmlns:p14="http://schemas.microsoft.com/office/powerpoint/2010/main" val="3953174063"/>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1C0AD3-D89D-F644-856B-248E0DE66414}"/>
              </a:ext>
            </a:extLst>
          </p:cNvPr>
          <p:cNvSpPr>
            <a:spLocks noGrp="1"/>
          </p:cNvSpPr>
          <p:nvPr>
            <p:ph type="title"/>
          </p:nvPr>
        </p:nvSpPr>
        <p:spPr/>
        <p:txBody>
          <a:bodyPr/>
          <a:lstStyle/>
          <a:p>
            <a:r>
              <a:rPr kumimoji="1" lang="en-US" altLang="zh-CN" dirty="0"/>
              <a:t>A study on low-quality content from users' perspective</a:t>
            </a:r>
            <a:endParaRPr kumimoji="1" lang="zh-CN" altLang="en-US" dirty="0"/>
          </a:p>
        </p:txBody>
      </p:sp>
      <p:sp>
        <p:nvSpPr>
          <p:cNvPr id="3" name="内容占位符 2">
            <a:extLst>
              <a:ext uri="{FF2B5EF4-FFF2-40B4-BE49-F238E27FC236}">
                <a16:creationId xmlns:a16="http://schemas.microsoft.com/office/drawing/2014/main" id="{93EA51D1-9B3D-464E-9642-BA6B809F7FEB}"/>
              </a:ext>
            </a:extLst>
          </p:cNvPr>
          <p:cNvSpPr>
            <a:spLocks noGrp="1"/>
          </p:cNvSpPr>
          <p:nvPr>
            <p:ph idx="1"/>
          </p:nvPr>
        </p:nvSpPr>
        <p:spPr/>
        <p:txBody>
          <a:bodyPr/>
          <a:lstStyle/>
          <a:p>
            <a:r>
              <a:rPr kumimoji="1" lang="en-US" altLang="zh-CN" dirty="0"/>
              <a:t>Cluster analysis of low-quality content</a:t>
            </a:r>
          </a:p>
          <a:p>
            <a:pPr lvl="1"/>
            <a:r>
              <a:rPr kumimoji="1" lang="en-US" altLang="zh-CN" dirty="0"/>
              <a:t>Low-quality advertisements</a:t>
            </a:r>
          </a:p>
          <a:p>
            <a:pPr lvl="2"/>
            <a:r>
              <a:rPr kumimoji="1" lang="en-US" altLang="zh-CN" dirty="0"/>
              <a:t>take free bit-coin every three minute (URL omitted)</a:t>
            </a:r>
          </a:p>
          <a:p>
            <a:pPr lvl="1"/>
            <a:r>
              <a:rPr kumimoji="1" lang="en-US" altLang="zh-CN" dirty="0"/>
              <a:t>Automatically generated content</a:t>
            </a:r>
          </a:p>
          <a:p>
            <a:pPr lvl="2"/>
            <a:r>
              <a:rPr kumimoji="1" lang="en-US" altLang="zh-CN" dirty="0"/>
              <a:t>I've collected 7,715 gold coins! (URL omitted) #android, #</a:t>
            </a:r>
            <a:r>
              <a:rPr kumimoji="1" lang="en-US" altLang="zh-CN" dirty="0" err="1"/>
              <a:t>androidgames</a:t>
            </a:r>
            <a:r>
              <a:rPr kumimoji="1" lang="en-US" altLang="zh-CN" dirty="0"/>
              <a:t>, #</a:t>
            </a:r>
            <a:r>
              <a:rPr kumimoji="1" lang="en-US" altLang="zh-CN" dirty="0" err="1"/>
              <a:t>gameinsight</a:t>
            </a:r>
            <a:endParaRPr kumimoji="1" lang="en-US" altLang="zh-CN" dirty="0"/>
          </a:p>
          <a:p>
            <a:pPr lvl="1"/>
            <a:r>
              <a:rPr kumimoji="1" lang="en-US" altLang="zh-CN" dirty="0"/>
              <a:t>Potential meaningless content</a:t>
            </a:r>
          </a:p>
          <a:p>
            <a:pPr lvl="2"/>
            <a:r>
              <a:rPr kumimoji="1" lang="en-US" altLang="zh-CN" dirty="0"/>
              <a:t>g7302t$u!7#52jg@i4o</a:t>
            </a:r>
          </a:p>
          <a:p>
            <a:pPr lvl="1"/>
            <a:r>
              <a:rPr kumimoji="1" lang="en-US" altLang="zh-CN" dirty="0"/>
              <a:t>Click baits</a:t>
            </a:r>
          </a:p>
          <a:p>
            <a:pPr lvl="2"/>
            <a:r>
              <a:rPr kumimoji="1" lang="en-US" altLang="zh-CN" dirty="0"/>
              <a:t>Unmatched</a:t>
            </a:r>
            <a:r>
              <a:rPr kumimoji="1" lang="zh-CN" altLang="en-US" dirty="0"/>
              <a:t> </a:t>
            </a:r>
            <a:r>
              <a:rPr kumimoji="1" lang="en-US" altLang="zh-CN" dirty="0"/>
              <a:t>content</a:t>
            </a:r>
            <a:r>
              <a:rPr kumimoji="1" lang="zh-CN" altLang="en-US" dirty="0"/>
              <a:t> </a:t>
            </a:r>
            <a:r>
              <a:rPr kumimoji="1" lang="en-US" altLang="zh-CN" dirty="0"/>
              <a:t>(e.g.</a:t>
            </a:r>
            <a:r>
              <a:rPr kumimoji="1" lang="zh-CN" altLang="en-US" dirty="0"/>
              <a:t> </a:t>
            </a:r>
            <a:r>
              <a:rPr kumimoji="1" lang="en-US" altLang="zh-CN" dirty="0"/>
              <a:t>shocking</a:t>
            </a:r>
            <a:r>
              <a:rPr kumimoji="1" lang="zh-CN" altLang="en-US" dirty="0"/>
              <a:t> </a:t>
            </a:r>
            <a:r>
              <a:rPr kumimoji="1" lang="en-US" altLang="zh-CN" dirty="0"/>
              <a:t>news,</a:t>
            </a:r>
            <a:r>
              <a:rPr kumimoji="1" lang="zh-CN" altLang="en-US" dirty="0"/>
              <a:t> </a:t>
            </a:r>
            <a:r>
              <a:rPr kumimoji="1" lang="en-US" altLang="zh-CN" dirty="0"/>
              <a:t>free</a:t>
            </a:r>
            <a:r>
              <a:rPr kumimoji="1" lang="zh-CN" altLang="en-US" dirty="0"/>
              <a:t> </a:t>
            </a:r>
            <a:r>
              <a:rPr kumimoji="1" lang="en-US" altLang="zh-CN" dirty="0"/>
              <a:t>giveaways)</a:t>
            </a:r>
            <a:r>
              <a:rPr kumimoji="1" lang="zh-CN" altLang="en-US" dirty="0"/>
              <a:t> </a:t>
            </a:r>
            <a:r>
              <a:rPr kumimoji="1" lang="en-US" altLang="zh-CN" dirty="0"/>
              <a:t>and</a:t>
            </a:r>
            <a:r>
              <a:rPr kumimoji="1" lang="zh-CN" altLang="en-US" dirty="0"/>
              <a:t> </a:t>
            </a:r>
            <a:r>
              <a:rPr kumimoji="1" lang="en-US" altLang="zh-CN" dirty="0"/>
              <a:t>URLs</a:t>
            </a:r>
          </a:p>
          <a:p>
            <a:endParaRPr kumimoji="1" lang="zh-CN" altLang="en-US" dirty="0"/>
          </a:p>
        </p:txBody>
      </p:sp>
      <p:sp>
        <p:nvSpPr>
          <p:cNvPr id="4" name="灯片编号占位符 3">
            <a:extLst>
              <a:ext uri="{FF2B5EF4-FFF2-40B4-BE49-F238E27FC236}">
                <a16:creationId xmlns:a16="http://schemas.microsoft.com/office/drawing/2014/main" id="{B8F6779A-950A-F144-89D5-EBEC0CB8BD42}"/>
              </a:ext>
            </a:extLst>
          </p:cNvPr>
          <p:cNvSpPr>
            <a:spLocks noGrp="1"/>
          </p:cNvSpPr>
          <p:nvPr>
            <p:ph type="sldNum" sz="quarter" idx="12"/>
          </p:nvPr>
        </p:nvSpPr>
        <p:spPr/>
        <p:txBody>
          <a:bodyPr/>
          <a:lstStyle/>
          <a:p>
            <a:pPr>
              <a:defRPr/>
            </a:pPr>
            <a:fld id="{72AD9551-EF26-43A6-9350-CD44E8FD0F6F}" type="slidenum">
              <a:rPr lang="en-US" altLang="zh-CN" smtClean="0"/>
              <a:pPr>
                <a:defRPr/>
              </a:pPr>
              <a:t>8</a:t>
            </a:fld>
            <a:endParaRPr lang="en-US" altLang="zh-CN"/>
          </a:p>
        </p:txBody>
      </p:sp>
    </p:spTree>
    <p:extLst>
      <p:ext uri="{BB962C8B-B14F-4D97-AF65-F5344CB8AC3E}">
        <p14:creationId xmlns:p14="http://schemas.microsoft.com/office/powerpoint/2010/main" val="4233304605"/>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D5A601-1474-2241-8FAA-D341837681DF}"/>
              </a:ext>
            </a:extLst>
          </p:cNvPr>
          <p:cNvSpPr>
            <a:spLocks noGrp="1"/>
          </p:cNvSpPr>
          <p:nvPr>
            <p:ph type="title"/>
          </p:nvPr>
        </p:nvSpPr>
        <p:spPr/>
        <p:txBody>
          <a:bodyPr/>
          <a:lstStyle/>
          <a:p>
            <a:r>
              <a:rPr kumimoji="1" lang="en-US" altLang="zh-CN" dirty="0"/>
              <a:t>Identifying features characterizing low-quality content</a:t>
            </a:r>
            <a:endParaRPr kumimoji="1" lang="zh-CN" altLang="en-US" dirty="0"/>
          </a:p>
        </p:txBody>
      </p:sp>
      <p:pic>
        <p:nvPicPr>
          <p:cNvPr id="5" name="内容占位符 4">
            <a:extLst>
              <a:ext uri="{FF2B5EF4-FFF2-40B4-BE49-F238E27FC236}">
                <a16:creationId xmlns:a16="http://schemas.microsoft.com/office/drawing/2014/main" id="{56D013B6-B7C9-644C-96A6-A69A29818B8C}"/>
              </a:ext>
            </a:extLst>
          </p:cNvPr>
          <p:cNvPicPr>
            <a:picLocks noGrp="1" noChangeAspect="1"/>
          </p:cNvPicPr>
          <p:nvPr>
            <p:ph idx="1"/>
          </p:nvPr>
        </p:nvPicPr>
        <p:blipFill>
          <a:blip r:embed="rId3"/>
          <a:stretch>
            <a:fillRect/>
          </a:stretch>
        </p:blipFill>
        <p:spPr>
          <a:xfrm>
            <a:off x="1524000" y="1634440"/>
            <a:ext cx="6096000" cy="5239602"/>
          </a:xfrm>
          <a:prstGeom prst="rect">
            <a:avLst/>
          </a:prstGeom>
        </p:spPr>
      </p:pic>
      <p:sp>
        <p:nvSpPr>
          <p:cNvPr id="4" name="灯片编号占位符 3">
            <a:extLst>
              <a:ext uri="{FF2B5EF4-FFF2-40B4-BE49-F238E27FC236}">
                <a16:creationId xmlns:a16="http://schemas.microsoft.com/office/drawing/2014/main" id="{07633020-CFCB-E44C-B6B7-A74D67A82600}"/>
              </a:ext>
            </a:extLst>
          </p:cNvPr>
          <p:cNvSpPr>
            <a:spLocks noGrp="1"/>
          </p:cNvSpPr>
          <p:nvPr>
            <p:ph type="sldNum" sz="quarter" idx="12"/>
          </p:nvPr>
        </p:nvSpPr>
        <p:spPr/>
        <p:txBody>
          <a:bodyPr/>
          <a:lstStyle/>
          <a:p>
            <a:pPr>
              <a:defRPr/>
            </a:pPr>
            <a:fld id="{72AD9551-EF26-43A6-9350-CD44E8FD0F6F}" type="slidenum">
              <a:rPr lang="en-US" altLang="zh-CN" smtClean="0"/>
              <a:pPr>
                <a:defRPr/>
              </a:pPr>
              <a:t>9</a:t>
            </a:fld>
            <a:endParaRPr lang="en-US" altLang="zh-CN"/>
          </a:p>
        </p:txBody>
      </p:sp>
    </p:spTree>
    <p:extLst>
      <p:ext uri="{BB962C8B-B14F-4D97-AF65-F5344CB8AC3E}">
        <p14:creationId xmlns:p14="http://schemas.microsoft.com/office/powerpoint/2010/main" val="3165528703"/>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Neue"/>
        <a:ea typeface="ＭＳ Ｐゴシック"/>
        <a:cs typeface=""/>
      </a:majorFont>
      <a:minorFont>
        <a:latin typeface="Helvetica Neue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ACAA0B73F149448271D63BB03AD730" ma:contentTypeVersion="5" ma:contentTypeDescription="Create a new document." ma:contentTypeScope="" ma:versionID="b290d9ff40604638252d9cb25ee5ceca">
  <xsd:schema xmlns:xsd="http://www.w3.org/2001/XMLSchema" xmlns:p="http://schemas.microsoft.com/office/2006/metadata/properties" xmlns:ns1="http://schemas.microsoft.com/sharepoint/v3" targetNamespace="http://schemas.microsoft.com/office/2006/metadata/properties" ma:root="true" ma:fieldsID="9ef5a757df9820f21daa5af3d769eb3b" ns1:_="">
    <xsd:import namespace="http://schemas.microsoft.com/sharepoint/v3"/>
    <xsd:element name="properties">
      <xsd:complexType>
        <xsd:sequence>
          <xsd:element name="documentManagement">
            <xsd:complexType>
              <xsd:all>
                <xsd:element ref="ns1:ImageWidth" minOccurs="0"/>
                <xsd:element ref="ns1:ImageHeight"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mageWidth" ma:index="9" nillable="true" ma:displayName="Picture Width" ma:internalName="ImageWidth" ma:readOnly="true">
      <xsd:simpleType>
        <xsd:restriction base="dms:Unknown"/>
      </xsd:simpleType>
    </xsd:element>
    <xsd:element name="ImageHeight" ma:index="10" nillable="true" ma:displayName="Picture Height" ma:internalName="ImageHeight" ma:readOnly="true">
      <xsd:simpleType>
        <xsd:restriction base="dms:Unknown"/>
      </xsd:simpleType>
    </xsd:element>
    <xsd:element name="PublishingStartDate" ma:index="12" nillable="true" ma:displayName="Scheduling Start Date" ma:internalName="PublishingStartDate">
      <xsd:simpleType>
        <xsd:restriction base="dms:Unknown"/>
      </xsd:simpleType>
    </xsd:element>
    <xsd:element name="PublishingExpirationDate" ma:index="13"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AF798EE-C5FF-473C-B97A-98BB904205AC}">
  <ds:schemaRefs>
    <ds:schemaRef ds:uri="http://schemas.microsoft.com/office/2006/metadata/longProperties"/>
  </ds:schemaRefs>
</ds:datastoreItem>
</file>

<file path=customXml/itemProps2.xml><?xml version="1.0" encoding="utf-8"?>
<ds:datastoreItem xmlns:ds="http://schemas.openxmlformats.org/officeDocument/2006/customXml" ds:itemID="{B707CB02-3CC0-432C-8FA3-A41105568D44}">
  <ds:schemaRefs>
    <ds:schemaRef ds:uri="http://purl.org/dc/terms/"/>
    <ds:schemaRef ds:uri="http://purl.org/dc/elements/1.1/"/>
    <ds:schemaRef ds:uri="http://schemas.microsoft.com/sharepoint/v3"/>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84142808-A5A1-48C7-96CA-2ED05D36B7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30243</TotalTime>
  <Words>8460</Words>
  <Application>Microsoft Macintosh PowerPoint</Application>
  <PresentationFormat>全屏显示(4:3)</PresentationFormat>
  <Paragraphs>547</Paragraphs>
  <Slides>58</Slides>
  <Notes>57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58</vt:i4>
      </vt:variant>
    </vt:vector>
  </HeadingPairs>
  <TitlesOfParts>
    <vt:vector size="66" baseType="lpstr">
      <vt:lpstr>ＭＳ Ｐゴシック</vt:lpstr>
      <vt:lpstr>Arial</vt:lpstr>
      <vt:lpstr>Cambria Math</vt:lpstr>
      <vt:lpstr>Helvetica Neue</vt:lpstr>
      <vt:lpstr>Helvetica Neue Light</vt:lpstr>
      <vt:lpstr>Times New Roman</vt:lpstr>
      <vt:lpstr>Verdana</vt:lpstr>
      <vt:lpstr>Blank Presentation</vt:lpstr>
      <vt:lpstr>Towards Better Prediction and Content Detection through Online Social Media Mining</vt:lpstr>
      <vt:lpstr>Outline</vt:lpstr>
      <vt:lpstr>Background Introduction</vt:lpstr>
      <vt:lpstr>Outline</vt:lpstr>
      <vt:lpstr>Motivation</vt:lpstr>
      <vt:lpstr>Literature Review</vt:lpstr>
      <vt:lpstr>Overview of the Framework</vt:lpstr>
      <vt:lpstr>A study on low-quality content from users' perspective</vt:lpstr>
      <vt:lpstr>Identifying features characterizing low-quality content</vt:lpstr>
      <vt:lpstr>Identifying features characterizing low-quality content</vt:lpstr>
      <vt:lpstr>Identifying features characterizing low-quality content</vt:lpstr>
      <vt:lpstr>Data Collection</vt:lpstr>
      <vt:lpstr>Experimental Results</vt:lpstr>
      <vt:lpstr>Experimental Results</vt:lpstr>
      <vt:lpstr>Detection Performance</vt:lpstr>
      <vt:lpstr>Detection Performance</vt:lpstr>
      <vt:lpstr>Summary of Contributions</vt:lpstr>
      <vt:lpstr>Outline</vt:lpstr>
      <vt:lpstr>Motivation</vt:lpstr>
      <vt:lpstr>Literature Review</vt:lpstr>
      <vt:lpstr>Basic Concepts</vt:lpstr>
      <vt:lpstr>Overview of the proposed rumor detection model</vt:lpstr>
      <vt:lpstr>Data Collection</vt:lpstr>
      <vt:lpstr>Proposed Features</vt:lpstr>
      <vt:lpstr>Recurrent Neural Networks</vt:lpstr>
      <vt:lpstr>Group Comment Features</vt:lpstr>
      <vt:lpstr>Autoencoder</vt:lpstr>
      <vt:lpstr>Combination Model of RNN and AE </vt:lpstr>
      <vt:lpstr>Rumor Detection </vt:lpstr>
      <vt:lpstr>Results and Comparisons</vt:lpstr>
      <vt:lpstr>Results and Comparisons</vt:lpstr>
      <vt:lpstr>Summary of Contributions</vt:lpstr>
      <vt:lpstr>Outline</vt:lpstr>
      <vt:lpstr>Motivation</vt:lpstr>
      <vt:lpstr>Literature Review</vt:lpstr>
      <vt:lpstr>Overview of the Model</vt:lpstr>
      <vt:lpstr>Data Collection</vt:lpstr>
      <vt:lpstr>Feature Engineering – Technical Features</vt:lpstr>
      <vt:lpstr>Feature Engineering – Content Features</vt:lpstr>
      <vt:lpstr>Feature Engineering – Content Features</vt:lpstr>
      <vt:lpstr>Feature Engineering – Content Features</vt:lpstr>
      <vt:lpstr>Recurrent Neural Networks (RNN)</vt:lpstr>
      <vt:lpstr>Grated Recurrent Unit (GRU) </vt:lpstr>
      <vt:lpstr>Training the model</vt:lpstr>
      <vt:lpstr>AdaBoost</vt:lpstr>
      <vt:lpstr>RNN-Boost</vt:lpstr>
      <vt:lpstr>RNN-Boost</vt:lpstr>
      <vt:lpstr>Results and Comparisons</vt:lpstr>
      <vt:lpstr>Results and Comparisons</vt:lpstr>
      <vt:lpstr>Results and Comparisons</vt:lpstr>
      <vt:lpstr>Summary of Contributions</vt:lpstr>
      <vt:lpstr>Outline</vt:lpstr>
      <vt:lpstr>Conclusions</vt:lpstr>
      <vt:lpstr>Future Work</vt:lpstr>
      <vt:lpstr>Future Work - Other Research Directions</vt:lpstr>
      <vt:lpstr>Author’s Publications - Journals</vt:lpstr>
      <vt:lpstr>Author’s Publications - Conference</vt:lpstr>
      <vt:lpstr>PowerPoint 演示文稿</vt:lpstr>
    </vt:vector>
  </TitlesOfParts>
  <Company>Andy</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dc:creator>
  <cp:lastModifiedBy>Weiling Chen</cp:lastModifiedBy>
  <cp:revision>263</cp:revision>
  <cp:lastPrinted>2018-07-22T09:17:08Z</cp:lastPrinted>
  <dcterms:created xsi:type="dcterms:W3CDTF">2008-07-10T10:07:57Z</dcterms:created>
  <dcterms:modified xsi:type="dcterms:W3CDTF">2018-07-22T15:44:11Z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